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23" r:id="rId1"/>
  </p:sldMasterIdLst>
  <p:notesMasterIdLst>
    <p:notesMasterId r:id="rId33"/>
  </p:notesMasterIdLst>
  <p:handoutMasterIdLst>
    <p:handoutMasterId r:id="rId34"/>
  </p:handoutMasterIdLst>
  <p:sldIdLst>
    <p:sldId id="256" r:id="rId2"/>
    <p:sldId id="289" r:id="rId3"/>
    <p:sldId id="291" r:id="rId4"/>
    <p:sldId id="257" r:id="rId5"/>
    <p:sldId id="259" r:id="rId6"/>
    <p:sldId id="260" r:id="rId7"/>
    <p:sldId id="276" r:id="rId8"/>
    <p:sldId id="264" r:id="rId9"/>
    <p:sldId id="275" r:id="rId10"/>
    <p:sldId id="277" r:id="rId11"/>
    <p:sldId id="261" r:id="rId12"/>
    <p:sldId id="265" r:id="rId13"/>
    <p:sldId id="282" r:id="rId14"/>
    <p:sldId id="278" r:id="rId15"/>
    <p:sldId id="262" r:id="rId16"/>
    <p:sldId id="279" r:id="rId17"/>
    <p:sldId id="283" r:id="rId18"/>
    <p:sldId id="280" r:id="rId19"/>
    <p:sldId id="284" r:id="rId20"/>
    <p:sldId id="266" r:id="rId21"/>
    <p:sldId id="268" r:id="rId22"/>
    <p:sldId id="269" r:id="rId23"/>
    <p:sldId id="286" r:id="rId24"/>
    <p:sldId id="292" r:id="rId25"/>
    <p:sldId id="293" r:id="rId26"/>
    <p:sldId id="281" r:id="rId27"/>
    <p:sldId id="288" r:id="rId28"/>
    <p:sldId id="290" r:id="rId29"/>
    <p:sldId id="270" r:id="rId30"/>
    <p:sldId id="285" r:id="rId31"/>
    <p:sldId id="271" r:id="rId32"/>
  </p:sldIdLst>
  <p:sldSz cx="9144000" cy="5143500" type="screen16x9"/>
  <p:notesSz cx="7010400" cy="9296400"/>
  <p:embeddedFontLst>
    <p:embeddedFont>
      <p:font typeface="Roboto" panose="020B0604020202020204" charset="0"/>
      <p:regular r:id="rId35"/>
      <p:bold r:id="rId36"/>
      <p:italic r:id="rId37"/>
      <p:boldItalic r:id="rId38"/>
    </p:embeddedFont>
    <p:embeddedFont>
      <p:font typeface="Trebuchet MS" panose="020B0603020202020204" pitchFamily="34" charset="0"/>
      <p:regular r:id="rId39"/>
      <p:bold r:id="rId40"/>
      <p:italic r:id="rId41"/>
      <p:boldItalic r:id="rId42"/>
    </p:embeddedFont>
    <p:embeddedFont>
      <p:font typeface="Wingdings 3" panose="05040102010807070707" pitchFamily="18" charset="2"/>
      <p:regular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2A5D"/>
    <a:srgbClr val="622E61"/>
    <a:srgbClr val="2C20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869" autoAdjust="0"/>
  </p:normalViewPr>
  <p:slideViewPr>
    <p:cSldViewPr snapToGrid="0">
      <p:cViewPr varScale="1">
        <p:scale>
          <a:sx n="87" d="100"/>
          <a:sy n="87" d="100"/>
        </p:scale>
        <p:origin x="90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7.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1471238A-F115-4D33-A3C4-E9B9373AD004}" type="datetimeFigureOut">
              <a:rPr lang="en-US" smtClean="0"/>
              <a:t>10/16/2017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A4609886-41F9-4C57-9A13-35497FACC14B}" type="slidenum">
              <a:rPr lang="en-US" smtClean="0"/>
              <a:t>‹#›</a:t>
            </a:fld>
            <a:endParaRPr lang="en-US"/>
          </a:p>
        </p:txBody>
      </p:sp>
    </p:spTree>
    <p:extLst>
      <p:ext uri="{BB962C8B-B14F-4D97-AF65-F5344CB8AC3E}">
        <p14:creationId xmlns:p14="http://schemas.microsoft.com/office/powerpoint/2010/main" val="1279747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lIns="93162" tIns="93162" rIns="93162" bIns="93162"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7805267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US" dirty="0" smtClean="0"/>
              <a:t>Introduce Self</a:t>
            </a:r>
          </a:p>
          <a:p>
            <a:r>
              <a:rPr lang="en-US" dirty="0" smtClean="0"/>
              <a:t>Public Services Librarian.</a:t>
            </a:r>
            <a:r>
              <a:rPr lang="en-US" baseline="0" dirty="0" smtClean="0"/>
              <a:t> Means we do a little bit of everything. Staff of 6 and also student workers. Campus of 2500 FTE; actual headcount 4000.</a:t>
            </a:r>
            <a:endParaRPr dirty="0"/>
          </a:p>
        </p:txBody>
      </p:sp>
    </p:spTree>
    <p:extLst>
      <p:ext uri="{BB962C8B-B14F-4D97-AF65-F5344CB8AC3E}">
        <p14:creationId xmlns:p14="http://schemas.microsoft.com/office/powerpoint/2010/main" val="414678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575183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468814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551846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26809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884914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674831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92057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61314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22109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27512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Honestly, when I think about marketing,</a:t>
            </a:r>
            <a:r>
              <a:rPr lang="en-US" baseline="0" dirty="0" smtClean="0"/>
              <a:t> this is how I feel. I do not have a background in marketing. My only experience with marketing up until this position has been to create the occasional flyer for an event, or fb post about new books. Part of my job description includes being in charge of the marketing for our library. So, of course, being a librarian, I started researching marketing plans.</a:t>
            </a:r>
            <a:endParaRPr lang="en-US" dirty="0"/>
          </a:p>
        </p:txBody>
      </p:sp>
    </p:spTree>
    <p:extLst>
      <p:ext uri="{BB962C8B-B14F-4D97-AF65-F5344CB8AC3E}">
        <p14:creationId xmlns:p14="http://schemas.microsoft.com/office/powerpoint/2010/main" val="314905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88322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US" dirty="0" smtClean="0"/>
              <a:t>Example of a calendar sheet.</a:t>
            </a:r>
            <a:r>
              <a:rPr lang="en-US" baseline="0" dirty="0" smtClean="0"/>
              <a:t> Created in Excel—there’s a template (you change the year, and it creates the calendars)</a:t>
            </a:r>
            <a:endParaRPr dirty="0"/>
          </a:p>
        </p:txBody>
      </p:sp>
    </p:spTree>
    <p:extLst>
      <p:ext uri="{BB962C8B-B14F-4D97-AF65-F5344CB8AC3E}">
        <p14:creationId xmlns:p14="http://schemas.microsoft.com/office/powerpoint/2010/main" val="3229006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US" dirty="0" smtClean="0"/>
              <a:t>Calendar guide that’s in the marketing</a:t>
            </a:r>
            <a:r>
              <a:rPr lang="en-US" baseline="0" dirty="0" smtClean="0"/>
              <a:t> plan binder. Use it as a reference when creating actual plan for the semester. Created this form in Word</a:t>
            </a:r>
            <a:endParaRPr dirty="0"/>
          </a:p>
        </p:txBody>
      </p:sp>
    </p:spTree>
    <p:extLst>
      <p:ext uri="{BB962C8B-B14F-4D97-AF65-F5344CB8AC3E}">
        <p14:creationId xmlns:p14="http://schemas.microsoft.com/office/powerpoint/2010/main" val="1744091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US" dirty="0" smtClean="0"/>
              <a:t>Calendar sheets from Spring</a:t>
            </a:r>
            <a:endParaRPr dirty="0"/>
          </a:p>
        </p:txBody>
      </p:sp>
    </p:spTree>
    <p:extLst>
      <p:ext uri="{BB962C8B-B14F-4D97-AF65-F5344CB8AC3E}">
        <p14:creationId xmlns:p14="http://schemas.microsoft.com/office/powerpoint/2010/main" val="7381735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US" dirty="0" smtClean="0"/>
              <a:t>These</a:t>
            </a:r>
            <a:r>
              <a:rPr lang="en-US" baseline="0" dirty="0" smtClean="0"/>
              <a:t> are the calendar sheets that I’m using for this Fall. You can see that the plan has changed quite a bit, and I’m adding more details to the calendar.</a:t>
            </a:r>
            <a:endParaRPr dirty="0"/>
          </a:p>
        </p:txBody>
      </p:sp>
    </p:spTree>
    <p:extLst>
      <p:ext uri="{BB962C8B-B14F-4D97-AF65-F5344CB8AC3E}">
        <p14:creationId xmlns:p14="http://schemas.microsoft.com/office/powerpoint/2010/main" val="21240397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9115239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7249811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566833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85866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270852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started by taking a look at the marketing pieces we were already using. Turns out we were</a:t>
            </a:r>
            <a:r>
              <a:rPr lang="en-US" baseline="0" dirty="0" smtClean="0"/>
              <a:t> already doing a lot of things well, and had a lot of the bases covered. But, that didn’t mean that there wasn’t room for improvement and growth.</a:t>
            </a:r>
          </a:p>
          <a:p>
            <a:endParaRPr lang="en-US" baseline="0" dirty="0" smtClean="0"/>
          </a:p>
          <a:p>
            <a:r>
              <a:rPr lang="en-US" baseline="0" dirty="0" smtClean="0"/>
              <a:t>Solid lines show direct marketing to that user group. Dotted lines show indirect marketing to that group.</a:t>
            </a:r>
          </a:p>
          <a:p>
            <a:endParaRPr lang="en-US" baseline="0" dirty="0" smtClean="0"/>
          </a:p>
          <a:p>
            <a:r>
              <a:rPr lang="en-US" baseline="0" dirty="0" smtClean="0"/>
              <a:t>So, if we’re already doing all of these things, how can we keep this going? And, how can we figure out what should be added/changed?</a:t>
            </a:r>
            <a:endParaRPr lang="en-US" dirty="0"/>
          </a:p>
        </p:txBody>
      </p:sp>
    </p:spTree>
    <p:extLst>
      <p:ext uri="{BB962C8B-B14F-4D97-AF65-F5344CB8AC3E}">
        <p14:creationId xmlns:p14="http://schemas.microsoft.com/office/powerpoint/2010/main" val="31944791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399358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US" dirty="0" smtClean="0"/>
              <a:t>These</a:t>
            </a:r>
            <a:r>
              <a:rPr lang="en-US" baseline="0" dirty="0" smtClean="0"/>
              <a:t> are the resources that I found to be most helpful.</a:t>
            </a:r>
          </a:p>
          <a:p>
            <a:endParaRPr lang="en-US" baseline="0" dirty="0" smtClean="0"/>
          </a:p>
          <a:p>
            <a:r>
              <a:rPr lang="en-US" baseline="0" dirty="0" smtClean="0"/>
              <a:t>Questions?</a:t>
            </a:r>
          </a:p>
          <a:p>
            <a:r>
              <a:rPr lang="en-US" baseline="0" dirty="0" smtClean="0"/>
              <a:t>Share how you created/use marketing plans in your library?</a:t>
            </a:r>
            <a:endParaRPr dirty="0"/>
          </a:p>
        </p:txBody>
      </p:sp>
    </p:spTree>
    <p:extLst>
      <p:ext uri="{BB962C8B-B14F-4D97-AF65-F5344CB8AC3E}">
        <p14:creationId xmlns:p14="http://schemas.microsoft.com/office/powerpoint/2010/main" val="2152328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 dirty="0" smtClean="0"/>
              <a:t>That’s where marketing plans come in. Give</a:t>
            </a:r>
            <a:r>
              <a:rPr lang="en" baseline="0" dirty="0" smtClean="0"/>
              <a:t> you direction—a path so to speak.</a:t>
            </a:r>
            <a:endParaRPr lang="en" dirty="0" smtClean="0"/>
          </a:p>
          <a:p>
            <a:r>
              <a:rPr lang="en" dirty="0" smtClean="0"/>
              <a:t>Don’t </a:t>
            </a:r>
            <a:r>
              <a:rPr lang="en" dirty="0"/>
              <a:t>over plan.</a:t>
            </a:r>
          </a:p>
          <a:p>
            <a:r>
              <a:rPr lang="en" dirty="0"/>
              <a:t>Needs to be fluid and flexible</a:t>
            </a:r>
            <a:r>
              <a:rPr lang="en" dirty="0" smtClean="0"/>
              <a:t>.</a:t>
            </a:r>
          </a:p>
          <a:p>
            <a:endParaRPr lang="en" dirty="0"/>
          </a:p>
        </p:txBody>
      </p:sp>
    </p:spTree>
    <p:extLst>
      <p:ext uri="{BB962C8B-B14F-4D97-AF65-F5344CB8AC3E}">
        <p14:creationId xmlns:p14="http://schemas.microsoft.com/office/powerpoint/2010/main" val="1629910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dirty="0"/>
          </a:p>
        </p:txBody>
      </p:sp>
    </p:spTree>
    <p:extLst>
      <p:ext uri="{BB962C8B-B14F-4D97-AF65-F5344CB8AC3E}">
        <p14:creationId xmlns:p14="http://schemas.microsoft.com/office/powerpoint/2010/main" val="3365379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dirty="0"/>
          </a:p>
        </p:txBody>
      </p:sp>
    </p:spTree>
    <p:extLst>
      <p:ext uri="{BB962C8B-B14F-4D97-AF65-F5344CB8AC3E}">
        <p14:creationId xmlns:p14="http://schemas.microsoft.com/office/powerpoint/2010/main" val="2309954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713641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873461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85027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259621177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322773411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050" dirty="0">
              <a:solidFill>
                <a:schemeClr val="accent1">
                  <a:lumMod val="60000"/>
                  <a:lumOff val="40000"/>
                </a:schemeClr>
              </a:solidFill>
              <a:latin typeface="Arial"/>
            </a:endParaRPr>
          </a:p>
        </p:txBody>
      </p:sp>
    </p:spTree>
    <p:extLst>
      <p:ext uri="{BB962C8B-B14F-4D97-AF65-F5344CB8AC3E}">
        <p14:creationId xmlns:p14="http://schemas.microsoft.com/office/powerpoint/2010/main" val="279286332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00419399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613767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355232521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295238216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3018825148"/>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21" name="Shape 21"/>
          <p:cNvSpPr txBox="1">
            <a:spLocks noGrp="1"/>
          </p:cNvSpPr>
          <p:nvPr>
            <p:ph type="title"/>
          </p:nvPr>
        </p:nvSpPr>
        <p:spPr>
          <a:xfrm>
            <a:off x="471900" y="738725"/>
            <a:ext cx="8222100" cy="7677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471900" y="1919075"/>
            <a:ext cx="8222100" cy="2710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2926973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354895053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203367166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71134394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80030620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398887076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lvl="0">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1399388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smtClean="0"/>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83532932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51019442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67034006"/>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 id="2147483838" r:id="rId15"/>
    <p:sldLayoutId id="2147483839" r:id="rId16"/>
    <p:sldLayoutId id="2147483840" r:id="rId17"/>
  </p:sldLayoutIdLst>
  <p:hf sldNum="0" hdr="0" ftr="0" dt="0"/>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3.jpg"/><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9.jpg"/><Relationship Id="rId4" Type="http://schemas.openxmlformats.org/officeDocument/2006/relationships/image" Target="../media/image8.jpg"/></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2.jpg"/><Relationship Id="rId4" Type="http://schemas.openxmlformats.org/officeDocument/2006/relationships/image" Target="../media/image11.jpg"/></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15.jpg"/><Relationship Id="rId4" Type="http://schemas.openxmlformats.org/officeDocument/2006/relationships/image" Target="../media/image14.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notesSlide" Target="../notesSlides/notesSlide31.xml"/><Relationship Id="rId1" Type="http://schemas.openxmlformats.org/officeDocument/2006/relationships/slideLayout" Target="../slideLayouts/slideLayout17.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ctrTitle"/>
          </p:nvPr>
        </p:nvSpPr>
        <p:spPr>
          <a:xfrm>
            <a:off x="965199" y="1404257"/>
            <a:ext cx="5990303" cy="1234727"/>
          </a:xfrm>
          <a:prstGeom prst="rect">
            <a:avLst/>
          </a:prstGeom>
        </p:spPr>
        <p:txBody>
          <a:bodyPr lIns="91425" tIns="91425" rIns="91425" bIns="91425" anchor="b" anchorCtr="0">
            <a:noAutofit/>
          </a:bodyPr>
          <a:lstStyle/>
          <a:p>
            <a:pPr lvl="0" algn="ctr">
              <a:spcBef>
                <a:spcPts val="0"/>
              </a:spcBef>
              <a:buNone/>
            </a:pPr>
            <a:r>
              <a:rPr lang="en" dirty="0" smtClean="0"/>
              <a:t>Marketing Plans Made Easy(er)</a:t>
            </a:r>
            <a:endParaRPr lang="en" dirty="0"/>
          </a:p>
        </p:txBody>
      </p:sp>
      <p:sp>
        <p:nvSpPr>
          <p:cNvPr id="68" name="Shape 68"/>
          <p:cNvSpPr txBox="1">
            <a:spLocks noGrp="1"/>
          </p:cNvSpPr>
          <p:nvPr>
            <p:ph type="subTitle" idx="1"/>
          </p:nvPr>
        </p:nvSpPr>
        <p:spPr>
          <a:xfrm>
            <a:off x="1130300" y="2638984"/>
            <a:ext cx="5825202" cy="822674"/>
          </a:xfrm>
          <a:prstGeom prst="rect">
            <a:avLst/>
          </a:prstGeom>
        </p:spPr>
        <p:txBody>
          <a:bodyPr lIns="91425" tIns="91425" rIns="91425" bIns="91425" anchor="t" anchorCtr="0">
            <a:noAutofit/>
          </a:bodyPr>
          <a:lstStyle/>
          <a:p>
            <a:pPr lvl="0" algn="ctr">
              <a:spcBef>
                <a:spcPts val="0"/>
              </a:spcBef>
              <a:buNone/>
            </a:pPr>
            <a:r>
              <a:rPr lang="en" sz="2000" dirty="0">
                <a:solidFill>
                  <a:schemeClr val="accent1"/>
                </a:solidFill>
              </a:rPr>
              <a:t>Creating a Marketing Plan </a:t>
            </a:r>
            <a:r>
              <a:rPr lang="en" sz="2000" dirty="0" smtClean="0">
                <a:solidFill>
                  <a:schemeClr val="accent1"/>
                </a:solidFill>
              </a:rPr>
              <a:t>with Little/No Marketing Experience</a:t>
            </a:r>
          </a:p>
          <a:p>
            <a:pPr lvl="0">
              <a:spcBef>
                <a:spcPts val="0"/>
              </a:spcBef>
              <a:buNone/>
            </a:pPr>
            <a:endParaRPr lang="en" dirty="0" smtClean="0"/>
          </a:p>
          <a:p>
            <a:pPr lvl="0" algn="ctr">
              <a:spcBef>
                <a:spcPts val="0"/>
              </a:spcBef>
              <a:buNone/>
            </a:pPr>
            <a:r>
              <a:rPr lang="en" dirty="0" smtClean="0"/>
              <a:t>Carrie Girton, Miami University Hamilton</a:t>
            </a:r>
            <a:endParaRPr lang="en"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71900" y="267010"/>
            <a:ext cx="8222100" cy="767700"/>
          </a:xfrm>
          <a:prstGeom prst="rect">
            <a:avLst/>
          </a:prstGeom>
        </p:spPr>
        <p:txBody>
          <a:bodyPr lIns="91425" tIns="91425" rIns="91425" bIns="91425" anchor="b" anchorCtr="0">
            <a:noAutofit/>
          </a:bodyPr>
          <a:lstStyle/>
          <a:p>
            <a:pPr lvl="0">
              <a:spcBef>
                <a:spcPts val="0"/>
              </a:spcBef>
              <a:buNone/>
            </a:pPr>
            <a:r>
              <a:rPr lang="en" dirty="0"/>
              <a:t>5 Steps to a Basic Marketing Plan</a:t>
            </a:r>
          </a:p>
        </p:txBody>
      </p:sp>
      <p:sp>
        <p:nvSpPr>
          <p:cNvPr id="93" name="Shape 93"/>
          <p:cNvSpPr txBox="1">
            <a:spLocks noGrp="1"/>
          </p:cNvSpPr>
          <p:nvPr>
            <p:ph type="body" idx="1"/>
          </p:nvPr>
        </p:nvSpPr>
        <p:spPr>
          <a:xfrm>
            <a:off x="471900" y="1316731"/>
            <a:ext cx="6683643" cy="3385897"/>
          </a:xfrm>
          <a:prstGeom prst="rect">
            <a:avLst/>
          </a:prstGeom>
        </p:spPr>
        <p:txBody>
          <a:bodyPr lIns="91425" tIns="91425" rIns="91425" bIns="91425" anchor="t" anchorCtr="0">
            <a:noAutofit/>
          </a:bodyPr>
          <a:lstStyle/>
          <a:p>
            <a:pPr marL="342900" lvl="0" indent="-342900">
              <a:buFont typeface="+mj-lt"/>
              <a:buAutoNum type="arabicPeriod"/>
            </a:pPr>
            <a:r>
              <a:rPr lang="en" sz="1800" dirty="0">
                <a:solidFill>
                  <a:prstClr val="black">
                    <a:lumMod val="75000"/>
                    <a:lumOff val="25000"/>
                  </a:prstClr>
                </a:solidFill>
              </a:rPr>
              <a:t>Choose and describe your target market.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b="1" dirty="0">
                <a:solidFill>
                  <a:prstClr val="black">
                    <a:lumMod val="75000"/>
                    <a:lumOff val="25000"/>
                  </a:prstClr>
                </a:solidFill>
              </a:rPr>
              <a:t>Describe the services you offer for this group, in terms that really attract customers.</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Identify your competition and how you can overcome it.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Pick a few promotional strategies that will reach your chosen target.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260755033"/>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71900" y="281525"/>
            <a:ext cx="8222100" cy="767700"/>
          </a:xfrm>
          <a:prstGeom prst="rect">
            <a:avLst/>
          </a:prstGeom>
        </p:spPr>
        <p:txBody>
          <a:bodyPr lIns="91425" tIns="91425" rIns="91425" bIns="91425" anchor="b" anchorCtr="0">
            <a:noAutofit/>
          </a:bodyPr>
          <a:lstStyle/>
          <a:p>
            <a:pPr lvl="0">
              <a:spcBef>
                <a:spcPts val="0"/>
              </a:spcBef>
              <a:buNone/>
            </a:pPr>
            <a:r>
              <a:rPr lang="en" dirty="0"/>
              <a:t>Service Description</a:t>
            </a:r>
          </a:p>
        </p:txBody>
      </p:sp>
      <p:sp>
        <p:nvSpPr>
          <p:cNvPr id="99" name="Shape 99"/>
          <p:cNvSpPr txBox="1">
            <a:spLocks noGrp="1"/>
          </p:cNvSpPr>
          <p:nvPr>
            <p:ph type="body" idx="1"/>
          </p:nvPr>
        </p:nvSpPr>
        <p:spPr>
          <a:xfrm>
            <a:off x="471900" y="1432846"/>
            <a:ext cx="6843300" cy="2710200"/>
          </a:xfrm>
          <a:prstGeom prst="rect">
            <a:avLst/>
          </a:prstGeom>
        </p:spPr>
        <p:txBody>
          <a:bodyPr lIns="91425" tIns="91425" rIns="91425" bIns="91425" anchor="t" anchorCtr="0">
            <a:noAutofit/>
          </a:bodyPr>
          <a:lstStyle/>
          <a:p>
            <a:pPr lvl="0" rtl="0">
              <a:spcBef>
                <a:spcPts val="0"/>
              </a:spcBef>
              <a:buNone/>
            </a:pPr>
            <a:r>
              <a:rPr lang="en" sz="1800" dirty="0"/>
              <a:t>States what the service </a:t>
            </a:r>
            <a:r>
              <a:rPr lang="en" sz="1800" dirty="0" smtClean="0"/>
              <a:t>is,</a:t>
            </a:r>
            <a:endParaRPr lang="en" sz="1800" dirty="0"/>
          </a:p>
          <a:p>
            <a:pPr lvl="0" rtl="0">
              <a:spcBef>
                <a:spcPts val="0"/>
              </a:spcBef>
              <a:buNone/>
            </a:pPr>
            <a:r>
              <a:rPr lang="en" sz="1800" dirty="0"/>
              <a:t>For whom service is </a:t>
            </a:r>
            <a:r>
              <a:rPr lang="en" sz="1800" dirty="0" smtClean="0"/>
              <a:t>intended,</a:t>
            </a:r>
            <a:endParaRPr lang="en" sz="1800" dirty="0"/>
          </a:p>
          <a:p>
            <a:pPr lvl="0" rtl="0">
              <a:spcBef>
                <a:spcPts val="0"/>
              </a:spcBef>
              <a:buNone/>
            </a:pPr>
            <a:r>
              <a:rPr lang="en" sz="1800" dirty="0"/>
              <a:t>What benefit the service offers the </a:t>
            </a:r>
            <a:r>
              <a:rPr lang="en" sz="1800" dirty="0" smtClean="0"/>
              <a:t>user.</a:t>
            </a:r>
            <a:endParaRPr lang="en" sz="1800" dirty="0"/>
          </a:p>
          <a:p>
            <a:pPr lvl="0" algn="r">
              <a:spcBef>
                <a:spcPts val="0"/>
              </a:spcBef>
              <a:buNone/>
            </a:pPr>
            <a:r>
              <a:rPr lang="en" sz="1800" dirty="0" smtClean="0"/>
              <a:t>					           --</a:t>
            </a:r>
            <a:r>
              <a:rPr lang="en" sz="1800" i="1" dirty="0" smtClean="0"/>
              <a:t>Blueprint </a:t>
            </a:r>
            <a:r>
              <a:rPr lang="en" sz="1800" i="1" dirty="0"/>
              <a:t>for Your Library Marketing </a:t>
            </a:r>
            <a:r>
              <a:rPr lang="en" sz="1800" i="1" dirty="0" smtClean="0"/>
              <a:t>Plan</a:t>
            </a:r>
            <a:endParaRPr lang="en" sz="1800" i="1" dirty="0"/>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471900" y="281525"/>
            <a:ext cx="8222100" cy="767700"/>
          </a:xfrm>
          <a:prstGeom prst="rect">
            <a:avLst/>
          </a:prstGeom>
        </p:spPr>
        <p:txBody>
          <a:bodyPr lIns="91425" tIns="91425" rIns="91425" bIns="91425" anchor="b" anchorCtr="0">
            <a:noAutofit/>
          </a:bodyPr>
          <a:lstStyle/>
          <a:p>
            <a:pPr lvl="0">
              <a:spcBef>
                <a:spcPts val="0"/>
              </a:spcBef>
              <a:buNone/>
            </a:pPr>
            <a:r>
              <a:rPr lang="en" dirty="0"/>
              <a:t>Activity</a:t>
            </a:r>
          </a:p>
        </p:txBody>
      </p:sp>
      <p:sp>
        <p:nvSpPr>
          <p:cNvPr id="123" name="Shape 123"/>
          <p:cNvSpPr txBox="1">
            <a:spLocks noGrp="1"/>
          </p:cNvSpPr>
          <p:nvPr>
            <p:ph type="body" idx="1"/>
          </p:nvPr>
        </p:nvSpPr>
        <p:spPr>
          <a:xfrm>
            <a:off x="471900" y="1309475"/>
            <a:ext cx="6516729" cy="2710200"/>
          </a:xfrm>
          <a:prstGeom prst="rect">
            <a:avLst/>
          </a:prstGeom>
        </p:spPr>
        <p:txBody>
          <a:bodyPr lIns="91425" tIns="91425" rIns="91425" bIns="91425" anchor="t" anchorCtr="0">
            <a:noAutofit/>
          </a:bodyPr>
          <a:lstStyle/>
          <a:p>
            <a:pPr lvl="0">
              <a:spcBef>
                <a:spcPts val="0"/>
              </a:spcBef>
              <a:buNone/>
            </a:pPr>
            <a:r>
              <a:rPr lang="en" sz="1800" dirty="0"/>
              <a:t>Take a few minutes and write down some of the services that your library provides that you want/need to advertise </a:t>
            </a:r>
            <a:r>
              <a:rPr lang="en" sz="1800" dirty="0" smtClean="0"/>
              <a:t>more.</a:t>
            </a:r>
          </a:p>
          <a:p>
            <a:pPr lvl="0">
              <a:spcBef>
                <a:spcPts val="0"/>
              </a:spcBef>
              <a:buNone/>
            </a:pPr>
            <a:endParaRPr lang="en" sz="1800" dirty="0"/>
          </a:p>
          <a:p>
            <a:pPr lvl="0">
              <a:spcBef>
                <a:spcPts val="0"/>
              </a:spcBef>
              <a:buNone/>
            </a:pPr>
            <a:r>
              <a:rPr lang="en" sz="1800" dirty="0" smtClean="0"/>
              <a:t>The </a:t>
            </a:r>
            <a:r>
              <a:rPr lang="en" sz="1800" dirty="0"/>
              <a:t>intended audience doesn’t matter at this point</a:t>
            </a:r>
            <a:r>
              <a:rPr lang="en" sz="1800" dirty="0" smtClean="0"/>
              <a:t>.</a:t>
            </a:r>
          </a:p>
          <a:p>
            <a:pPr lvl="0">
              <a:spcBef>
                <a:spcPts val="0"/>
              </a:spcBef>
              <a:buNone/>
            </a:pPr>
            <a:endParaRPr lang="en" sz="1800" dirty="0" smtClean="0"/>
          </a:p>
          <a:p>
            <a:pPr lvl="0">
              <a:spcBef>
                <a:spcPts val="0"/>
              </a:spcBef>
              <a:buNone/>
            </a:pPr>
            <a:r>
              <a:rPr lang="en" sz="1800" dirty="0" smtClean="0"/>
              <a:t>(Also, don’t worry about the service descriptions at this point.)</a:t>
            </a:r>
            <a:endParaRPr lang="en" sz="1800" dirty="0"/>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00" y="274268"/>
            <a:ext cx="8222100" cy="767700"/>
          </a:xfrm>
        </p:spPr>
        <p:txBody>
          <a:bodyPr/>
          <a:lstStyle/>
          <a:p>
            <a:r>
              <a:rPr lang="en-US" dirty="0" smtClean="0"/>
              <a:t>Services</a:t>
            </a:r>
            <a:endParaRPr lang="en-US" dirty="0"/>
          </a:p>
        </p:txBody>
      </p:sp>
      <p:sp>
        <p:nvSpPr>
          <p:cNvPr id="3" name="Text Placeholder 2"/>
          <p:cNvSpPr>
            <a:spLocks noGrp="1"/>
          </p:cNvSpPr>
          <p:nvPr>
            <p:ph type="body" idx="1"/>
          </p:nvPr>
        </p:nvSpPr>
        <p:spPr>
          <a:xfrm>
            <a:off x="471900" y="1363818"/>
            <a:ext cx="7569014" cy="3040655"/>
          </a:xfrm>
        </p:spPr>
        <p:txBody>
          <a:bodyPr numCol="2">
            <a:normAutofit lnSpcReduction="10000"/>
          </a:bodyPr>
          <a:lstStyle/>
          <a:p>
            <a:pPr marL="0" indent="0">
              <a:buNone/>
            </a:pPr>
            <a:r>
              <a:rPr lang="en-US" sz="1800" dirty="0"/>
              <a:t>Reference </a:t>
            </a:r>
            <a:r>
              <a:rPr lang="en-US" sz="1800" dirty="0" smtClean="0"/>
              <a:t>Services</a:t>
            </a:r>
            <a:br>
              <a:rPr lang="en-US" sz="1800" dirty="0" smtClean="0"/>
            </a:br>
            <a:r>
              <a:rPr lang="en-US" sz="1800" dirty="0"/>
              <a:t>	</a:t>
            </a:r>
            <a:r>
              <a:rPr lang="en-US" sz="1800" dirty="0" smtClean="0"/>
              <a:t>Email</a:t>
            </a:r>
            <a:br>
              <a:rPr lang="en-US" sz="1800" dirty="0" smtClean="0"/>
            </a:br>
            <a:r>
              <a:rPr lang="en-US" sz="1800" dirty="0"/>
              <a:t>	</a:t>
            </a:r>
            <a:r>
              <a:rPr lang="en-US" sz="1800" dirty="0" smtClean="0"/>
              <a:t>IM</a:t>
            </a:r>
            <a:endParaRPr lang="en-US" sz="1800" dirty="0"/>
          </a:p>
          <a:p>
            <a:pPr marL="0" indent="0">
              <a:buNone/>
            </a:pPr>
            <a:r>
              <a:rPr lang="en-US" sz="1800" dirty="0" smtClean="0"/>
              <a:t>	Text</a:t>
            </a:r>
            <a:endParaRPr lang="en-US" sz="1800" dirty="0"/>
          </a:p>
          <a:p>
            <a:pPr marL="0" indent="0">
              <a:buNone/>
            </a:pPr>
            <a:r>
              <a:rPr lang="en-US" sz="1800" dirty="0" smtClean="0"/>
              <a:t>	Phone</a:t>
            </a:r>
            <a:endParaRPr lang="en-US" sz="1800" dirty="0"/>
          </a:p>
          <a:p>
            <a:pPr marL="0" indent="0">
              <a:buNone/>
            </a:pPr>
            <a:r>
              <a:rPr lang="en-US" sz="1800" dirty="0" smtClean="0"/>
              <a:t>	Reference desk</a:t>
            </a:r>
            <a:endParaRPr lang="en-US" sz="1800" dirty="0"/>
          </a:p>
          <a:p>
            <a:pPr marL="0" indent="0">
              <a:buNone/>
            </a:pPr>
            <a:r>
              <a:rPr lang="en-US" sz="1800" dirty="0" smtClean="0"/>
              <a:t>	Consultations</a:t>
            </a:r>
            <a:endParaRPr lang="en-US" sz="1800" dirty="0"/>
          </a:p>
          <a:p>
            <a:pPr marL="0" indent="0">
              <a:buNone/>
            </a:pPr>
            <a:r>
              <a:rPr lang="en-US" sz="1800" dirty="0" smtClean="0"/>
              <a:t>     Instruction</a:t>
            </a:r>
            <a:r>
              <a:rPr lang="en-US" sz="1800" dirty="0"/>
              <a:t/>
            </a:r>
            <a:br>
              <a:rPr lang="en-US" sz="1800" dirty="0"/>
            </a:br>
            <a:endParaRPr lang="en-US" sz="1800" dirty="0" smtClean="0"/>
          </a:p>
          <a:p>
            <a:endParaRPr lang="en-US" dirty="0"/>
          </a:p>
          <a:p>
            <a:endParaRPr lang="en-US" dirty="0" smtClean="0"/>
          </a:p>
          <a:p>
            <a:pPr marL="0" indent="0">
              <a:buNone/>
            </a:pPr>
            <a:endParaRPr lang="en-US" dirty="0" smtClean="0"/>
          </a:p>
          <a:p>
            <a:pPr marL="0" indent="0">
              <a:buNone/>
            </a:pPr>
            <a:r>
              <a:rPr lang="en-US" sz="1800" dirty="0" smtClean="0"/>
              <a:t>Resources</a:t>
            </a:r>
            <a:endParaRPr lang="en-US" sz="1800" dirty="0"/>
          </a:p>
          <a:p>
            <a:pPr marL="0" indent="0">
              <a:buNone/>
            </a:pPr>
            <a:r>
              <a:rPr lang="en-US" sz="1800" dirty="0" smtClean="0"/>
              <a:t>	Reserves</a:t>
            </a:r>
            <a:endParaRPr lang="en-US" sz="1800" dirty="0"/>
          </a:p>
          <a:p>
            <a:pPr marL="0" indent="0">
              <a:buNone/>
            </a:pPr>
            <a:r>
              <a:rPr lang="en-US" sz="1800" dirty="0" smtClean="0"/>
              <a:t>	Equipment</a:t>
            </a:r>
            <a:endParaRPr lang="en-US" sz="1800" dirty="0"/>
          </a:p>
          <a:p>
            <a:pPr marL="0" indent="0">
              <a:buNone/>
            </a:pPr>
            <a:r>
              <a:rPr lang="en-US" sz="1800" dirty="0" smtClean="0"/>
              <a:t>	Books/</a:t>
            </a:r>
            <a:r>
              <a:rPr lang="en-US" sz="1800" dirty="0" err="1" smtClean="0"/>
              <a:t>Ebooks</a:t>
            </a:r>
            <a:endParaRPr lang="en-US" sz="1800" dirty="0"/>
          </a:p>
          <a:p>
            <a:pPr marL="0" indent="0">
              <a:buNone/>
            </a:pPr>
            <a:r>
              <a:rPr lang="en-US" sz="1800" dirty="0" smtClean="0"/>
              <a:t>	Databases</a:t>
            </a:r>
            <a:endParaRPr lang="en-US" sz="1800" dirty="0"/>
          </a:p>
          <a:p>
            <a:pPr marL="0" indent="0">
              <a:buNone/>
            </a:pPr>
            <a:r>
              <a:rPr lang="en-US" sz="1800" dirty="0" smtClean="0"/>
              <a:t>	Instruction</a:t>
            </a:r>
            <a:endParaRPr lang="en-US" sz="1800" dirty="0"/>
          </a:p>
          <a:p>
            <a:pPr marL="0" indent="0">
              <a:buNone/>
            </a:pPr>
            <a:r>
              <a:rPr lang="en-US" sz="1800" dirty="0" smtClean="0"/>
              <a:t>	</a:t>
            </a:r>
            <a:r>
              <a:rPr lang="en-US" sz="1800" dirty="0" err="1" smtClean="0"/>
              <a:t>Nonbooks</a:t>
            </a:r>
            <a:endParaRPr lang="en-US" sz="1800" dirty="0"/>
          </a:p>
          <a:p>
            <a:pPr marL="0" indent="0">
              <a:buNone/>
            </a:pPr>
            <a:r>
              <a:rPr lang="en-US" sz="1800" dirty="0" smtClean="0"/>
              <a:t>	Popular reading</a:t>
            </a:r>
            <a:endParaRPr lang="en-US" sz="1800" dirty="0"/>
          </a:p>
          <a:p>
            <a:pPr marL="0" indent="0">
              <a:buNone/>
            </a:pPr>
            <a:r>
              <a:rPr lang="en-US" sz="1800" dirty="0" smtClean="0"/>
              <a:t>	Periodicals</a:t>
            </a:r>
            <a:endParaRPr lang="en-US" sz="1800" dirty="0"/>
          </a:p>
          <a:p>
            <a:pPr marL="0" indent="0">
              <a:buNone/>
            </a:pPr>
            <a:r>
              <a:rPr lang="en-US" dirty="0"/>
              <a:t/>
            </a:r>
            <a:br>
              <a:rPr lang="en-US" dirty="0"/>
            </a:br>
            <a:endParaRPr lang="en-US" dirty="0"/>
          </a:p>
        </p:txBody>
      </p:sp>
    </p:spTree>
    <p:extLst>
      <p:ext uri="{BB962C8B-B14F-4D97-AF65-F5344CB8AC3E}">
        <p14:creationId xmlns:p14="http://schemas.microsoft.com/office/powerpoint/2010/main" val="3371948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71900" y="296040"/>
            <a:ext cx="8222100" cy="767700"/>
          </a:xfrm>
          <a:prstGeom prst="rect">
            <a:avLst/>
          </a:prstGeom>
        </p:spPr>
        <p:txBody>
          <a:bodyPr lIns="91425" tIns="91425" rIns="91425" bIns="91425" anchor="b" anchorCtr="0">
            <a:noAutofit/>
          </a:bodyPr>
          <a:lstStyle/>
          <a:p>
            <a:pPr lvl="0">
              <a:spcBef>
                <a:spcPts val="0"/>
              </a:spcBef>
              <a:buNone/>
            </a:pPr>
            <a:r>
              <a:rPr lang="en" dirty="0"/>
              <a:t>5 Steps to a Basic Marketing Plan</a:t>
            </a:r>
          </a:p>
        </p:txBody>
      </p:sp>
      <p:sp>
        <p:nvSpPr>
          <p:cNvPr id="93" name="Shape 93"/>
          <p:cNvSpPr txBox="1">
            <a:spLocks noGrp="1"/>
          </p:cNvSpPr>
          <p:nvPr>
            <p:ph type="body" idx="1"/>
          </p:nvPr>
        </p:nvSpPr>
        <p:spPr>
          <a:xfrm>
            <a:off x="471900" y="1258675"/>
            <a:ext cx="6560271" cy="3567325"/>
          </a:xfrm>
          <a:prstGeom prst="rect">
            <a:avLst/>
          </a:prstGeom>
        </p:spPr>
        <p:txBody>
          <a:bodyPr lIns="91425" tIns="91425" rIns="91425" bIns="91425" anchor="t" anchorCtr="0">
            <a:noAutofit/>
          </a:bodyPr>
          <a:lstStyle/>
          <a:p>
            <a:pPr marL="342900" lvl="0" indent="-342900">
              <a:buFont typeface="+mj-lt"/>
              <a:buAutoNum type="arabicPeriod"/>
            </a:pPr>
            <a:r>
              <a:rPr lang="en" sz="1800" dirty="0">
                <a:solidFill>
                  <a:prstClr val="black">
                    <a:lumMod val="75000"/>
                    <a:lumOff val="25000"/>
                  </a:prstClr>
                </a:solidFill>
              </a:rPr>
              <a:t>Choose and describe your target market.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Describe the services you offer for this group, in terms that really attract customers.</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b="1" dirty="0">
                <a:solidFill>
                  <a:prstClr val="black">
                    <a:lumMod val="75000"/>
                    <a:lumOff val="25000"/>
                  </a:prstClr>
                </a:solidFill>
              </a:rPr>
              <a:t>Identify your competition and how you can overcome it.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Pick a few promotional strategies that will reach your chosen target.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3869687288"/>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dirty="0"/>
              <a:t>Activity</a:t>
            </a:r>
          </a:p>
        </p:txBody>
      </p:sp>
      <p:sp>
        <p:nvSpPr>
          <p:cNvPr id="105" name="Shape 105"/>
          <p:cNvSpPr txBox="1">
            <a:spLocks noGrp="1"/>
          </p:cNvSpPr>
          <p:nvPr>
            <p:ph type="body" idx="1"/>
          </p:nvPr>
        </p:nvSpPr>
        <p:spPr>
          <a:prstGeom prst="rect">
            <a:avLst/>
          </a:prstGeom>
        </p:spPr>
        <p:txBody>
          <a:bodyPr lIns="91425" tIns="91425" rIns="91425" bIns="91425" anchor="t" anchorCtr="0">
            <a:noAutofit/>
          </a:bodyPr>
          <a:lstStyle/>
          <a:p>
            <a:pPr lvl="0" rtl="0">
              <a:spcBef>
                <a:spcPts val="0"/>
              </a:spcBef>
              <a:buNone/>
            </a:pPr>
            <a:r>
              <a:rPr lang="en" sz="1800" dirty="0" smtClean="0"/>
              <a:t>List 5 </a:t>
            </a:r>
            <a:r>
              <a:rPr lang="en" sz="1800" dirty="0"/>
              <a:t>words that uniquely describe </a:t>
            </a:r>
            <a:r>
              <a:rPr lang="en" sz="1800" dirty="0" smtClean="0"/>
              <a:t>your library.</a:t>
            </a:r>
            <a:endParaRPr lang="en" sz="1800" dirty="0"/>
          </a:p>
          <a:p>
            <a:pPr lvl="0">
              <a:spcBef>
                <a:spcPts val="0"/>
              </a:spcBef>
              <a:buNone/>
            </a:pPr>
            <a:endParaRPr lang="en" sz="1800" dirty="0" smtClean="0"/>
          </a:p>
          <a:p>
            <a:pPr lvl="0">
              <a:spcBef>
                <a:spcPts val="0"/>
              </a:spcBef>
              <a:buNone/>
            </a:pPr>
            <a:r>
              <a:rPr lang="en" sz="1800" dirty="0" smtClean="0"/>
              <a:t>Describe at </a:t>
            </a:r>
            <a:r>
              <a:rPr lang="en" sz="1800" dirty="0"/>
              <a:t>least 3 strengths of </a:t>
            </a:r>
            <a:r>
              <a:rPr lang="en" sz="1800" dirty="0" smtClean="0"/>
              <a:t>your </a:t>
            </a:r>
            <a:r>
              <a:rPr lang="en" sz="1800" dirty="0"/>
              <a:t>library as a </a:t>
            </a:r>
            <a:r>
              <a:rPr lang="en" sz="1800" dirty="0" smtClean="0"/>
              <a:t>whole.</a:t>
            </a:r>
            <a:endParaRPr lang="en" sz="1800" dirty="0"/>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00" y="281525"/>
            <a:ext cx="8222100" cy="767700"/>
          </a:xfrm>
        </p:spPr>
        <p:txBody>
          <a:bodyPr/>
          <a:lstStyle/>
          <a:p>
            <a:r>
              <a:rPr lang="en-US" dirty="0" smtClean="0"/>
              <a:t>5 Words</a:t>
            </a:r>
            <a:endParaRPr lang="en-US" dirty="0"/>
          </a:p>
        </p:txBody>
      </p:sp>
      <p:sp>
        <p:nvSpPr>
          <p:cNvPr id="3" name="Text Placeholder 2"/>
          <p:cNvSpPr>
            <a:spLocks noGrp="1"/>
          </p:cNvSpPr>
          <p:nvPr>
            <p:ph type="body" idx="1"/>
          </p:nvPr>
        </p:nvSpPr>
        <p:spPr>
          <a:xfrm>
            <a:off x="471900" y="1286437"/>
            <a:ext cx="7670614" cy="3316077"/>
          </a:xfrm>
        </p:spPr>
        <p:txBody>
          <a:bodyPr numCol="2">
            <a:normAutofit/>
          </a:bodyPr>
          <a:lstStyle/>
          <a:p>
            <a:pPr marL="0" indent="0">
              <a:buNone/>
            </a:pPr>
            <a:r>
              <a:rPr lang="en-US" sz="1800" dirty="0" smtClean="0"/>
              <a:t>friendly (3)</a:t>
            </a:r>
            <a:br>
              <a:rPr lang="en-US" sz="1800" dirty="0" smtClean="0"/>
            </a:br>
            <a:r>
              <a:rPr lang="en-US" sz="1800" dirty="0" smtClean="0"/>
              <a:t>happy</a:t>
            </a:r>
            <a:br>
              <a:rPr lang="en-US" sz="1800" dirty="0" smtClean="0"/>
            </a:br>
            <a:r>
              <a:rPr lang="en-US" sz="1800" dirty="0" smtClean="0"/>
              <a:t>expanding</a:t>
            </a:r>
            <a:br>
              <a:rPr lang="en-US" sz="1800" dirty="0" smtClean="0"/>
            </a:br>
            <a:r>
              <a:rPr lang="en-US" sz="1800" dirty="0" smtClean="0"/>
              <a:t>capable</a:t>
            </a:r>
            <a:br>
              <a:rPr lang="en-US" sz="1800" dirty="0" smtClean="0"/>
            </a:br>
            <a:r>
              <a:rPr lang="en-US" sz="1800" dirty="0" smtClean="0"/>
              <a:t>helpful (4)</a:t>
            </a:r>
            <a:br>
              <a:rPr lang="en-US" sz="1800" dirty="0" smtClean="0"/>
            </a:br>
            <a:r>
              <a:rPr lang="en-US" sz="1800" dirty="0" smtClean="0"/>
              <a:t>courteous</a:t>
            </a:r>
            <a:br>
              <a:rPr lang="en-US" sz="1800" dirty="0" smtClean="0"/>
            </a:br>
            <a:r>
              <a:rPr lang="en-US" sz="1800" dirty="0" smtClean="0"/>
              <a:t>resourceful</a:t>
            </a:r>
            <a:br>
              <a:rPr lang="en-US" sz="1800" dirty="0" smtClean="0"/>
            </a:br>
            <a:r>
              <a:rPr lang="en-US" sz="1800" dirty="0" smtClean="0"/>
              <a:t>information</a:t>
            </a:r>
            <a:br>
              <a:rPr lang="en-US" sz="1800" dirty="0" smtClean="0"/>
            </a:br>
            <a:r>
              <a:rPr lang="en-US" sz="1800" dirty="0" smtClean="0"/>
              <a:t>space/place</a:t>
            </a:r>
            <a:br>
              <a:rPr lang="en-US" sz="1800" dirty="0" smtClean="0"/>
            </a:br>
            <a:r>
              <a:rPr lang="en-US" sz="1800" dirty="0" smtClean="0"/>
              <a:t>welcoming/inviting</a:t>
            </a:r>
            <a:br>
              <a:rPr lang="en-US" sz="1800" dirty="0" smtClean="0"/>
            </a:br>
            <a:endParaRPr lang="en-US" sz="1800" dirty="0" smtClean="0"/>
          </a:p>
          <a:p>
            <a:pPr marL="0" indent="0">
              <a:buNone/>
            </a:pPr>
            <a:r>
              <a:rPr lang="en-US" sz="1800" dirty="0" smtClean="0"/>
              <a:t>multifaceted</a:t>
            </a:r>
            <a:br>
              <a:rPr lang="en-US" sz="1800" dirty="0" smtClean="0"/>
            </a:br>
            <a:r>
              <a:rPr lang="en-US" sz="1800" dirty="0" smtClean="0"/>
              <a:t>accessible/available</a:t>
            </a:r>
            <a:br>
              <a:rPr lang="en-US" sz="1800" dirty="0" smtClean="0"/>
            </a:br>
            <a:r>
              <a:rPr lang="en-US" sz="1800" dirty="0" smtClean="0"/>
              <a:t>meeting place</a:t>
            </a:r>
            <a:br>
              <a:rPr lang="en-US" sz="1800" dirty="0" smtClean="0"/>
            </a:br>
            <a:r>
              <a:rPr lang="en-US" sz="1800" dirty="0" smtClean="0"/>
              <a:t>research</a:t>
            </a:r>
            <a:br>
              <a:rPr lang="en-US" sz="1800" dirty="0" smtClean="0"/>
            </a:br>
            <a:r>
              <a:rPr lang="en-US" sz="1800" dirty="0" smtClean="0"/>
              <a:t>technology</a:t>
            </a:r>
            <a:br>
              <a:rPr lang="en-US" sz="1800" dirty="0" smtClean="0"/>
            </a:br>
            <a:r>
              <a:rPr lang="en-US" sz="1800" dirty="0" smtClean="0"/>
              <a:t>compassionate</a:t>
            </a:r>
            <a:br>
              <a:rPr lang="en-US" sz="1800" dirty="0" smtClean="0"/>
            </a:br>
            <a:r>
              <a:rPr lang="en-US" sz="1800" dirty="0" smtClean="0"/>
              <a:t>accommodating</a:t>
            </a:r>
            <a:br>
              <a:rPr lang="en-US" sz="1800" dirty="0" smtClean="0"/>
            </a:br>
            <a:r>
              <a:rPr lang="en-US" sz="1800" dirty="0" smtClean="0"/>
              <a:t>flexible</a:t>
            </a:r>
            <a:br>
              <a:rPr lang="en-US" sz="1800" dirty="0" smtClean="0"/>
            </a:br>
            <a:r>
              <a:rPr lang="en-US" sz="1800" dirty="0" smtClean="0"/>
              <a:t>independent</a:t>
            </a:r>
            <a:br>
              <a:rPr lang="en-US" sz="1800" dirty="0" smtClean="0"/>
            </a:br>
            <a:r>
              <a:rPr lang="en-US" sz="1800" dirty="0" smtClean="0"/>
              <a:t>fun</a:t>
            </a:r>
            <a:endParaRPr lang="en-US" sz="1800" dirty="0"/>
          </a:p>
        </p:txBody>
      </p:sp>
    </p:spTree>
    <p:extLst>
      <p:ext uri="{BB962C8B-B14F-4D97-AF65-F5344CB8AC3E}">
        <p14:creationId xmlns:p14="http://schemas.microsoft.com/office/powerpoint/2010/main" val="41605422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00" y="274268"/>
            <a:ext cx="8222100" cy="767700"/>
          </a:xfrm>
        </p:spPr>
        <p:txBody>
          <a:bodyPr/>
          <a:lstStyle/>
          <a:p>
            <a:r>
              <a:rPr lang="en-US" dirty="0" smtClean="0"/>
              <a:t>3 Strengths</a:t>
            </a:r>
            <a:endParaRPr lang="en-US" dirty="0"/>
          </a:p>
        </p:txBody>
      </p:sp>
      <p:sp>
        <p:nvSpPr>
          <p:cNvPr id="3" name="Text Placeholder 2"/>
          <p:cNvSpPr>
            <a:spLocks noGrp="1"/>
          </p:cNvSpPr>
          <p:nvPr>
            <p:ph type="body" idx="1"/>
          </p:nvPr>
        </p:nvSpPr>
        <p:spPr>
          <a:xfrm>
            <a:off x="471900" y="1196115"/>
            <a:ext cx="6865071" cy="3615371"/>
          </a:xfrm>
        </p:spPr>
        <p:txBody>
          <a:bodyPr>
            <a:normAutofit fontScale="92500" lnSpcReduction="20000"/>
          </a:bodyPr>
          <a:lstStyle/>
          <a:p>
            <a:pPr marL="0" indent="0">
              <a:buNone/>
            </a:pPr>
            <a:r>
              <a:rPr lang="en-US" sz="1900" dirty="0" smtClean="0"/>
              <a:t>Lots of types of spaces within the library to meet different needs.</a:t>
            </a:r>
            <a:r>
              <a:rPr lang="en-US" sz="1800" dirty="0" smtClean="0"/>
              <a:t/>
            </a:r>
            <a:br>
              <a:rPr lang="en-US" sz="1800" dirty="0" smtClean="0"/>
            </a:br>
            <a:endParaRPr lang="en-US" sz="1200" dirty="0" smtClean="0"/>
          </a:p>
          <a:p>
            <a:pPr marL="0" indent="0">
              <a:buNone/>
            </a:pPr>
            <a:r>
              <a:rPr lang="en-US" sz="1900" dirty="0" smtClean="0"/>
              <a:t>Mix of knowledge and backgrounds of library staff. (3)</a:t>
            </a:r>
            <a:r>
              <a:rPr lang="en-US" sz="1800" dirty="0" smtClean="0"/>
              <a:t/>
            </a:r>
            <a:br>
              <a:rPr lang="en-US" sz="1800" dirty="0" smtClean="0"/>
            </a:br>
            <a:endParaRPr lang="en-US" sz="1200" dirty="0" smtClean="0"/>
          </a:p>
          <a:p>
            <a:pPr marL="0" indent="0">
              <a:buNone/>
            </a:pPr>
            <a:r>
              <a:rPr lang="en-US" sz="1900" dirty="0" smtClean="0"/>
              <a:t>New Video On Demand technology.</a:t>
            </a:r>
            <a:r>
              <a:rPr lang="en-US" sz="1800" dirty="0"/>
              <a:t/>
            </a:r>
            <a:br>
              <a:rPr lang="en-US" sz="1800" dirty="0"/>
            </a:br>
            <a:endParaRPr lang="en-US" sz="1200" dirty="0" smtClean="0"/>
          </a:p>
          <a:p>
            <a:pPr marL="0" indent="0">
              <a:buNone/>
            </a:pPr>
            <a:r>
              <a:rPr lang="en-US" sz="1900" dirty="0" smtClean="0"/>
              <a:t>Welcoming to students.</a:t>
            </a:r>
            <a:r>
              <a:rPr lang="en-US" sz="1800" dirty="0" smtClean="0"/>
              <a:t/>
            </a:r>
            <a:br>
              <a:rPr lang="en-US" sz="1800" dirty="0" smtClean="0"/>
            </a:br>
            <a:endParaRPr lang="en-US" sz="1200" dirty="0" smtClean="0"/>
          </a:p>
          <a:p>
            <a:pPr marL="0" indent="0">
              <a:buNone/>
            </a:pPr>
            <a:r>
              <a:rPr lang="en-US" sz="1900" dirty="0" smtClean="0"/>
              <a:t>Customer service oriented. (3)</a:t>
            </a:r>
            <a:r>
              <a:rPr lang="en-US" sz="1800" dirty="0" smtClean="0"/>
              <a:t/>
            </a:r>
            <a:br>
              <a:rPr lang="en-US" sz="1800" dirty="0" smtClean="0"/>
            </a:br>
            <a:endParaRPr lang="en-US" sz="1200" dirty="0" smtClean="0"/>
          </a:p>
          <a:p>
            <a:pPr marL="0" indent="0">
              <a:buNone/>
            </a:pPr>
            <a:r>
              <a:rPr lang="en-US" sz="1900" dirty="0" smtClean="0"/>
              <a:t>Caring about students at the regional campuses and understanding that their needs, life situations, and learning styles may be different than those of traditional students.</a:t>
            </a:r>
            <a:r>
              <a:rPr lang="en-US" sz="1800" dirty="0" smtClean="0"/>
              <a:t/>
            </a:r>
            <a:br>
              <a:rPr lang="en-US" sz="1800" dirty="0" smtClean="0"/>
            </a:br>
            <a:endParaRPr lang="en-US" sz="1200" dirty="0" smtClean="0"/>
          </a:p>
          <a:p>
            <a:pPr marL="0" indent="0">
              <a:buNone/>
            </a:pPr>
            <a:r>
              <a:rPr lang="en-US" sz="1900" dirty="0" smtClean="0"/>
              <a:t>Staff is personable. Easy to get along with, likes to have fun, and will help anyone as much as they can.</a:t>
            </a:r>
          </a:p>
        </p:txBody>
      </p:sp>
    </p:spTree>
    <p:extLst>
      <p:ext uri="{BB962C8B-B14F-4D97-AF65-F5344CB8AC3E}">
        <p14:creationId xmlns:p14="http://schemas.microsoft.com/office/powerpoint/2010/main" val="9814210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71900" y="288783"/>
            <a:ext cx="8222100" cy="767700"/>
          </a:xfrm>
          <a:prstGeom prst="rect">
            <a:avLst/>
          </a:prstGeom>
        </p:spPr>
        <p:txBody>
          <a:bodyPr lIns="91425" tIns="91425" rIns="91425" bIns="91425" anchor="b" anchorCtr="0">
            <a:noAutofit/>
          </a:bodyPr>
          <a:lstStyle/>
          <a:p>
            <a:pPr lvl="0">
              <a:spcBef>
                <a:spcPts val="0"/>
              </a:spcBef>
              <a:buNone/>
            </a:pPr>
            <a:r>
              <a:rPr lang="en" dirty="0"/>
              <a:t>5 Steps to a Basic Marketing Plan</a:t>
            </a:r>
          </a:p>
        </p:txBody>
      </p:sp>
      <p:sp>
        <p:nvSpPr>
          <p:cNvPr id="93" name="Shape 93"/>
          <p:cNvSpPr txBox="1">
            <a:spLocks noGrp="1"/>
          </p:cNvSpPr>
          <p:nvPr>
            <p:ph type="body" idx="1"/>
          </p:nvPr>
        </p:nvSpPr>
        <p:spPr>
          <a:xfrm>
            <a:off x="471900" y="1229646"/>
            <a:ext cx="6560271" cy="3327839"/>
          </a:xfrm>
          <a:prstGeom prst="rect">
            <a:avLst/>
          </a:prstGeom>
        </p:spPr>
        <p:txBody>
          <a:bodyPr lIns="91425" tIns="91425" rIns="91425" bIns="91425" anchor="t" anchorCtr="0">
            <a:noAutofit/>
          </a:bodyPr>
          <a:lstStyle/>
          <a:p>
            <a:pPr marL="342900" lvl="0" indent="-342900">
              <a:buFont typeface="+mj-lt"/>
              <a:buAutoNum type="arabicPeriod"/>
            </a:pPr>
            <a:r>
              <a:rPr lang="en" sz="1800" dirty="0">
                <a:solidFill>
                  <a:prstClr val="black">
                    <a:lumMod val="75000"/>
                    <a:lumOff val="25000"/>
                  </a:prstClr>
                </a:solidFill>
              </a:rPr>
              <a:t>Choose and describe your target market.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Describe the services you offer for this group, in terms that really attract customers.</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Identify your competition and how you can overcome it.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b="1" dirty="0">
                <a:solidFill>
                  <a:prstClr val="black">
                    <a:lumMod val="75000"/>
                    <a:lumOff val="25000"/>
                  </a:prstClr>
                </a:solidFill>
              </a:rPr>
              <a:t>Pick a few promotional strategies that will reach your chosen target.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1306678594"/>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pic>
        <p:nvPicPr>
          <p:cNvPr id="2" name="Shape 136"/>
          <p:cNvPicPr preferRelativeResize="0"/>
          <p:nvPr/>
        </p:nvPicPr>
        <p:blipFill>
          <a:blip r:embed="rId3">
            <a:alphaModFix/>
          </a:blip>
          <a:stretch>
            <a:fillRect/>
          </a:stretch>
        </p:blipFill>
        <p:spPr>
          <a:xfrm>
            <a:off x="1196275" y="49850"/>
            <a:ext cx="6751452" cy="5043801"/>
          </a:xfrm>
          <a:prstGeom prst="rect">
            <a:avLst/>
          </a:prstGeom>
          <a:noFill/>
          <a:ln>
            <a:noFill/>
          </a:ln>
        </p:spPr>
      </p:pic>
    </p:spTree>
    <p:extLst>
      <p:ext uri="{BB962C8B-B14F-4D97-AF65-F5344CB8AC3E}">
        <p14:creationId xmlns:p14="http://schemas.microsoft.com/office/powerpoint/2010/main" val="3571352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3511" y="1842407"/>
            <a:ext cx="2300805" cy="1198336"/>
          </a:xfrm>
          <a:prstGeom prst="rect">
            <a:avLst/>
          </a:prstGeom>
        </p:spPr>
      </p:pic>
      <p:sp>
        <p:nvSpPr>
          <p:cNvPr id="2" name="Title 1"/>
          <p:cNvSpPr>
            <a:spLocks noGrp="1"/>
          </p:cNvSpPr>
          <p:nvPr>
            <p:ph type="title"/>
          </p:nvPr>
        </p:nvSpPr>
        <p:spPr/>
        <p:txBody>
          <a:bodyPr/>
          <a:lstStyle/>
          <a:p>
            <a:r>
              <a:rPr lang="en-US" dirty="0" smtClean="0"/>
              <a:t>Marketing?!?!</a:t>
            </a:r>
            <a:endParaRPr lang="en-US" dirty="0"/>
          </a:p>
        </p:txBody>
      </p:sp>
      <p:sp>
        <p:nvSpPr>
          <p:cNvPr id="5" name="TextBox 4"/>
          <p:cNvSpPr txBox="1"/>
          <p:nvPr/>
        </p:nvSpPr>
        <p:spPr>
          <a:xfrm>
            <a:off x="6339259" y="2104571"/>
            <a:ext cx="246221" cy="936172"/>
          </a:xfrm>
          <a:prstGeom prst="rect">
            <a:avLst/>
          </a:prstGeom>
          <a:noFill/>
        </p:spPr>
        <p:txBody>
          <a:bodyPr vert="vert270" wrap="square" rtlCol="0">
            <a:spAutoFit/>
          </a:bodyPr>
          <a:lstStyle/>
          <a:p>
            <a:r>
              <a:rPr lang="en-US" sz="400" dirty="0" smtClean="0">
                <a:solidFill>
                  <a:schemeClr val="bg1"/>
                </a:solidFill>
              </a:rPr>
              <a:t>Contagiousenthusiasm.com.au</a:t>
            </a:r>
            <a:endParaRPr lang="en-US" sz="400" dirty="0">
              <a:solidFill>
                <a:schemeClr val="bg1"/>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1" y="1524382"/>
            <a:ext cx="2604670" cy="177797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01247" y="3563963"/>
            <a:ext cx="2444527" cy="1404373"/>
          </a:xfrm>
          <a:prstGeom prst="rect">
            <a:avLst/>
          </a:prstGeom>
        </p:spPr>
      </p:pic>
      <p:sp>
        <p:nvSpPr>
          <p:cNvPr id="3" name="TextBox 2"/>
          <p:cNvSpPr txBox="1"/>
          <p:nvPr/>
        </p:nvSpPr>
        <p:spPr>
          <a:xfrm>
            <a:off x="2438401" y="3178611"/>
            <a:ext cx="1894114" cy="153888"/>
          </a:xfrm>
          <a:prstGeom prst="rect">
            <a:avLst/>
          </a:prstGeom>
          <a:noFill/>
        </p:spPr>
        <p:txBody>
          <a:bodyPr wrap="square" rtlCol="0">
            <a:spAutoFit/>
          </a:bodyPr>
          <a:lstStyle/>
          <a:p>
            <a:r>
              <a:rPr lang="en-US" sz="400" dirty="0" smtClean="0"/>
              <a:t>Reflectionsfromme.com</a:t>
            </a:r>
            <a:endParaRPr lang="en-US" sz="400" dirty="0"/>
          </a:p>
        </p:txBody>
      </p:sp>
    </p:spTree>
    <p:extLst>
      <p:ext uri="{BB962C8B-B14F-4D97-AF65-F5344CB8AC3E}">
        <p14:creationId xmlns:p14="http://schemas.microsoft.com/office/powerpoint/2010/main" val="507649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471900" y="274268"/>
            <a:ext cx="8222100" cy="767700"/>
          </a:xfrm>
          <a:prstGeom prst="rect">
            <a:avLst/>
          </a:prstGeom>
        </p:spPr>
        <p:txBody>
          <a:bodyPr lIns="91425" tIns="91425" rIns="91425" bIns="91425" anchor="b" anchorCtr="0">
            <a:noAutofit/>
          </a:bodyPr>
          <a:lstStyle/>
          <a:p>
            <a:pPr lvl="0">
              <a:spcBef>
                <a:spcPts val="0"/>
              </a:spcBef>
              <a:buNone/>
            </a:pPr>
            <a:r>
              <a:rPr lang="en" dirty="0"/>
              <a:t>Activity</a:t>
            </a:r>
          </a:p>
        </p:txBody>
      </p:sp>
      <p:sp>
        <p:nvSpPr>
          <p:cNvPr id="129" name="Shape 129"/>
          <p:cNvSpPr txBox="1">
            <a:spLocks noGrp="1"/>
          </p:cNvSpPr>
          <p:nvPr>
            <p:ph type="body" idx="1"/>
          </p:nvPr>
        </p:nvSpPr>
        <p:spPr>
          <a:xfrm>
            <a:off x="471900" y="1186104"/>
            <a:ext cx="6857814" cy="2710200"/>
          </a:xfrm>
          <a:prstGeom prst="rect">
            <a:avLst/>
          </a:prstGeom>
        </p:spPr>
        <p:txBody>
          <a:bodyPr lIns="91425" tIns="91425" rIns="91425" bIns="91425" anchor="t" anchorCtr="0">
            <a:noAutofit/>
          </a:bodyPr>
          <a:lstStyle/>
          <a:p>
            <a:pPr lvl="0">
              <a:spcBef>
                <a:spcPts val="0"/>
              </a:spcBef>
              <a:buNone/>
            </a:pPr>
            <a:r>
              <a:rPr lang="en" sz="1800" dirty="0"/>
              <a:t>Look back at the list you made of services to </a:t>
            </a:r>
            <a:r>
              <a:rPr lang="en" sz="1800" dirty="0" smtClean="0"/>
              <a:t>market.</a:t>
            </a:r>
          </a:p>
          <a:p>
            <a:pPr lvl="0">
              <a:spcBef>
                <a:spcPts val="0"/>
              </a:spcBef>
              <a:buNone/>
            </a:pPr>
            <a:endParaRPr lang="en" sz="1800" dirty="0"/>
          </a:p>
          <a:p>
            <a:pPr lvl="0">
              <a:spcBef>
                <a:spcPts val="0"/>
              </a:spcBef>
              <a:buNone/>
            </a:pPr>
            <a:r>
              <a:rPr lang="en" sz="1800" dirty="0" smtClean="0"/>
              <a:t>At </a:t>
            </a:r>
            <a:r>
              <a:rPr lang="en" sz="1800" dirty="0"/>
              <a:t>what point in the </a:t>
            </a:r>
            <a:r>
              <a:rPr lang="en" sz="1800" dirty="0" smtClean="0"/>
              <a:t>semester/year </a:t>
            </a:r>
            <a:r>
              <a:rPr lang="en" sz="1800" dirty="0"/>
              <a:t>does it make the most sense to advertise this </a:t>
            </a:r>
            <a:r>
              <a:rPr lang="en" sz="1800" dirty="0" smtClean="0"/>
              <a:t>service? </a:t>
            </a:r>
            <a:r>
              <a:rPr lang="en" sz="1800" dirty="0"/>
              <a:t>(Could be more than once throughout the </a:t>
            </a:r>
            <a:r>
              <a:rPr lang="en" sz="1800" dirty="0" smtClean="0"/>
              <a:t>semester/year.) </a:t>
            </a:r>
          </a:p>
          <a:p>
            <a:pPr lvl="0">
              <a:spcBef>
                <a:spcPts val="0"/>
              </a:spcBef>
              <a:buNone/>
            </a:pPr>
            <a:endParaRPr lang="en" sz="1800" dirty="0"/>
          </a:p>
          <a:p>
            <a:pPr lvl="0">
              <a:spcBef>
                <a:spcPts val="0"/>
              </a:spcBef>
              <a:buNone/>
            </a:pPr>
            <a:r>
              <a:rPr lang="en" sz="1800" dirty="0" smtClean="0"/>
              <a:t>Write the week/day/month you want to promote that service.</a:t>
            </a:r>
            <a:endParaRPr lang="en" sz="1800" dirty="0"/>
          </a:p>
        </p:txBody>
      </p:sp>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Shape 140"/>
        <p:cNvGrpSpPr/>
        <p:nvPr/>
      </p:nvGrpSpPr>
      <p:grpSpPr>
        <a:xfrm>
          <a:off x="0" y="0"/>
          <a:ext cx="0" cy="0"/>
          <a:chOff x="0" y="0"/>
          <a:chExt cx="0" cy="0"/>
        </a:xfrm>
      </p:grpSpPr>
      <p:pic>
        <p:nvPicPr>
          <p:cNvPr id="143" name="Shape 143"/>
          <p:cNvPicPr preferRelativeResize="0"/>
          <p:nvPr/>
        </p:nvPicPr>
        <p:blipFill>
          <a:blip r:embed="rId3">
            <a:alphaModFix/>
          </a:blip>
          <a:stretch>
            <a:fillRect/>
          </a:stretch>
        </p:blipFill>
        <p:spPr>
          <a:xfrm rot="-5400000">
            <a:off x="736729" y="-380875"/>
            <a:ext cx="3263529" cy="4276391"/>
          </a:xfrm>
          <a:prstGeom prst="rect">
            <a:avLst/>
          </a:prstGeom>
          <a:noFill/>
          <a:ln>
            <a:no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084205" y="1063036"/>
            <a:ext cx="3410143" cy="4332071"/>
          </a:xfrm>
          <a:prstGeom prst="rect">
            <a:avLst/>
          </a:prstGeom>
        </p:spPr>
      </p:pic>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Shape 148"/>
        <p:cNvGrpSpPr/>
        <p:nvPr/>
      </p:nvGrpSpPr>
      <p:grpSpPr>
        <a:xfrm>
          <a:off x="0" y="0"/>
          <a:ext cx="0" cy="0"/>
          <a:chOff x="0" y="0"/>
          <a:chExt cx="0" cy="0"/>
        </a:xfrm>
      </p:grpSpPr>
      <p:pic>
        <p:nvPicPr>
          <p:cNvPr id="151" name="Shape 151"/>
          <p:cNvPicPr preferRelativeResize="0">
            <a:picLocks noChangeAspect="1"/>
          </p:cNvPicPr>
          <p:nvPr/>
        </p:nvPicPr>
        <p:blipFill>
          <a:blip r:embed="rId3">
            <a:alphaModFix/>
          </a:blip>
          <a:stretch>
            <a:fillRect/>
          </a:stretch>
        </p:blipFill>
        <p:spPr>
          <a:xfrm rot="-5400000">
            <a:off x="658773" y="-297212"/>
            <a:ext cx="2622252" cy="3465576"/>
          </a:xfrm>
          <a:prstGeom prst="rect">
            <a:avLst/>
          </a:prstGeom>
          <a:noFill/>
          <a:ln>
            <a:noFill/>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5854343" y="-227879"/>
            <a:ext cx="2680288" cy="346860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242464" y="2005134"/>
            <a:ext cx="2677945" cy="3465576"/>
          </a:xfrm>
          <a:prstGeom prst="rect">
            <a:avLst/>
          </a:prstGeom>
        </p:spPr>
      </p:pic>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Shape 148"/>
        <p:cNvGrpSpPr/>
        <p:nvPr/>
      </p:nvGrpSpPr>
      <p:grpSpPr>
        <a:xfrm>
          <a:off x="0" y="0"/>
          <a:ext cx="0" cy="0"/>
          <a:chOff x="0" y="0"/>
          <a:chExt cx="0" cy="0"/>
        </a:xfrm>
      </p:grpSpPr>
      <p:pic>
        <p:nvPicPr>
          <p:cNvPr id="151" name="Shape 151"/>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181429" y="166280"/>
            <a:ext cx="3381828" cy="2613230"/>
          </a:xfrm>
          <a:prstGeom prst="rect">
            <a:avLst/>
          </a:prstGeom>
          <a:noFill/>
          <a:ln>
            <a:noFill/>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0744" y="166280"/>
            <a:ext cx="3348048" cy="258712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9094" y="2365829"/>
            <a:ext cx="3426392" cy="2647666"/>
          </a:xfrm>
          <a:prstGeom prst="rect">
            <a:avLst/>
          </a:prstGeom>
        </p:spPr>
      </p:pic>
    </p:spTree>
    <p:extLst>
      <p:ext uri="{BB962C8B-B14F-4D97-AF65-F5344CB8AC3E}">
        <p14:creationId xmlns:p14="http://schemas.microsoft.com/office/powerpoint/2010/main" val="2706638633"/>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Shape 148"/>
        <p:cNvGrpSpPr/>
        <p:nvPr/>
      </p:nvGrpSpPr>
      <p:grpSpPr>
        <a:xfrm>
          <a:off x="0" y="0"/>
          <a:ext cx="0" cy="0"/>
          <a:chOff x="0" y="0"/>
          <a:chExt cx="0" cy="0"/>
        </a:xfrm>
      </p:grpSpPr>
      <p:pic>
        <p:nvPicPr>
          <p:cNvPr id="151" name="Shape 151"/>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81429" y="166280"/>
            <a:ext cx="3381827" cy="2613230"/>
          </a:xfrm>
          <a:prstGeom prst="rect">
            <a:avLst/>
          </a:prstGeom>
          <a:noFill/>
          <a:ln>
            <a:noFill/>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0745" y="166280"/>
            <a:ext cx="3348046" cy="258712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9094" y="2365829"/>
            <a:ext cx="3426391" cy="2647666"/>
          </a:xfrm>
          <a:prstGeom prst="rect">
            <a:avLst/>
          </a:prstGeom>
        </p:spPr>
      </p:pic>
    </p:spTree>
    <p:extLst>
      <p:ext uri="{BB962C8B-B14F-4D97-AF65-F5344CB8AC3E}">
        <p14:creationId xmlns:p14="http://schemas.microsoft.com/office/powerpoint/2010/main" val="4072553493"/>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471900" y="274268"/>
            <a:ext cx="8222100" cy="767700"/>
          </a:xfrm>
          <a:prstGeom prst="rect">
            <a:avLst/>
          </a:prstGeom>
        </p:spPr>
        <p:txBody>
          <a:bodyPr lIns="91425" tIns="91425" rIns="91425" bIns="91425" anchor="b" anchorCtr="0">
            <a:noAutofit/>
          </a:bodyPr>
          <a:lstStyle/>
          <a:p>
            <a:pPr lvl="0">
              <a:spcBef>
                <a:spcPts val="0"/>
              </a:spcBef>
              <a:buNone/>
            </a:pPr>
            <a:r>
              <a:rPr lang="en" dirty="0"/>
              <a:t>Activity</a:t>
            </a:r>
          </a:p>
        </p:txBody>
      </p:sp>
      <p:sp>
        <p:nvSpPr>
          <p:cNvPr id="129" name="Shape 129"/>
          <p:cNvSpPr txBox="1">
            <a:spLocks noGrp="1"/>
          </p:cNvSpPr>
          <p:nvPr>
            <p:ph type="body" idx="1"/>
          </p:nvPr>
        </p:nvSpPr>
        <p:spPr>
          <a:xfrm>
            <a:off x="471900" y="1186104"/>
            <a:ext cx="6857814" cy="2710200"/>
          </a:xfrm>
          <a:prstGeom prst="rect">
            <a:avLst/>
          </a:prstGeom>
        </p:spPr>
        <p:txBody>
          <a:bodyPr lIns="91425" tIns="91425" rIns="91425" bIns="91425" anchor="t" anchorCtr="0">
            <a:noAutofit/>
          </a:bodyPr>
          <a:lstStyle/>
          <a:p>
            <a:pPr lvl="0">
              <a:spcBef>
                <a:spcPts val="0"/>
              </a:spcBef>
              <a:buNone/>
            </a:pPr>
            <a:r>
              <a:rPr lang="en" sz="1800" dirty="0" smtClean="0"/>
              <a:t>G</a:t>
            </a:r>
            <a:r>
              <a:rPr lang="en-US" sz="1800" dirty="0" smtClean="0"/>
              <a:t>e</a:t>
            </a:r>
            <a:r>
              <a:rPr lang="en" sz="1800" dirty="0" smtClean="0"/>
              <a:t>t into small groups of 3-4 people.</a:t>
            </a:r>
          </a:p>
          <a:p>
            <a:pPr lvl="0">
              <a:spcBef>
                <a:spcPts val="0"/>
              </a:spcBef>
              <a:buNone/>
            </a:pPr>
            <a:endParaRPr lang="en" sz="1800" dirty="0"/>
          </a:p>
          <a:p>
            <a:pPr lvl="0">
              <a:spcBef>
                <a:spcPts val="0"/>
              </a:spcBef>
              <a:buNone/>
            </a:pPr>
            <a:r>
              <a:rPr lang="en" sz="1800" dirty="0" smtClean="0"/>
              <a:t>Share with each other some of the things you wrote down for each of the other activities.</a:t>
            </a:r>
            <a:endParaRPr lang="en" sz="1800" dirty="0"/>
          </a:p>
        </p:txBody>
      </p:sp>
    </p:spTree>
    <p:extLst>
      <p:ext uri="{BB962C8B-B14F-4D97-AF65-F5344CB8AC3E}">
        <p14:creationId xmlns:p14="http://schemas.microsoft.com/office/powerpoint/2010/main" val="1191979970"/>
      </p:ext>
    </p:extLst>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71900" y="274268"/>
            <a:ext cx="8222100" cy="767700"/>
          </a:xfrm>
          <a:prstGeom prst="rect">
            <a:avLst/>
          </a:prstGeom>
        </p:spPr>
        <p:txBody>
          <a:bodyPr lIns="91425" tIns="91425" rIns="91425" bIns="91425" anchor="b" anchorCtr="0">
            <a:noAutofit/>
          </a:bodyPr>
          <a:lstStyle/>
          <a:p>
            <a:pPr lvl="0">
              <a:spcBef>
                <a:spcPts val="0"/>
              </a:spcBef>
              <a:buNone/>
            </a:pPr>
            <a:r>
              <a:rPr lang="en" dirty="0"/>
              <a:t>5 Steps to a Basic Marketing Plan</a:t>
            </a:r>
          </a:p>
        </p:txBody>
      </p:sp>
      <p:sp>
        <p:nvSpPr>
          <p:cNvPr id="93" name="Shape 93"/>
          <p:cNvSpPr txBox="1">
            <a:spLocks noGrp="1"/>
          </p:cNvSpPr>
          <p:nvPr>
            <p:ph type="body" idx="1"/>
          </p:nvPr>
        </p:nvSpPr>
        <p:spPr>
          <a:xfrm>
            <a:off x="471900" y="1186103"/>
            <a:ext cx="6567529" cy="3436697"/>
          </a:xfrm>
          <a:prstGeom prst="rect">
            <a:avLst/>
          </a:prstGeom>
        </p:spPr>
        <p:txBody>
          <a:bodyPr lIns="91425" tIns="91425" rIns="91425" bIns="91425" anchor="t" anchorCtr="0">
            <a:noAutofit/>
          </a:bodyPr>
          <a:lstStyle/>
          <a:p>
            <a:pPr marL="342900" lvl="0" indent="-342900">
              <a:buFont typeface="+mj-lt"/>
              <a:buAutoNum type="arabicPeriod"/>
            </a:pPr>
            <a:r>
              <a:rPr lang="en" sz="1800" dirty="0">
                <a:solidFill>
                  <a:prstClr val="black">
                    <a:lumMod val="75000"/>
                    <a:lumOff val="25000"/>
                  </a:prstClr>
                </a:solidFill>
              </a:rPr>
              <a:t>Choose and describe your target market.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Describe the services you offer for this group, in terms that really attract customers.</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Identify your competition and how you can overcome it.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Pick a few promotional strategies that will reach your chosen target.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b="1"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1268364536"/>
      </p:ext>
    </p:extLst>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00" y="281525"/>
            <a:ext cx="8222100" cy="767700"/>
          </a:xfrm>
        </p:spPr>
        <p:txBody>
          <a:bodyPr/>
          <a:lstStyle/>
          <a:p>
            <a:r>
              <a:rPr lang="en-US" dirty="0" smtClean="0"/>
              <a:t>Goals for 2017-18</a:t>
            </a:r>
            <a:endParaRPr lang="en-US" dirty="0"/>
          </a:p>
        </p:txBody>
      </p:sp>
      <p:sp>
        <p:nvSpPr>
          <p:cNvPr id="3" name="Text Placeholder 2"/>
          <p:cNvSpPr>
            <a:spLocks noGrp="1"/>
          </p:cNvSpPr>
          <p:nvPr>
            <p:ph type="body" idx="1"/>
          </p:nvPr>
        </p:nvSpPr>
        <p:spPr>
          <a:xfrm>
            <a:off x="566244" y="1294960"/>
            <a:ext cx="6444156" cy="3160925"/>
          </a:xfrm>
        </p:spPr>
        <p:txBody>
          <a:bodyPr>
            <a:normAutofit/>
          </a:bodyPr>
          <a:lstStyle/>
          <a:p>
            <a:pPr>
              <a:buFont typeface="Wingdings" panose="05000000000000000000" pitchFamily="2" charset="2"/>
              <a:buChar char="§"/>
            </a:pPr>
            <a:r>
              <a:rPr lang="en-US" sz="1800" dirty="0" smtClean="0"/>
              <a:t>Discover our emotional message and determine the best way to convey that message in our marketing efforts.</a:t>
            </a:r>
          </a:p>
          <a:p>
            <a:pPr>
              <a:buFont typeface="Wingdings" panose="05000000000000000000" pitchFamily="2" charset="2"/>
              <a:buChar char="§"/>
            </a:pPr>
            <a:endParaRPr lang="en-US" sz="1800" dirty="0"/>
          </a:p>
          <a:p>
            <a:pPr>
              <a:buFont typeface="Wingdings" panose="05000000000000000000" pitchFamily="2" charset="2"/>
              <a:buChar char="§"/>
            </a:pPr>
            <a:r>
              <a:rPr lang="en-US" sz="1800" dirty="0" smtClean="0"/>
              <a:t>List ways that we can better reach and provide services to part-time faculty.</a:t>
            </a:r>
          </a:p>
          <a:p>
            <a:pPr>
              <a:buFont typeface="Wingdings" panose="05000000000000000000" pitchFamily="2" charset="2"/>
              <a:buChar char="§"/>
            </a:pPr>
            <a:endParaRPr lang="en-US" sz="1800" dirty="0"/>
          </a:p>
          <a:p>
            <a:pPr>
              <a:buFont typeface="Wingdings" panose="05000000000000000000" pitchFamily="2" charset="2"/>
              <a:buChar char="§"/>
            </a:pPr>
            <a:r>
              <a:rPr lang="en-US" sz="1800" dirty="0" smtClean="0"/>
              <a:t>Determine which social media sites are preferred and used by students.</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Assessment for the marketing pieces</a:t>
            </a:r>
            <a:endParaRPr lang="en-US" sz="1800" dirty="0"/>
          </a:p>
        </p:txBody>
      </p:sp>
    </p:spTree>
    <p:extLst>
      <p:ext uri="{BB962C8B-B14F-4D97-AF65-F5344CB8AC3E}">
        <p14:creationId xmlns:p14="http://schemas.microsoft.com/office/powerpoint/2010/main" val="21365565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00" y="281525"/>
            <a:ext cx="8222100" cy="767700"/>
          </a:xfrm>
        </p:spPr>
        <p:txBody>
          <a:bodyPr/>
          <a:lstStyle/>
          <a:p>
            <a:r>
              <a:rPr lang="en-US" dirty="0" smtClean="0"/>
              <a:t>Other Things to Consider</a:t>
            </a:r>
            <a:endParaRPr lang="en-US" dirty="0"/>
          </a:p>
        </p:txBody>
      </p:sp>
      <p:sp>
        <p:nvSpPr>
          <p:cNvPr id="3" name="Text Placeholder 2"/>
          <p:cNvSpPr>
            <a:spLocks noGrp="1"/>
          </p:cNvSpPr>
          <p:nvPr>
            <p:ph type="body" idx="1"/>
          </p:nvPr>
        </p:nvSpPr>
        <p:spPr/>
        <p:txBody>
          <a:bodyPr>
            <a:normAutofit/>
          </a:bodyPr>
          <a:lstStyle/>
          <a:p>
            <a:pPr>
              <a:buFont typeface="Wingdings" panose="05000000000000000000" pitchFamily="2" charset="2"/>
              <a:buChar char="§"/>
            </a:pPr>
            <a:r>
              <a:rPr lang="en-US" sz="1800" dirty="0" smtClean="0"/>
              <a:t>ROI</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SWOT </a:t>
            </a:r>
            <a:r>
              <a:rPr lang="en-US" sz="1800" dirty="0" smtClean="0"/>
              <a:t>Analysis</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Assessment</a:t>
            </a:r>
            <a:endParaRPr lang="en-US" sz="1800" dirty="0"/>
          </a:p>
        </p:txBody>
      </p:sp>
    </p:spTree>
    <p:extLst>
      <p:ext uri="{BB962C8B-B14F-4D97-AF65-F5344CB8AC3E}">
        <p14:creationId xmlns:p14="http://schemas.microsoft.com/office/powerpoint/2010/main" val="5540778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471900" y="274268"/>
            <a:ext cx="8222100" cy="767700"/>
          </a:xfrm>
          <a:prstGeom prst="rect">
            <a:avLst/>
          </a:prstGeom>
        </p:spPr>
        <p:txBody>
          <a:bodyPr lIns="91425" tIns="91425" rIns="91425" bIns="91425" anchor="b" anchorCtr="0">
            <a:noAutofit/>
          </a:bodyPr>
          <a:lstStyle/>
          <a:p>
            <a:pPr lvl="0">
              <a:spcBef>
                <a:spcPts val="0"/>
              </a:spcBef>
              <a:buNone/>
            </a:pPr>
            <a:r>
              <a:rPr lang="en-US" dirty="0" smtClean="0"/>
              <a:t>Plans Change, But Keep You on Course</a:t>
            </a:r>
            <a:endParaRPr dirty="0"/>
          </a:p>
        </p:txBody>
      </p:sp>
      <p:sp>
        <p:nvSpPr>
          <p:cNvPr id="157" name="Shape 157"/>
          <p:cNvSpPr txBox="1">
            <a:spLocks noGrp="1"/>
          </p:cNvSpPr>
          <p:nvPr>
            <p:ph type="body" idx="1"/>
          </p:nvPr>
        </p:nvSpPr>
        <p:spPr>
          <a:xfrm>
            <a:off x="471900" y="1418332"/>
            <a:ext cx="6248214" cy="2710200"/>
          </a:xfrm>
          <a:prstGeom prst="rect">
            <a:avLst/>
          </a:prstGeom>
        </p:spPr>
        <p:txBody>
          <a:bodyPr lIns="91425" tIns="91425" rIns="91425" bIns="91425" anchor="t" anchorCtr="0">
            <a:noAutofit/>
          </a:bodyPr>
          <a:lstStyle/>
          <a:p>
            <a:pPr lvl="0">
              <a:spcBef>
                <a:spcPts val="0"/>
              </a:spcBef>
              <a:buNone/>
            </a:pPr>
            <a:r>
              <a:rPr lang="en" sz="1800" dirty="0"/>
              <a:t>“A great business vision evolves, but it doesn’t fundamentally change</a:t>
            </a:r>
            <a:r>
              <a:rPr lang="en" sz="1800" dirty="0" smtClean="0"/>
              <a:t>.”</a:t>
            </a:r>
          </a:p>
          <a:p>
            <a:pPr lvl="0" algn="r">
              <a:spcBef>
                <a:spcPts val="0"/>
              </a:spcBef>
              <a:buNone/>
            </a:pPr>
            <a:r>
              <a:rPr lang="en" sz="1800" dirty="0" smtClean="0"/>
              <a:t>--</a:t>
            </a:r>
            <a:r>
              <a:rPr lang="en" sz="1800" i="1" dirty="0"/>
              <a:t>Little Blue Book of Marketing</a:t>
            </a: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pic>
        <p:nvPicPr>
          <p:cNvPr id="2" name="Shape 136"/>
          <p:cNvPicPr preferRelativeResize="0"/>
          <p:nvPr/>
        </p:nvPicPr>
        <p:blipFill>
          <a:blip r:embed="rId3">
            <a:alphaModFix/>
          </a:blip>
          <a:stretch>
            <a:fillRect/>
          </a:stretch>
        </p:blipFill>
        <p:spPr>
          <a:xfrm>
            <a:off x="1196275" y="49850"/>
            <a:ext cx="6751452" cy="5043801"/>
          </a:xfrm>
          <a:prstGeom prst="rect">
            <a:avLst/>
          </a:prstGeom>
          <a:noFill/>
          <a:ln>
            <a:noFill/>
          </a:ln>
        </p:spPr>
      </p:pic>
    </p:spTree>
    <p:extLst>
      <p:ext uri="{BB962C8B-B14F-4D97-AF65-F5344CB8AC3E}">
        <p14:creationId xmlns:p14="http://schemas.microsoft.com/office/powerpoint/2010/main" val="23606016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00" y="274268"/>
            <a:ext cx="8222100" cy="767700"/>
          </a:xfrm>
        </p:spPr>
        <p:txBody>
          <a:bodyPr/>
          <a:lstStyle/>
          <a:p>
            <a:r>
              <a:rPr lang="en-US" dirty="0" smtClean="0"/>
              <a:t>Things I’ve Learned Along the Way</a:t>
            </a:r>
            <a:endParaRPr lang="en-US" dirty="0"/>
          </a:p>
        </p:txBody>
      </p:sp>
      <p:sp>
        <p:nvSpPr>
          <p:cNvPr id="3" name="Text Placeholder 2"/>
          <p:cNvSpPr>
            <a:spLocks noGrp="1"/>
          </p:cNvSpPr>
          <p:nvPr>
            <p:ph type="body" idx="1"/>
          </p:nvPr>
        </p:nvSpPr>
        <p:spPr>
          <a:xfrm>
            <a:off x="471900" y="1309475"/>
            <a:ext cx="8222100" cy="2710200"/>
          </a:xfrm>
        </p:spPr>
        <p:txBody>
          <a:bodyPr>
            <a:normAutofit/>
          </a:bodyPr>
          <a:lstStyle/>
          <a:p>
            <a:pPr>
              <a:buFont typeface="Wingdings" panose="05000000000000000000" pitchFamily="2" charset="2"/>
              <a:buChar char="§"/>
            </a:pPr>
            <a:r>
              <a:rPr lang="en-US" sz="1800" dirty="0" smtClean="0"/>
              <a:t>Create content as you plan (or soon after).</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Be flexible.</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Get help and input.</a:t>
            </a:r>
            <a:endParaRPr lang="en-US" sz="1800" dirty="0"/>
          </a:p>
        </p:txBody>
      </p:sp>
    </p:spTree>
    <p:extLst>
      <p:ext uri="{BB962C8B-B14F-4D97-AF65-F5344CB8AC3E}">
        <p14:creationId xmlns:p14="http://schemas.microsoft.com/office/powerpoint/2010/main" val="42088570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71900" y="242823"/>
            <a:ext cx="8222100" cy="767700"/>
          </a:xfrm>
          <a:prstGeom prst="rect">
            <a:avLst/>
          </a:prstGeom>
        </p:spPr>
        <p:txBody>
          <a:bodyPr lIns="91425" tIns="91425" rIns="91425" bIns="91425" anchor="b" anchorCtr="0">
            <a:noAutofit/>
          </a:bodyPr>
          <a:lstStyle/>
          <a:p>
            <a:pPr lvl="0">
              <a:spcBef>
                <a:spcPts val="0"/>
              </a:spcBef>
              <a:buNone/>
            </a:pPr>
            <a:r>
              <a:rPr lang="en" dirty="0" smtClean="0"/>
              <a:t>Resources</a:t>
            </a:r>
            <a:endParaRPr lang="en" dirty="0"/>
          </a:p>
        </p:txBody>
      </p:sp>
      <p:sp>
        <p:nvSpPr>
          <p:cNvPr id="163" name="Shape 163"/>
          <p:cNvSpPr txBox="1">
            <a:spLocks noGrp="1"/>
          </p:cNvSpPr>
          <p:nvPr>
            <p:ph type="body" idx="1"/>
          </p:nvPr>
        </p:nvSpPr>
        <p:spPr>
          <a:xfrm>
            <a:off x="471900" y="1345761"/>
            <a:ext cx="6886843" cy="2710200"/>
          </a:xfrm>
          <a:prstGeom prst="rect">
            <a:avLst/>
          </a:prstGeom>
        </p:spPr>
        <p:txBody>
          <a:bodyPr lIns="91425" tIns="91425" rIns="91425" bIns="91425" anchor="t" anchorCtr="0">
            <a:noAutofit/>
          </a:bodyPr>
          <a:lstStyle/>
          <a:p>
            <a:pPr lvl="0">
              <a:spcBef>
                <a:spcPts val="0"/>
              </a:spcBef>
              <a:buNone/>
            </a:pPr>
            <a:r>
              <a:rPr lang="en" sz="1800" dirty="0" smtClean="0"/>
              <a:t>Jantsch</a:t>
            </a:r>
            <a:r>
              <a:rPr lang="en" sz="1800" dirty="0"/>
              <a:t>, John. “7 steps to the perfect marketing plan.” Entrepreneur. March 2009. p.98.</a:t>
            </a:r>
          </a:p>
        </p:txBody>
      </p:sp>
      <p:pic>
        <p:nvPicPr>
          <p:cNvPr id="164" name="Shape 164"/>
          <p:cNvPicPr preferRelativeResize="0"/>
          <p:nvPr/>
        </p:nvPicPr>
        <p:blipFill>
          <a:blip r:embed="rId3">
            <a:alphaModFix/>
          </a:blip>
          <a:stretch>
            <a:fillRect/>
          </a:stretch>
        </p:blipFill>
        <p:spPr>
          <a:xfrm>
            <a:off x="380823" y="2599951"/>
            <a:ext cx="939932" cy="1456010"/>
          </a:xfrm>
          <a:prstGeom prst="rect">
            <a:avLst/>
          </a:prstGeom>
          <a:noFill/>
          <a:ln>
            <a:noFill/>
          </a:ln>
        </p:spPr>
      </p:pic>
      <p:pic>
        <p:nvPicPr>
          <p:cNvPr id="165" name="Shape 165"/>
          <p:cNvPicPr preferRelativeResize="0"/>
          <p:nvPr/>
        </p:nvPicPr>
        <p:blipFill>
          <a:blip r:embed="rId4">
            <a:alphaModFix/>
          </a:blip>
          <a:stretch>
            <a:fillRect/>
          </a:stretch>
        </p:blipFill>
        <p:spPr>
          <a:xfrm>
            <a:off x="1826475" y="2598543"/>
            <a:ext cx="1099334" cy="1456010"/>
          </a:xfrm>
          <a:prstGeom prst="rect">
            <a:avLst/>
          </a:prstGeom>
          <a:noFill/>
          <a:ln>
            <a:noFill/>
          </a:ln>
        </p:spPr>
      </p:pic>
      <p:pic>
        <p:nvPicPr>
          <p:cNvPr id="166" name="Shape 166"/>
          <p:cNvPicPr preferRelativeResize="0"/>
          <p:nvPr/>
        </p:nvPicPr>
        <p:blipFill>
          <a:blip r:embed="rId5">
            <a:alphaModFix/>
          </a:blip>
          <a:stretch>
            <a:fillRect/>
          </a:stretch>
        </p:blipFill>
        <p:spPr>
          <a:xfrm>
            <a:off x="3431530" y="2599951"/>
            <a:ext cx="1151420" cy="1456010"/>
          </a:xfrm>
          <a:prstGeom prst="rect">
            <a:avLst/>
          </a:prstGeom>
          <a:noFill/>
          <a:ln>
            <a:noFill/>
          </a:ln>
        </p:spPr>
      </p:pic>
      <p:pic>
        <p:nvPicPr>
          <p:cNvPr id="167" name="Shape 167"/>
          <p:cNvPicPr preferRelativeResize="0"/>
          <p:nvPr/>
        </p:nvPicPr>
        <p:blipFill>
          <a:blip r:embed="rId6">
            <a:alphaModFix/>
          </a:blip>
          <a:stretch>
            <a:fillRect/>
          </a:stretch>
        </p:blipFill>
        <p:spPr>
          <a:xfrm>
            <a:off x="5104590" y="2600579"/>
            <a:ext cx="1037741" cy="1456010"/>
          </a:xfrm>
          <a:prstGeom prst="rect">
            <a:avLst/>
          </a:prstGeom>
          <a:noFill/>
          <a:ln>
            <a:noFill/>
          </a:ln>
        </p:spPr>
      </p:pic>
      <p:pic>
        <p:nvPicPr>
          <p:cNvPr id="168" name="Shape 168"/>
          <p:cNvPicPr preferRelativeResize="0"/>
          <p:nvPr/>
        </p:nvPicPr>
        <p:blipFill>
          <a:blip r:embed="rId7">
            <a:alphaModFix/>
          </a:blip>
          <a:stretch>
            <a:fillRect/>
          </a:stretch>
        </p:blipFill>
        <p:spPr>
          <a:xfrm>
            <a:off x="6625683" y="2598543"/>
            <a:ext cx="963825" cy="1457418"/>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71900" y="208953"/>
            <a:ext cx="8222100" cy="767700"/>
          </a:xfrm>
          <a:prstGeom prst="rect">
            <a:avLst/>
          </a:prstGeom>
        </p:spPr>
        <p:txBody>
          <a:bodyPr lIns="91425" tIns="91425" rIns="91425" bIns="91425" anchor="b" anchorCtr="0">
            <a:noAutofit/>
          </a:bodyPr>
          <a:lstStyle/>
          <a:p>
            <a:pPr lvl="0">
              <a:spcBef>
                <a:spcPts val="0"/>
              </a:spcBef>
              <a:buNone/>
            </a:pPr>
            <a:r>
              <a:rPr lang="en" dirty="0"/>
              <a:t>What is a Marketing Plan?</a:t>
            </a:r>
          </a:p>
        </p:txBody>
      </p:sp>
      <p:sp>
        <p:nvSpPr>
          <p:cNvPr id="75" name="Shape 75"/>
          <p:cNvSpPr txBox="1">
            <a:spLocks noGrp="1"/>
          </p:cNvSpPr>
          <p:nvPr>
            <p:ph type="body" idx="1"/>
          </p:nvPr>
        </p:nvSpPr>
        <p:spPr>
          <a:xfrm>
            <a:off x="471900" y="1056481"/>
            <a:ext cx="6792500" cy="3588090"/>
          </a:xfrm>
          <a:prstGeom prst="rect">
            <a:avLst/>
          </a:prstGeom>
        </p:spPr>
        <p:txBody>
          <a:bodyPr lIns="91425" tIns="91425" rIns="91425" bIns="91425" anchor="t" anchorCtr="0">
            <a:noAutofit/>
          </a:bodyPr>
          <a:lstStyle/>
          <a:p>
            <a:pPr lvl="0" rtl="0">
              <a:spcBef>
                <a:spcPts val="0"/>
              </a:spcBef>
              <a:buNone/>
            </a:pPr>
            <a:r>
              <a:rPr lang="en" sz="1800" dirty="0"/>
              <a:t>“Your marketing plan should be a simple (in some cases, one-page) document that specifically answers who you are, what you do, who needs what you do and how you plan to attract their attention.” </a:t>
            </a:r>
            <a:endParaRPr lang="en" sz="1800" dirty="0" smtClean="0"/>
          </a:p>
          <a:p>
            <a:pPr lvl="0" algn="r" rtl="0">
              <a:spcBef>
                <a:spcPts val="0"/>
              </a:spcBef>
              <a:buNone/>
            </a:pPr>
            <a:r>
              <a:rPr lang="en" sz="1800" dirty="0" smtClean="0"/>
              <a:t>--“</a:t>
            </a:r>
            <a:r>
              <a:rPr lang="en" sz="1800" dirty="0"/>
              <a:t>7 steps to the perfect marketing plan</a:t>
            </a:r>
            <a:r>
              <a:rPr lang="en" sz="1800" dirty="0" smtClean="0"/>
              <a:t>”</a:t>
            </a:r>
          </a:p>
          <a:p>
            <a:pPr lvl="0">
              <a:spcBef>
                <a:spcPts val="0"/>
              </a:spcBef>
              <a:buNone/>
            </a:pPr>
            <a:endParaRPr lang="en" sz="1800" dirty="0" smtClean="0"/>
          </a:p>
          <a:p>
            <a:pPr lvl="0">
              <a:spcBef>
                <a:spcPts val="0"/>
              </a:spcBef>
              <a:buNone/>
            </a:pPr>
            <a:r>
              <a:rPr lang="en" sz="1800" dirty="0" smtClean="0"/>
              <a:t>“</a:t>
            </a:r>
            <a:r>
              <a:rPr lang="en" sz="1800" dirty="0"/>
              <a:t>A written marketing plan is the backdrop against which operational decisions are taken. Consequently, too much detail should be avoided. Its major function is to determine where the company is, where it wants to go and how it can get there.” </a:t>
            </a:r>
            <a:endParaRPr lang="en" sz="1800" dirty="0" smtClean="0"/>
          </a:p>
          <a:p>
            <a:pPr lvl="0" algn="r">
              <a:spcBef>
                <a:spcPts val="0"/>
              </a:spcBef>
              <a:buNone/>
            </a:pPr>
            <a:r>
              <a:rPr lang="en" sz="1800" dirty="0" smtClean="0"/>
              <a:t>--</a:t>
            </a:r>
            <a:r>
              <a:rPr lang="en" sz="1800" i="1" dirty="0"/>
              <a:t>Marketing Plans: How to Prepare Them, How to Use Them</a:t>
            </a: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71900" y="252496"/>
            <a:ext cx="8222100" cy="767700"/>
          </a:xfrm>
          <a:prstGeom prst="rect">
            <a:avLst/>
          </a:prstGeom>
        </p:spPr>
        <p:txBody>
          <a:bodyPr lIns="91425" tIns="91425" rIns="91425" bIns="91425" anchor="b" anchorCtr="0">
            <a:noAutofit/>
          </a:bodyPr>
          <a:lstStyle/>
          <a:p>
            <a:pPr lvl="0">
              <a:spcBef>
                <a:spcPts val="0"/>
              </a:spcBef>
              <a:buNone/>
            </a:pPr>
            <a:r>
              <a:rPr lang="en-US" dirty="0" smtClean="0"/>
              <a:t>Why Have a Marketing Plan?</a:t>
            </a:r>
            <a:endParaRPr dirty="0"/>
          </a:p>
        </p:txBody>
      </p:sp>
      <p:sp>
        <p:nvSpPr>
          <p:cNvPr id="87" name="Shape 87"/>
          <p:cNvSpPr txBox="1">
            <a:spLocks noGrp="1"/>
          </p:cNvSpPr>
          <p:nvPr>
            <p:ph type="body" idx="1"/>
          </p:nvPr>
        </p:nvSpPr>
        <p:spPr>
          <a:xfrm>
            <a:off x="471900" y="1215132"/>
            <a:ext cx="6386100" cy="2710200"/>
          </a:xfrm>
          <a:prstGeom prst="rect">
            <a:avLst/>
          </a:prstGeom>
        </p:spPr>
        <p:txBody>
          <a:bodyPr lIns="91425" tIns="91425" rIns="91425" bIns="91425" anchor="t" anchorCtr="0">
            <a:noAutofit/>
          </a:bodyPr>
          <a:lstStyle/>
          <a:p>
            <a:pPr lvl="0">
              <a:spcBef>
                <a:spcPts val="0"/>
              </a:spcBef>
              <a:buNone/>
            </a:pPr>
            <a:r>
              <a:rPr lang="en" sz="1800" dirty="0"/>
              <a:t>“...marketing is more than promotion. Marketing is the process of facilitating an exchange of something of value for something needed. Marketing is about understanding the needs of your customers and providing a product or service to fill those needs at a place and at a price they are willing to pay to complete the exchange.” </a:t>
            </a:r>
            <a:endParaRPr lang="en" sz="1800" dirty="0" smtClean="0"/>
          </a:p>
          <a:p>
            <a:pPr lvl="0" algn="r">
              <a:spcBef>
                <a:spcPts val="0"/>
              </a:spcBef>
              <a:buNone/>
            </a:pPr>
            <a:r>
              <a:rPr lang="en" sz="1800" dirty="0" smtClean="0"/>
              <a:t>--</a:t>
            </a:r>
            <a:r>
              <a:rPr lang="en" sz="1800" i="1" dirty="0"/>
              <a:t>Blueprint for Your Library Marketing Plan</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71900" y="267011"/>
            <a:ext cx="8222100" cy="767700"/>
          </a:xfrm>
          <a:prstGeom prst="rect">
            <a:avLst/>
          </a:prstGeom>
        </p:spPr>
        <p:txBody>
          <a:bodyPr lIns="91425" tIns="91425" rIns="91425" bIns="91425" anchor="b" anchorCtr="0">
            <a:noAutofit/>
          </a:bodyPr>
          <a:lstStyle/>
          <a:p>
            <a:pPr lvl="0">
              <a:spcBef>
                <a:spcPts val="0"/>
              </a:spcBef>
              <a:buNone/>
            </a:pPr>
            <a:r>
              <a:rPr lang="en" dirty="0"/>
              <a:t>5 Steps to a Basic Marketing Plan</a:t>
            </a:r>
          </a:p>
        </p:txBody>
      </p:sp>
      <p:sp>
        <p:nvSpPr>
          <p:cNvPr id="93" name="Shape 93"/>
          <p:cNvSpPr txBox="1">
            <a:spLocks noGrp="1"/>
          </p:cNvSpPr>
          <p:nvPr>
            <p:ph type="body" idx="1"/>
          </p:nvPr>
        </p:nvSpPr>
        <p:spPr>
          <a:xfrm>
            <a:off x="471900" y="1150826"/>
            <a:ext cx="6553014" cy="3413918"/>
          </a:xfrm>
          <a:prstGeom prst="rect">
            <a:avLst/>
          </a:prstGeom>
        </p:spPr>
        <p:txBody>
          <a:bodyPr lIns="91425" tIns="91425" rIns="91425" bIns="91425" anchor="t" anchorCtr="0">
            <a:noAutofit/>
          </a:bodyPr>
          <a:lstStyle/>
          <a:p>
            <a:pPr marL="342900" indent="-342900">
              <a:buFont typeface="+mj-lt"/>
              <a:buAutoNum type="arabicPeriod"/>
            </a:pPr>
            <a:r>
              <a:rPr lang="en" sz="1800" dirty="0"/>
              <a:t>Choose and describe your target market.</a:t>
            </a:r>
          </a:p>
          <a:p>
            <a:pPr>
              <a:buFont typeface="+mj-lt"/>
              <a:buAutoNum type="arabicPeriod"/>
            </a:pPr>
            <a:endParaRPr lang="en" sz="1200" dirty="0" smtClean="0"/>
          </a:p>
          <a:p>
            <a:pPr marL="342900" indent="-342900">
              <a:buFont typeface="+mj-lt"/>
              <a:buAutoNum type="arabicPeriod"/>
            </a:pPr>
            <a:r>
              <a:rPr lang="en" sz="1800" dirty="0" smtClean="0"/>
              <a:t>Describe </a:t>
            </a:r>
            <a:r>
              <a:rPr lang="en" sz="1800" dirty="0"/>
              <a:t>the services you offer for this group, in terms that really attract customers.</a:t>
            </a:r>
          </a:p>
          <a:p>
            <a:pPr>
              <a:buFont typeface="+mj-lt"/>
              <a:buAutoNum type="arabicPeriod"/>
            </a:pPr>
            <a:endParaRPr lang="en" sz="1200" dirty="0" smtClean="0"/>
          </a:p>
          <a:p>
            <a:pPr marL="342900" indent="-342900">
              <a:buFont typeface="+mj-lt"/>
              <a:buAutoNum type="arabicPeriod"/>
            </a:pPr>
            <a:r>
              <a:rPr lang="en" sz="1800" dirty="0" smtClean="0"/>
              <a:t>Identify </a:t>
            </a:r>
            <a:r>
              <a:rPr lang="en" sz="1800" dirty="0"/>
              <a:t>your competition and how you can overcome it.</a:t>
            </a:r>
          </a:p>
          <a:p>
            <a:pPr>
              <a:buFont typeface="+mj-lt"/>
              <a:buAutoNum type="arabicPeriod"/>
            </a:pPr>
            <a:endParaRPr lang="en" sz="1200" dirty="0" smtClean="0"/>
          </a:p>
          <a:p>
            <a:pPr marL="342900" indent="-342900">
              <a:buFont typeface="+mj-lt"/>
              <a:buAutoNum type="arabicPeriod"/>
            </a:pPr>
            <a:r>
              <a:rPr lang="en" sz="1800" dirty="0" smtClean="0"/>
              <a:t>Pick </a:t>
            </a:r>
            <a:r>
              <a:rPr lang="en" sz="1800" dirty="0"/>
              <a:t>a few promotional strategies that will reach your chosen target.</a:t>
            </a:r>
          </a:p>
          <a:p>
            <a:pPr>
              <a:buFont typeface="+mj-lt"/>
              <a:buAutoNum type="arabicPeriod"/>
            </a:pPr>
            <a:endParaRPr lang="en" sz="1200" dirty="0" smtClean="0"/>
          </a:p>
          <a:p>
            <a:pPr marL="342900" indent="-342900">
              <a:buFont typeface="+mj-lt"/>
              <a:buAutoNum type="arabicPeriod"/>
            </a:pPr>
            <a:r>
              <a:rPr lang="en" sz="1800" dirty="0" smtClean="0"/>
              <a:t>Establish </a:t>
            </a:r>
            <a:r>
              <a:rPr lang="en" sz="1800" dirty="0"/>
              <a:t>measurable goals</a:t>
            </a:r>
            <a:r>
              <a:rPr lang="en" sz="1800" dirty="0" smtClean="0"/>
              <a:t>.                                             </a:t>
            </a:r>
          </a:p>
          <a:p>
            <a:pPr lvl="0" rtl="0">
              <a:spcBef>
                <a:spcPts val="0"/>
              </a:spcBef>
              <a:buNone/>
            </a:pPr>
            <a:endParaRPr lang="en" sz="1200" dirty="0"/>
          </a:p>
          <a:p>
            <a:pPr lvl="0" algn="r" rtl="0">
              <a:spcBef>
                <a:spcPts val="0"/>
              </a:spcBef>
              <a:buNone/>
            </a:pPr>
            <a:r>
              <a:rPr lang="en" sz="1800" dirty="0" smtClean="0"/>
              <a:t>--</a:t>
            </a:r>
            <a:r>
              <a:rPr lang="en" sz="1800" i="1" dirty="0" smtClean="0"/>
              <a:t>The </a:t>
            </a:r>
            <a:r>
              <a:rPr lang="en" sz="1800" i="1" dirty="0"/>
              <a:t>Accidental Library </a:t>
            </a:r>
            <a:r>
              <a:rPr lang="en" sz="1800" i="1" dirty="0" smtClean="0"/>
              <a:t>Marketer</a:t>
            </a:r>
            <a:endParaRPr lang="en" sz="1800" i="1" dirty="0"/>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71900" y="259753"/>
            <a:ext cx="8222100" cy="767700"/>
          </a:xfrm>
          <a:prstGeom prst="rect">
            <a:avLst/>
          </a:prstGeom>
        </p:spPr>
        <p:txBody>
          <a:bodyPr lIns="91425" tIns="91425" rIns="91425" bIns="91425" anchor="b" anchorCtr="0">
            <a:noAutofit/>
          </a:bodyPr>
          <a:lstStyle/>
          <a:p>
            <a:pPr lvl="0">
              <a:spcBef>
                <a:spcPts val="0"/>
              </a:spcBef>
              <a:buNone/>
            </a:pPr>
            <a:r>
              <a:rPr lang="en" dirty="0"/>
              <a:t>5 Steps to a Basic Marketing Plan</a:t>
            </a:r>
          </a:p>
        </p:txBody>
      </p:sp>
      <p:sp>
        <p:nvSpPr>
          <p:cNvPr id="93" name="Shape 93"/>
          <p:cNvSpPr txBox="1">
            <a:spLocks noGrp="1"/>
          </p:cNvSpPr>
          <p:nvPr>
            <p:ph type="body" idx="1"/>
          </p:nvPr>
        </p:nvSpPr>
        <p:spPr>
          <a:xfrm>
            <a:off x="471900" y="1157074"/>
            <a:ext cx="6494957" cy="3378640"/>
          </a:xfrm>
          <a:prstGeom prst="rect">
            <a:avLst/>
          </a:prstGeom>
        </p:spPr>
        <p:txBody>
          <a:bodyPr lIns="91425" tIns="91425" rIns="91425" bIns="91425" anchor="t" anchorCtr="0">
            <a:noAutofit/>
          </a:bodyPr>
          <a:lstStyle/>
          <a:p>
            <a:pPr marL="342900" lvl="0" indent="-342900">
              <a:buFont typeface="+mj-lt"/>
              <a:buAutoNum type="arabicPeriod"/>
            </a:pPr>
            <a:r>
              <a:rPr lang="en" sz="1800" b="1" dirty="0">
                <a:solidFill>
                  <a:prstClr val="black">
                    <a:lumMod val="75000"/>
                    <a:lumOff val="25000"/>
                  </a:prstClr>
                </a:solidFill>
              </a:rPr>
              <a:t>Choose and describe your target market.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Describe the services you offer for this group, in terms that really attract customers.</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Identify your competition and how you can overcome it.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Pick a few promotional strategies that will reach your chosen target.</a:t>
            </a:r>
          </a:p>
          <a:p>
            <a:pPr lvl="0">
              <a:buFont typeface="+mj-lt"/>
              <a:buAutoNum type="arabicPeriod"/>
            </a:pPr>
            <a:endParaRPr lang="en" sz="1200" dirty="0">
              <a:solidFill>
                <a:prstClr val="black">
                  <a:lumMod val="75000"/>
                  <a:lumOff val="25000"/>
                </a:prstClr>
              </a:solidFill>
            </a:endParaRPr>
          </a:p>
          <a:p>
            <a:pPr marL="342900" lvl="0" indent="-342900">
              <a:buFont typeface="+mj-lt"/>
              <a:buAutoNum type="arabicPeriod"/>
            </a:pPr>
            <a:r>
              <a:rPr lang="en" sz="1800"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2192951825"/>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dirty="0"/>
              <a:t>Activity</a:t>
            </a:r>
          </a:p>
        </p:txBody>
      </p:sp>
      <p:sp>
        <p:nvSpPr>
          <p:cNvPr id="117" name="Shape 11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n" sz="1800" dirty="0"/>
              <a:t>Make a list of your target market groups.</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00" y="274268"/>
            <a:ext cx="8222100" cy="767700"/>
          </a:xfrm>
        </p:spPr>
        <p:txBody>
          <a:bodyPr/>
          <a:lstStyle/>
          <a:p>
            <a:r>
              <a:rPr lang="en-US" dirty="0" smtClean="0"/>
              <a:t>Target Market Groups</a:t>
            </a:r>
            <a:endParaRPr lang="en-US" dirty="0"/>
          </a:p>
        </p:txBody>
      </p:sp>
      <p:sp>
        <p:nvSpPr>
          <p:cNvPr id="3" name="Text Placeholder 2"/>
          <p:cNvSpPr>
            <a:spLocks noGrp="1"/>
          </p:cNvSpPr>
          <p:nvPr>
            <p:ph type="body" idx="1"/>
          </p:nvPr>
        </p:nvSpPr>
        <p:spPr>
          <a:xfrm>
            <a:off x="471900" y="1193361"/>
            <a:ext cx="6625586" cy="2710200"/>
          </a:xfrm>
        </p:spPr>
        <p:txBody>
          <a:bodyPr>
            <a:normAutofit/>
          </a:bodyPr>
          <a:lstStyle/>
          <a:p>
            <a:pPr>
              <a:buFont typeface="Wingdings" panose="05000000000000000000" pitchFamily="2" charset="2"/>
              <a:buChar char="§"/>
            </a:pPr>
            <a:r>
              <a:rPr lang="en-US" sz="1800" dirty="0" smtClean="0"/>
              <a:t>Students (Traditional, Nontraditional, International, Associate’s Degree, 2 years and then on to Main Campus, Bachelor’s Degree)</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Faculty (Tenured, Tenure-Track, Visiting, Adjunct)</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Staff</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Community</a:t>
            </a:r>
            <a:endParaRPr lang="en-US" sz="1800" dirty="0"/>
          </a:p>
        </p:txBody>
      </p:sp>
    </p:spTree>
    <p:extLst>
      <p:ext uri="{BB962C8B-B14F-4D97-AF65-F5344CB8AC3E}">
        <p14:creationId xmlns:p14="http://schemas.microsoft.com/office/powerpoint/2010/main" val="2376706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3367</TotalTime>
  <Words>1298</Words>
  <Application>Microsoft Office PowerPoint</Application>
  <PresentationFormat>On-screen Show (16:9)</PresentationFormat>
  <Paragraphs>198</Paragraphs>
  <Slides>31</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Roboto</vt:lpstr>
      <vt:lpstr>Trebuchet MS</vt:lpstr>
      <vt:lpstr>Wingdings 3</vt:lpstr>
      <vt:lpstr>Wingdings</vt:lpstr>
      <vt:lpstr>Facet</vt:lpstr>
      <vt:lpstr>Marketing Plans Made Easy(er)</vt:lpstr>
      <vt:lpstr>Marketing?!?!</vt:lpstr>
      <vt:lpstr>PowerPoint Presentation</vt:lpstr>
      <vt:lpstr>What is a Marketing Plan?</vt:lpstr>
      <vt:lpstr>Why Have a Marketing Plan?</vt:lpstr>
      <vt:lpstr>5 Steps to a Basic Marketing Plan</vt:lpstr>
      <vt:lpstr>5 Steps to a Basic Marketing Plan</vt:lpstr>
      <vt:lpstr>Activity</vt:lpstr>
      <vt:lpstr>Target Market Groups</vt:lpstr>
      <vt:lpstr>5 Steps to a Basic Marketing Plan</vt:lpstr>
      <vt:lpstr>Service Description</vt:lpstr>
      <vt:lpstr>Activity</vt:lpstr>
      <vt:lpstr>Services</vt:lpstr>
      <vt:lpstr>5 Steps to a Basic Marketing Plan</vt:lpstr>
      <vt:lpstr>Activity</vt:lpstr>
      <vt:lpstr>5 Words</vt:lpstr>
      <vt:lpstr>3 Strengths</vt:lpstr>
      <vt:lpstr>5 Steps to a Basic Marketing Plan</vt:lpstr>
      <vt:lpstr>PowerPoint Presentation</vt:lpstr>
      <vt:lpstr>Activity</vt:lpstr>
      <vt:lpstr>PowerPoint Presentation</vt:lpstr>
      <vt:lpstr>PowerPoint Presentation</vt:lpstr>
      <vt:lpstr>PowerPoint Presentation</vt:lpstr>
      <vt:lpstr>PowerPoint Presentation</vt:lpstr>
      <vt:lpstr>Activity</vt:lpstr>
      <vt:lpstr>5 Steps to a Basic Marketing Plan</vt:lpstr>
      <vt:lpstr>Goals for 2017-18</vt:lpstr>
      <vt:lpstr>Other Things to Consider</vt:lpstr>
      <vt:lpstr>Plans Change, But Keep You on Course</vt:lpstr>
      <vt:lpstr>Things I’ve Learned Along the Way</vt:lpstr>
      <vt:lpstr>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Librarians and Marketing?!?!</dc:title>
  <dc:creator>Girton, Carrie Ms.</dc:creator>
  <cp:lastModifiedBy>Carrie Girton</cp:lastModifiedBy>
  <cp:revision>47</cp:revision>
  <cp:lastPrinted>2016-06-30T20:38:06Z</cp:lastPrinted>
  <dcterms:modified xsi:type="dcterms:W3CDTF">2017-10-16T12:29:13Z</dcterms:modified>
</cp:coreProperties>
</file>