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936" r:id="rId2"/>
  </p:sldMasterIdLst>
  <p:notesMasterIdLst>
    <p:notesMasterId r:id="rId23"/>
  </p:notesMasterIdLst>
  <p:sldIdLst>
    <p:sldId id="668" r:id="rId3"/>
    <p:sldId id="688" r:id="rId4"/>
    <p:sldId id="691" r:id="rId5"/>
    <p:sldId id="695" r:id="rId6"/>
    <p:sldId id="696" r:id="rId7"/>
    <p:sldId id="690" r:id="rId8"/>
    <p:sldId id="692" r:id="rId9"/>
    <p:sldId id="693" r:id="rId10"/>
    <p:sldId id="697" r:id="rId11"/>
    <p:sldId id="698" r:id="rId12"/>
    <p:sldId id="699" r:id="rId13"/>
    <p:sldId id="705" r:id="rId14"/>
    <p:sldId id="706" r:id="rId15"/>
    <p:sldId id="714" r:id="rId16"/>
    <p:sldId id="710" r:id="rId17"/>
    <p:sldId id="712" r:id="rId18"/>
    <p:sldId id="711" r:id="rId19"/>
    <p:sldId id="713" r:id="rId20"/>
    <p:sldId id="707" r:id="rId21"/>
    <p:sldId id="70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9F6"/>
    <a:srgbClr val="064500"/>
    <a:srgbClr val="F0F4FA"/>
    <a:srgbClr val="E2E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 autoAdjust="0"/>
    <p:restoredTop sz="82558" autoAdjust="0"/>
  </p:normalViewPr>
  <p:slideViewPr>
    <p:cSldViewPr>
      <p:cViewPr varScale="1">
        <p:scale>
          <a:sx n="63" d="100"/>
          <a:sy n="63" d="100"/>
        </p:scale>
        <p:origin x="17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1E62C-8977-4A95-AED7-4A435F820592}" type="datetimeFigureOut">
              <a:rPr lang="en-US" smtClean="0"/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782E6-9D42-4819-B027-EA8CE59D4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74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56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53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Uses Apache </a:t>
            </a:r>
            <a:r>
              <a:rPr lang="en-US" dirty="0" err="1" smtClean="0"/>
              <a:t>Lucene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88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http://localhost:1234/solr/#/statistics/schema-browser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77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70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Likewise with search stats, each search is a separate</a:t>
            </a:r>
            <a:r>
              <a:rPr lang="en-US" baseline="0" dirty="0" smtClean="0"/>
              <a:t> search activity.</a:t>
            </a:r>
          </a:p>
          <a:p>
            <a:r>
              <a:rPr lang="en-US" baseline="0" dirty="0" err="1" smtClean="0"/>
              <a:t>NumFound</a:t>
            </a:r>
            <a:r>
              <a:rPr lang="en-US" baseline="0" dirty="0" smtClean="0"/>
              <a:t> – number of results found.  Use “Start” and “rows” to get them in batches.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316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Likewise with search stats, each search is a separate</a:t>
            </a:r>
            <a:r>
              <a:rPr lang="en-US" baseline="0" dirty="0" smtClean="0"/>
              <a:t> search activity.</a:t>
            </a:r>
          </a:p>
          <a:p>
            <a:r>
              <a:rPr lang="en-US" baseline="0" dirty="0" err="1" smtClean="0"/>
              <a:t>NumFound</a:t>
            </a:r>
            <a:r>
              <a:rPr lang="en-US" baseline="0" dirty="0" smtClean="0"/>
              <a:t> – number of results found.  Use “Start” and “rows” to get them in batches.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782E6-9D42-4819-B027-EA8CE59D47E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29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7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105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62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559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083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60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450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044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8416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247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72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441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77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9035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9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88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93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544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03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272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896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2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2ECF6"/>
            </a:gs>
            <a:gs pos="50000">
              <a:srgbClr val="F0F4FA"/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81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10/11/2016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04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mydspace/solr/search/select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458200" cy="1066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3800" dirty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Detailed search stats from </a:t>
            </a:r>
            <a:r>
              <a:rPr lang="en-US" sz="3800" dirty="0" err="1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DSpace</a:t>
            </a:r>
            <a:r>
              <a:rPr lang="en-US" sz="3800" dirty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 </a:t>
            </a:r>
            <a:r>
              <a:rPr lang="en-US" sz="3800" dirty="0" err="1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Solr</a:t>
            </a:r>
            <a:r>
              <a:rPr lang="en-US" sz="38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/>
            </a:r>
            <a:br>
              <a:rPr lang="en-US" sz="38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</a:br>
            <a:endParaRPr lang="en-US" sz="2700" dirty="0">
              <a:solidFill>
                <a:schemeClr val="accent6">
                  <a:lumMod val="1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Heiti Std R" pitchFamily="34" charset="-128"/>
              <a:ea typeface="Adobe Heiti Std R" pitchFamily="34" charset="-12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0" y="1447800"/>
            <a:ext cx="3886200" cy="9144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US" sz="24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Ohio IR day– 2016 October 5</a:t>
            </a:r>
          </a:p>
          <a:p>
            <a:pPr algn="r"/>
            <a:r>
              <a:rPr lang="en-US" sz="24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Eric Johnson</a:t>
            </a:r>
          </a:p>
          <a:p>
            <a:pPr algn="r"/>
            <a:r>
              <a:rPr lang="en-US" sz="24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  <a:cs typeface="Andalus" pitchFamily="18" charset="-78"/>
              </a:rPr>
              <a:t>Data Librarian, Miami University</a:t>
            </a:r>
            <a:endParaRPr lang="en-US" sz="2400" dirty="0">
              <a:solidFill>
                <a:schemeClr val="accent6">
                  <a:lumMod val="1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Heiti Std R" pitchFamily="34" charset="-128"/>
              <a:ea typeface="Adobe Heiti Std R" pitchFamily="34" charset="-12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8295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4638"/>
            <a:ext cx="10794536" cy="6354762"/>
          </a:xfrm>
        </p:spPr>
      </p:pic>
    </p:spTree>
    <p:extLst>
      <p:ext uri="{BB962C8B-B14F-4D97-AF65-F5344CB8AC3E}">
        <p14:creationId xmlns:p14="http://schemas.microsoft.com/office/powerpoint/2010/main" val="96872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Solr</a:t>
            </a:r>
            <a:r>
              <a:rPr lang="en-US" dirty="0" smtClean="0"/>
              <a:t> </a:t>
            </a:r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you want to programmatically access the </a:t>
            </a:r>
            <a:r>
              <a:rPr lang="en-US" dirty="0" err="1" smtClean="0"/>
              <a:t>Solr</a:t>
            </a:r>
            <a:r>
              <a:rPr lang="en-US" dirty="0" smtClean="0"/>
              <a:t> </a:t>
            </a:r>
            <a:r>
              <a:rPr lang="en-US" dirty="0" smtClean="0"/>
              <a:t>data, you create URLs and parse the results.</a:t>
            </a:r>
          </a:p>
          <a:p>
            <a:pPr marL="0" indent="0">
              <a:buNone/>
            </a:pPr>
            <a:r>
              <a:rPr lang="en-US" sz="2400" dirty="0" smtClean="0">
                <a:latin typeface="Agency FB" panose="020B0503020202020204" pitchFamily="34" charset="0"/>
              </a:rPr>
              <a:t>	</a:t>
            </a:r>
            <a:r>
              <a:rPr lang="en-US" sz="24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http://MyDSpace/solr/search/select</a:t>
            </a: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/?</a:t>
            </a:r>
            <a:r>
              <a:rPr lang="en-US" sz="24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q=location.comm	:25+AND+search.resourcetype:2&amp;start=0&amp;rows=3</a:t>
            </a:r>
          </a:p>
          <a:p>
            <a:r>
              <a:rPr lang="en-US" dirty="0" smtClean="0"/>
              <a:t>Data is returned in XML format  </a:t>
            </a:r>
          </a:p>
          <a:p>
            <a:pPr marL="0" indent="0">
              <a:buNone/>
            </a:pP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  </a:t>
            </a:r>
            <a:r>
              <a:rPr lang="en-US" sz="24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	&lt;</a:t>
            </a: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doc&gt;</a:t>
            </a:r>
          </a:p>
          <a:p>
            <a:pPr marL="0" indent="0">
              <a:buNone/>
            </a:pP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  </a:t>
            </a:r>
            <a:r>
              <a:rPr lang="en-US" sz="24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	  &lt;</a:t>
            </a:r>
            <a:r>
              <a:rPr lang="en-US" sz="2400" dirty="0" err="1">
                <a:latin typeface="Adobe Ming Std L" panose="02020300000000000000" pitchFamily="18" charset="-128"/>
                <a:ea typeface="Adobe Ming Std L" panose="02020300000000000000" pitchFamily="18" charset="-128"/>
              </a:rPr>
              <a:t>arr</a:t>
            </a: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 name="</a:t>
            </a:r>
            <a:r>
              <a:rPr lang="en-US" sz="2400" dirty="0" err="1">
                <a:latin typeface="Adobe Ming Std L" panose="02020300000000000000" pitchFamily="18" charset="-128"/>
                <a:ea typeface="Adobe Ming Std L" panose="02020300000000000000" pitchFamily="18" charset="-128"/>
              </a:rPr>
              <a:t>dc.title</a:t>
            </a: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"&gt;</a:t>
            </a:r>
          </a:p>
          <a:p>
            <a:pPr marL="0" indent="0">
              <a:buNone/>
            </a:pP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  </a:t>
            </a:r>
            <a:r>
              <a:rPr lang="en-US" sz="24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	   &lt;</a:t>
            </a:r>
            <a:r>
              <a:rPr lang="en-US" sz="2400" dirty="0" err="1">
                <a:latin typeface="Adobe Ming Std L" panose="02020300000000000000" pitchFamily="18" charset="-128"/>
                <a:ea typeface="Adobe Ming Std L" panose="02020300000000000000" pitchFamily="18" charset="-128"/>
              </a:rPr>
              <a:t>str</a:t>
            </a: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&gt;</a:t>
            </a:r>
          </a:p>
          <a:p>
            <a:pPr marL="0" indent="0">
              <a:buNone/>
            </a:pP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  </a:t>
            </a:r>
            <a:r>
              <a:rPr lang="en-US" sz="24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	     Implementation </a:t>
            </a: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of the 2006 Ohio nursing home family </a:t>
            </a:r>
            <a:r>
              <a:rPr lang="en-US" sz="24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	     satisfaction </a:t>
            </a: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survey: Final report</a:t>
            </a:r>
          </a:p>
          <a:p>
            <a:pPr marL="0" indent="0">
              <a:buNone/>
            </a:pP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  </a:t>
            </a:r>
            <a:r>
              <a:rPr lang="en-US" sz="24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	  &lt;/</a:t>
            </a:r>
            <a:r>
              <a:rPr lang="en-US" sz="2400" dirty="0" err="1">
                <a:latin typeface="Adobe Ming Std L" panose="02020300000000000000" pitchFamily="18" charset="-128"/>
                <a:ea typeface="Adobe Ming Std L" panose="02020300000000000000" pitchFamily="18" charset="-128"/>
              </a:rPr>
              <a:t>str</a:t>
            </a:r>
            <a:r>
              <a:rPr lang="en-US" sz="24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08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Request – </a:t>
            </a:r>
            <a:r>
              <a:rPr lang="en-US" sz="3600" dirty="0" smtClean="0"/>
              <a:t>list all metadata for items in a particular community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Adobe Ming Std L" panose="02020300000000000000" pitchFamily="18" charset="-128"/>
                <a:ea typeface="Adobe Ming Std L" panose="02020300000000000000" pitchFamily="18" charset="-128"/>
                <a:hlinkClick r:id="rId2"/>
              </a:rPr>
              <a:t>http</a:t>
            </a:r>
            <a:r>
              <a:rPr lang="en-US" sz="2800" dirty="0" smtClean="0">
                <a:latin typeface="Adobe Ming Std L" panose="02020300000000000000" pitchFamily="18" charset="-128"/>
                <a:ea typeface="Adobe Ming Std L" panose="02020300000000000000" pitchFamily="18" charset="-128"/>
                <a:hlinkClick r:id="rId2"/>
              </a:rPr>
              <a:t>://myDSpace/solr/search/select</a:t>
            </a:r>
            <a:r>
              <a:rPr lang="en-US" sz="2800" dirty="0">
                <a:latin typeface="Adobe Ming Std L" panose="02020300000000000000" pitchFamily="18" charset="-128"/>
                <a:ea typeface="Adobe Ming Std L" panose="02020300000000000000" pitchFamily="18" charset="-128"/>
                <a:hlinkClick r:id="rId2"/>
              </a:rPr>
              <a:t>/</a:t>
            </a:r>
            <a:r>
              <a:rPr lang="en-US" sz="2800" u="sng" dirty="0">
                <a:solidFill>
                  <a:schemeClr val="accent1">
                    <a:lumMod val="50000"/>
                  </a:schemeClr>
                </a:solidFill>
                <a:latin typeface="Adobe Ming Std L" panose="02020300000000000000" pitchFamily="18" charset="-128"/>
                <a:ea typeface="Adobe Ming Std L" panose="02020300000000000000" pitchFamily="18" charset="-128"/>
              </a:rPr>
              <a:t>?</a:t>
            </a:r>
            <a:r>
              <a:rPr lang="en-US" sz="28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 – </a:t>
            </a:r>
            <a:r>
              <a:rPr lang="en-US" sz="2800" dirty="0" smtClean="0">
                <a:ea typeface="Adobe Ming Std L" panose="02020300000000000000" pitchFamily="18" charset="-128"/>
              </a:rPr>
              <a:t>The URL of your repository (</a:t>
            </a:r>
            <a:r>
              <a:rPr lang="en-US" sz="2800" dirty="0" err="1" smtClean="0">
                <a:ea typeface="Adobe Ming Std L" panose="02020300000000000000" pitchFamily="18" charset="-128"/>
              </a:rPr>
              <a:t>Solr</a:t>
            </a:r>
            <a:r>
              <a:rPr lang="en-US" sz="2800" dirty="0" smtClean="0">
                <a:ea typeface="Adobe Ming Std L" panose="02020300000000000000" pitchFamily="18" charset="-128"/>
              </a:rPr>
              <a:t> </a:t>
            </a:r>
            <a:r>
              <a:rPr lang="en-US" sz="2800" dirty="0" smtClean="0">
                <a:ea typeface="Adobe Ming Std L" panose="02020300000000000000" pitchFamily="18" charset="-128"/>
              </a:rPr>
              <a:t>server)</a:t>
            </a:r>
          </a:p>
          <a:p>
            <a:r>
              <a:rPr lang="en-US" sz="28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q=location.comm:25</a:t>
            </a:r>
            <a:r>
              <a:rPr lang="en-US" sz="28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 – </a:t>
            </a:r>
            <a:r>
              <a:rPr lang="en-US" sz="2800" dirty="0" smtClean="0">
                <a:ea typeface="Adobe Ming Std L" panose="02020300000000000000" pitchFamily="18" charset="-128"/>
              </a:rPr>
              <a:t>Community ID#</a:t>
            </a:r>
            <a:endParaRPr lang="en-US" sz="2800" dirty="0" smtClean="0">
              <a:latin typeface="Adobe Ming Std L" panose="02020300000000000000" pitchFamily="18" charset="-128"/>
              <a:ea typeface="Adobe Ming Std L" panose="02020300000000000000" pitchFamily="18" charset="-128"/>
            </a:endParaRPr>
          </a:p>
          <a:p>
            <a:r>
              <a:rPr lang="en-US" sz="28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+AND+search.resourcetype:2</a:t>
            </a:r>
            <a:r>
              <a:rPr lang="en-US" sz="28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 – </a:t>
            </a:r>
            <a:r>
              <a:rPr lang="en-US" sz="2800" dirty="0" smtClean="0">
                <a:ea typeface="Adobe Ming Std L" panose="02020300000000000000" pitchFamily="18" charset="-128"/>
              </a:rPr>
              <a:t>Type = item (vs. collection, community, </a:t>
            </a:r>
            <a:r>
              <a:rPr lang="en-US" sz="2800" dirty="0" err="1" smtClean="0">
                <a:ea typeface="Adobe Ming Std L" panose="02020300000000000000" pitchFamily="18" charset="-128"/>
              </a:rPr>
              <a:t>bitstream</a:t>
            </a:r>
            <a:r>
              <a:rPr lang="en-US" sz="2800" dirty="0" smtClean="0">
                <a:ea typeface="Adobe Ming Std L" panose="02020300000000000000" pitchFamily="18" charset="-128"/>
              </a:rPr>
              <a:t>, etc.)</a:t>
            </a:r>
            <a:endParaRPr lang="en-US" sz="2800" dirty="0" smtClean="0">
              <a:latin typeface="Adobe Ming Std L" panose="02020300000000000000" pitchFamily="18" charset="-128"/>
              <a:ea typeface="Adobe Ming Std L" panose="02020300000000000000" pitchFamily="18" charset="-128"/>
            </a:endParaRPr>
          </a:p>
          <a:p>
            <a:r>
              <a:rPr lang="en-US" sz="28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&amp;start=0 </a:t>
            </a:r>
            <a:r>
              <a:rPr lang="en-US" sz="28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– </a:t>
            </a:r>
            <a:r>
              <a:rPr lang="en-US" sz="2800" dirty="0" smtClean="0">
                <a:ea typeface="Adobe Ming Std L" panose="02020300000000000000" pitchFamily="18" charset="-128"/>
              </a:rPr>
              <a:t>Which rows of the response should be sent with this request.  Useful for long responses.</a:t>
            </a:r>
            <a:endParaRPr lang="en-US" sz="2800" dirty="0" smtClean="0">
              <a:latin typeface="Adobe Ming Std L" panose="02020300000000000000" pitchFamily="18" charset="-128"/>
              <a:ea typeface="Adobe Ming Std L" panose="02020300000000000000" pitchFamily="18" charset="-128"/>
            </a:endParaRPr>
          </a:p>
          <a:p>
            <a:r>
              <a:rPr lang="en-US" sz="2800" dirty="0" smtClean="0">
                <a:latin typeface="Adobe Ming Std L" panose="02020300000000000000" pitchFamily="18" charset="-128"/>
                <a:ea typeface="Adobe Ming Std L" panose="02020300000000000000" pitchFamily="18" charset="-128"/>
              </a:rPr>
              <a:t>&amp;rows=3</a:t>
            </a:r>
            <a:r>
              <a:rPr lang="en-US" sz="2800" dirty="0">
                <a:latin typeface="Adobe Ming Std L" panose="02020300000000000000" pitchFamily="18" charset="-128"/>
                <a:ea typeface="Adobe Ming Std L" panose="02020300000000000000" pitchFamily="18" charset="-128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0"/>
            <a:ext cx="7707454" cy="6477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0" y="304800"/>
            <a:ext cx="3429000" cy="11128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The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9324" y="4310508"/>
            <a:ext cx="3377476" cy="23188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XML format</a:t>
            </a:r>
          </a:p>
          <a:p>
            <a:r>
              <a:rPr lang="en-US" dirty="0" smtClean="0"/>
              <a:t>Search the tags to retrieve information.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09324" y="2426742"/>
            <a:ext cx="3377476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Each &lt;doc&gt; is a separate item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2365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152400"/>
            <a:ext cx="7707454" cy="6477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247902"/>
            <a:ext cx="3048000" cy="23188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Clr>
                <a:schemeClr val="bg1"/>
              </a:buClr>
              <a:buSzPct val="100000"/>
            </a:pPr>
            <a:r>
              <a:rPr lang="en-US" dirty="0" smtClean="0"/>
              <a:t>Use “start” and “rows” to download the responses in batches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3407851"/>
            <a:ext cx="3377476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3200" dirty="0" smtClean="0"/>
              <a:t>“</a:t>
            </a:r>
            <a:r>
              <a:rPr lang="en-US" sz="3200" dirty="0" err="1" smtClean="0"/>
              <a:t>numFound</a:t>
            </a:r>
            <a:r>
              <a:rPr lang="en-US" sz="3200" dirty="0" smtClean="0"/>
              <a:t>” is the total number of responses</a:t>
            </a:r>
            <a:endParaRPr lang="en-US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1790701" y="1828800"/>
            <a:ext cx="2133600" cy="304800"/>
          </a:xfrm>
          <a:prstGeom prst="round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714502" y="1366896"/>
            <a:ext cx="2133600" cy="304800"/>
          </a:xfrm>
          <a:prstGeom prst="round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200400" y="2743200"/>
            <a:ext cx="1714502" cy="319881"/>
          </a:xfrm>
          <a:prstGeom prst="roundRect">
            <a:avLst/>
          </a:prstGeom>
          <a:noFill/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47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Tracking of each search action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295400"/>
            <a:ext cx="9296400" cy="8513448"/>
          </a:xfrm>
        </p:spPr>
      </p:pic>
      <p:sp>
        <p:nvSpPr>
          <p:cNvPr id="7" name="Rounded Rectangle 6"/>
          <p:cNvSpPr/>
          <p:nvPr/>
        </p:nvSpPr>
        <p:spPr>
          <a:xfrm>
            <a:off x="5334000" y="1295400"/>
            <a:ext cx="3657599" cy="381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Total # of searches during that time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0" y="1905000"/>
            <a:ext cx="2743200" cy="2667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Address of each searcher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930900" y="2732724"/>
            <a:ext cx="2743200" cy="9629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Location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of searcher: </a:t>
            </a:r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Continent</a:t>
            </a:r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Country, city.  Latitude &amp; Longitude.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819400" y="5536248"/>
            <a:ext cx="2743200" cy="381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Item # that was returned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038600" y="4896486"/>
            <a:ext cx="2743200" cy="381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ID # of this search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305299" y="3886200"/>
            <a:ext cx="3886200" cy="3705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Was the searcher a robot or human?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712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parameters (date range, collection)</a:t>
            </a:r>
            <a:endParaRPr lang="en-US" dirty="0"/>
          </a:p>
          <a:p>
            <a:r>
              <a:rPr lang="en-US" dirty="0" smtClean="0"/>
              <a:t>Identify month periods</a:t>
            </a:r>
          </a:p>
          <a:p>
            <a:r>
              <a:rPr lang="en-US" dirty="0" smtClean="0"/>
              <a:t>Get a list of items in that collection</a:t>
            </a:r>
          </a:p>
          <a:p>
            <a:r>
              <a:rPr lang="en-US" dirty="0" smtClean="0"/>
              <a:t>Find the number of search requests for each item in each time period</a:t>
            </a:r>
          </a:p>
          <a:p>
            <a:r>
              <a:rPr lang="en-US" dirty="0" smtClean="0"/>
              <a:t>Output a TSV (Tab separated variables) file</a:t>
            </a:r>
          </a:p>
          <a:p>
            <a:r>
              <a:rPr lang="en-US" dirty="0" smtClean="0"/>
              <a:t>(CSV won’t work because some titles contain commas)</a:t>
            </a:r>
          </a:p>
        </p:txBody>
      </p:sp>
    </p:spTree>
    <p:extLst>
      <p:ext uri="{BB962C8B-B14F-4D97-AF65-F5344CB8AC3E}">
        <p14:creationId xmlns:p14="http://schemas.microsoft.com/office/powerpoint/2010/main" val="2641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Interface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354962"/>
            <a:ext cx="7505700" cy="5349030"/>
          </a:xfrm>
        </p:spPr>
      </p:pic>
    </p:spTree>
    <p:extLst>
      <p:ext uri="{BB962C8B-B14F-4D97-AF65-F5344CB8AC3E}">
        <p14:creationId xmlns:p14="http://schemas.microsoft.com/office/powerpoint/2010/main" val="179410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06" y="1600200"/>
            <a:ext cx="7856388" cy="4525963"/>
          </a:xfrm>
        </p:spPr>
      </p:pic>
    </p:spTree>
    <p:extLst>
      <p:ext uri="{BB962C8B-B14F-4D97-AF65-F5344CB8AC3E}">
        <p14:creationId xmlns:p14="http://schemas.microsoft.com/office/powerpoint/2010/main" val="221431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1595" t="21392" r="3150" b="61866"/>
          <a:stretch/>
        </p:blipFill>
        <p:spPr>
          <a:xfrm>
            <a:off x="1280159" y="1531779"/>
            <a:ext cx="6583680" cy="109728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15102"/>
          <a:stretch/>
        </p:blipFill>
        <p:spPr>
          <a:xfrm>
            <a:off x="645835" y="2743200"/>
            <a:ext cx="7852329" cy="384048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 smtClean="0"/>
              <a:t>Much more informative now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4325957" y="2419430"/>
            <a:ext cx="238083" cy="533400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0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Repository 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often is a resource being viewed?</a:t>
            </a:r>
          </a:p>
          <a:p>
            <a:r>
              <a:rPr lang="en-US" dirty="0" smtClean="0"/>
              <a:t>Where are the views coming from?  </a:t>
            </a:r>
            <a:br>
              <a:rPr lang="en-US" dirty="0" smtClean="0"/>
            </a:br>
            <a:r>
              <a:rPr lang="en-US" dirty="0" smtClean="0"/>
              <a:t>(who is viewing the resource?)</a:t>
            </a:r>
          </a:p>
          <a:p>
            <a:r>
              <a:rPr lang="en-US" dirty="0" smtClean="0"/>
              <a:t>What is the trend? (increasing, decreasing)</a:t>
            </a:r>
          </a:p>
          <a:p>
            <a:r>
              <a:rPr lang="en-US" dirty="0" smtClean="0"/>
              <a:t>Statistics are used for funding requests.</a:t>
            </a:r>
          </a:p>
          <a:p>
            <a:r>
              <a:rPr lang="en-US" dirty="0" smtClean="0"/>
              <a:t>Statistics help us improve our selection of resources.  (What types of items are people looking for?)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05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900" y="4724400"/>
            <a:ext cx="8229600" cy="155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Eric Johnson</a:t>
            </a:r>
          </a:p>
          <a:p>
            <a:pPr marL="0" indent="0">
              <a:buNone/>
            </a:pPr>
            <a:r>
              <a:rPr lang="en-US" sz="2400" dirty="0" smtClean="0"/>
              <a:t>Miami University</a:t>
            </a:r>
          </a:p>
          <a:p>
            <a:pPr marL="0" indent="0">
              <a:buNone/>
            </a:pPr>
            <a:r>
              <a:rPr lang="en-US" sz="2400" dirty="0" smtClean="0"/>
              <a:t>johnsoeo@miamioh.edu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7021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3" r="-83"/>
          <a:stretch/>
        </p:blipFill>
        <p:spPr>
          <a:xfrm>
            <a:off x="228600" y="152400"/>
            <a:ext cx="8747760" cy="6553200"/>
          </a:xfrm>
        </p:spPr>
      </p:pic>
      <p:sp>
        <p:nvSpPr>
          <p:cNvPr id="5" name="Rounded Rectangle 4"/>
          <p:cNvSpPr/>
          <p:nvPr/>
        </p:nvSpPr>
        <p:spPr>
          <a:xfrm>
            <a:off x="3886200" y="274638"/>
            <a:ext cx="2286000" cy="8683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Dspace</a:t>
            </a:r>
            <a:r>
              <a:rPr lang="en-US" sz="2800" dirty="0" smtClean="0"/>
              <a:t> statistics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43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3" r="-83"/>
          <a:stretch/>
        </p:blipFill>
        <p:spPr>
          <a:xfrm>
            <a:off x="228600" y="152400"/>
            <a:ext cx="8747760" cy="6553200"/>
          </a:xfrm>
        </p:spPr>
      </p:pic>
      <p:sp>
        <p:nvSpPr>
          <p:cNvPr id="5" name="Oval 4"/>
          <p:cNvSpPr/>
          <p:nvPr/>
        </p:nvSpPr>
        <p:spPr>
          <a:xfrm>
            <a:off x="381000" y="1543052"/>
            <a:ext cx="2209800" cy="149224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Half year</a:t>
            </a:r>
          </a:p>
          <a:p>
            <a:pPr algn="ctr"/>
            <a:r>
              <a:rPr lang="en-US" sz="2800" dirty="0" smtClean="0"/>
              <a:t>history</a:t>
            </a:r>
          </a:p>
        </p:txBody>
      </p:sp>
    </p:spTree>
    <p:extLst>
      <p:ext uri="{BB962C8B-B14F-4D97-AF65-F5344CB8AC3E}">
        <p14:creationId xmlns:p14="http://schemas.microsoft.com/office/powerpoint/2010/main" val="212220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3" r="-83"/>
          <a:stretch/>
        </p:blipFill>
        <p:spPr>
          <a:xfrm>
            <a:off x="228600" y="152400"/>
            <a:ext cx="8747760" cy="6553200"/>
          </a:xfrm>
        </p:spPr>
      </p:pic>
      <p:sp>
        <p:nvSpPr>
          <p:cNvPr id="3" name="Oval 2"/>
          <p:cNvSpPr/>
          <p:nvPr/>
        </p:nvSpPr>
        <p:spPr>
          <a:xfrm>
            <a:off x="2514600" y="3505200"/>
            <a:ext cx="3810000" cy="20116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Popular in Japan!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468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0" r="1754"/>
          <a:stretch/>
        </p:blipFill>
        <p:spPr>
          <a:xfrm>
            <a:off x="304800" y="261938"/>
            <a:ext cx="8610600" cy="6480852"/>
          </a:xfrm>
        </p:spPr>
      </p:pic>
      <p:sp>
        <p:nvSpPr>
          <p:cNvPr id="10" name="Oval 9"/>
          <p:cNvSpPr/>
          <p:nvPr/>
        </p:nvSpPr>
        <p:spPr>
          <a:xfrm>
            <a:off x="6248400" y="2411752"/>
            <a:ext cx="2247900" cy="166846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Over the last 6 months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4063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Client’s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Wanted detailed statistics not just an “overview”.</a:t>
            </a:r>
          </a:p>
          <a:p>
            <a:r>
              <a:rPr lang="en-US" dirty="0" smtClean="0"/>
              <a:t>Statistics for particular time periods </a:t>
            </a:r>
          </a:p>
          <a:p>
            <a:r>
              <a:rPr lang="en-US" dirty="0" smtClean="0"/>
              <a:t>Statistics for particular publications</a:t>
            </a:r>
          </a:p>
          <a:p>
            <a:r>
              <a:rPr lang="en-US" dirty="0" smtClean="0"/>
              <a:t>Needed for grant application submissions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67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Solr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DSpace</a:t>
            </a:r>
            <a:r>
              <a:rPr lang="en-US" dirty="0" smtClean="0"/>
              <a:t> uses </a:t>
            </a:r>
            <a:r>
              <a:rPr lang="en-US" dirty="0" err="1" smtClean="0"/>
              <a:t>Solr</a:t>
            </a:r>
            <a:r>
              <a:rPr lang="en-US" dirty="0" smtClean="0"/>
              <a:t> </a:t>
            </a:r>
            <a:r>
              <a:rPr lang="en-US" dirty="0" smtClean="0"/>
              <a:t>to index search and download actions.</a:t>
            </a:r>
          </a:p>
          <a:p>
            <a:r>
              <a:rPr lang="en-US" dirty="0" err="1" smtClean="0"/>
              <a:t>Solr</a:t>
            </a:r>
            <a:r>
              <a:rPr lang="en-US" dirty="0" smtClean="0"/>
              <a:t> </a:t>
            </a:r>
            <a:r>
              <a:rPr lang="en-US" dirty="0" smtClean="0"/>
              <a:t>is a search platform developed by Apache and integrated into the </a:t>
            </a:r>
            <a:r>
              <a:rPr lang="en-US" dirty="0" err="1" smtClean="0"/>
              <a:t>Dspace</a:t>
            </a:r>
            <a:r>
              <a:rPr lang="en-US" dirty="0" smtClean="0"/>
              <a:t> repository software.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4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274638"/>
            <a:ext cx="3810000" cy="1096962"/>
          </a:xfrm>
        </p:spPr>
        <p:txBody>
          <a:bodyPr>
            <a:normAutofit/>
          </a:bodyPr>
          <a:lstStyle/>
          <a:p>
            <a:r>
              <a:rPr lang="en-US" dirty="0" err="1" smtClean="0"/>
              <a:t>Solr</a:t>
            </a:r>
            <a:r>
              <a:rPr lang="en-US" dirty="0" smtClean="0"/>
              <a:t> </a:t>
            </a:r>
            <a:r>
              <a:rPr lang="en-US" dirty="0" smtClean="0"/>
              <a:t>dashboard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0" y="1905000"/>
            <a:ext cx="2895600" cy="4221163"/>
          </a:xfrm>
        </p:spPr>
        <p:txBody>
          <a:bodyPr/>
          <a:lstStyle/>
          <a:p>
            <a:r>
              <a:rPr lang="en-US" dirty="0" smtClean="0"/>
              <a:t>Comes with </a:t>
            </a:r>
            <a:r>
              <a:rPr lang="en-US" dirty="0" err="1" smtClean="0"/>
              <a:t>Dspace</a:t>
            </a:r>
            <a:endParaRPr lang="en-US" dirty="0" smtClean="0"/>
          </a:p>
          <a:p>
            <a:r>
              <a:rPr lang="en-US" dirty="0" smtClean="0"/>
              <a:t>Allows advanced queries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" t="16445" r="60506" b="1568"/>
          <a:stretch/>
        </p:blipFill>
        <p:spPr>
          <a:xfrm>
            <a:off x="304800" y="274638"/>
            <a:ext cx="4114800" cy="63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61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22373</TotalTime>
  <Words>440</Words>
  <Application>Microsoft Office PowerPoint</Application>
  <PresentationFormat>On-screen Show (4:3)</PresentationFormat>
  <Paragraphs>82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Adobe Heiti Std R</vt:lpstr>
      <vt:lpstr>Adobe Ming Std L</vt:lpstr>
      <vt:lpstr>Agency FB</vt:lpstr>
      <vt:lpstr>Andalus</vt:lpstr>
      <vt:lpstr>Arial</vt:lpstr>
      <vt:lpstr>Calibri</vt:lpstr>
      <vt:lpstr>4_Office Theme</vt:lpstr>
      <vt:lpstr>2_Office Theme</vt:lpstr>
      <vt:lpstr>Detailed search stats from DSpace Solr </vt:lpstr>
      <vt:lpstr>Repository Statistics </vt:lpstr>
      <vt:lpstr>PowerPoint Presentation</vt:lpstr>
      <vt:lpstr>PowerPoint Presentation</vt:lpstr>
      <vt:lpstr>PowerPoint Presentation</vt:lpstr>
      <vt:lpstr>PowerPoint Presentation</vt:lpstr>
      <vt:lpstr>Client’s need</vt:lpstr>
      <vt:lpstr>Solr</vt:lpstr>
      <vt:lpstr>Solr dashboard</vt:lpstr>
      <vt:lpstr>PowerPoint Presentation</vt:lpstr>
      <vt:lpstr>Solr API</vt:lpstr>
      <vt:lpstr>The Request – list all metadata for items in a particular community</vt:lpstr>
      <vt:lpstr>The response</vt:lpstr>
      <vt:lpstr> </vt:lpstr>
      <vt:lpstr>Tracking of each search action</vt:lpstr>
      <vt:lpstr>Workflow</vt:lpstr>
      <vt:lpstr>Interface</vt:lpstr>
      <vt:lpstr>Result</vt:lpstr>
      <vt:lpstr>Much more informative now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Question &amp; US Census data</dc:title>
  <dc:creator>Johnson, Eric O. Mr.</dc:creator>
  <cp:lastModifiedBy>Johnson, Eric O. Mr.</cp:lastModifiedBy>
  <cp:revision>121</cp:revision>
  <dcterms:created xsi:type="dcterms:W3CDTF">2006-08-16T00:00:00Z</dcterms:created>
  <dcterms:modified xsi:type="dcterms:W3CDTF">2016-10-11T20:51:30Z</dcterms:modified>
</cp:coreProperties>
</file>