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Economica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Economica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Economica-italic.fntdata"/><Relationship Id="rId14" Type="http://schemas.openxmlformats.org/officeDocument/2006/relationships/font" Target="fonts/Economica-bold.fntdata"/><Relationship Id="rId16" Type="http://schemas.openxmlformats.org/officeDocument/2006/relationships/font" Target="fonts/Economica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 self, position at Miami → depts, teaching volume &amp; focus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Begin with an interactive, analog activity to relax room, prompt contemplation. I intro the activity as a quick, two-minute freewrite, but I find when I ask “we’re at 2 minutes. Who’d like a little more time?” all the hands shoot up. We end up taking about 15 minutes to work through each section before the debrief.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Ideally, I visit classes once a topic’s in hand, but if not, this activity can still work - biggest goal = get them thinking about their ideas AND reflecting on how even supposedly homogenous cultures (e.g. the same beginning writing class) can understand &amp; articulate ideas differently...so then how do they think that mmight play in something like a catalog? They don’t usually consider the catalog being a built thing. A built by humans thing.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Sometimes i take ‘em to twitter/insta/whatever, sometimes I just draw the comparison, this winter is was #OscarsSoWhite a lot of the time...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 do this not to mess with them (not totally, anyway), but to show them ahow a single word can open up into dozens and dozens of concepts...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Even something as innocuous as “children” can yield terrifying results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Collaborative lesson planning time!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4.png"/><Relationship Id="rId4" Type="http://schemas.openxmlformats.org/officeDocument/2006/relationships/image" Target="../media/image0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5.png"/><Relationship Id="rId4" Type="http://schemas.openxmlformats.org/officeDocument/2006/relationships/image" Target="../media/image0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digital.lib.miamioh.edu/cdm/landingpage/collection/tradecards" TargetMode="External"/><Relationship Id="rId4" Type="http://schemas.openxmlformats.org/officeDocument/2006/relationships/image" Target="../media/image0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447300" y="573050"/>
            <a:ext cx="4031100" cy="28059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36666"/>
              <a:buFont typeface="Arial"/>
              <a:buNone/>
            </a:pPr>
            <a:r>
              <a:rPr lang="en" sz="3000">
                <a:latin typeface="Economica"/>
                <a:ea typeface="Economica"/>
                <a:cs typeface="Economica"/>
                <a:sym typeface="Economica"/>
              </a:rPr>
              <a:t>“Animals in human situations” OR “Forest &amp; forestry--menstruation” </a:t>
            </a:r>
          </a:p>
          <a:p>
            <a:pPr lvl="0">
              <a:spcBef>
                <a:spcPts val="0"/>
              </a:spcBef>
              <a:buClr>
                <a:srgbClr val="000000"/>
              </a:buClr>
              <a:buSzPct val="55000"/>
              <a:buFont typeface="Arial"/>
              <a:buNone/>
            </a:pPr>
            <a:r>
              <a:t/>
            </a:r>
            <a:endParaRPr sz="2000">
              <a:latin typeface="Economica"/>
              <a:ea typeface="Economica"/>
              <a:cs typeface="Economica"/>
              <a:sym typeface="Economica"/>
            </a:endParaRPr>
          </a:p>
          <a:p>
            <a:pPr lvl="0">
              <a:spcBef>
                <a:spcPts val="0"/>
              </a:spcBef>
              <a:buClr>
                <a:srgbClr val="000000"/>
              </a:buClr>
              <a:buSzPct val="55000"/>
              <a:buFont typeface="Arial"/>
              <a:buNone/>
            </a:pPr>
            <a:r>
              <a:rPr lang="en" sz="2000">
                <a:latin typeface="Economica"/>
                <a:ea typeface="Economica"/>
                <a:cs typeface="Economica"/>
                <a:sym typeface="Economica"/>
              </a:rPr>
              <a:t>Using Subject Headings and Controlled Vocabularies in Beginning Information Literacy Instruction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237600" y="3403800"/>
            <a:ext cx="4240800" cy="1065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r>
              <a:rPr lang="en" sz="1400">
                <a:latin typeface="Economica"/>
                <a:ea typeface="Economica"/>
                <a:cs typeface="Economica"/>
                <a:sym typeface="Economica"/>
              </a:rPr>
              <a:t>Erin Vonnahme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r>
              <a:rPr lang="en" sz="1400">
                <a:latin typeface="Economica"/>
                <a:ea typeface="Economica"/>
                <a:cs typeface="Economica"/>
                <a:sym typeface="Economica"/>
              </a:rPr>
              <a:t>Miami University Libraries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78571"/>
              <a:buFont typeface="Arial"/>
              <a:buNone/>
            </a:pPr>
            <a:r>
              <a:rPr lang="en" sz="1400">
                <a:latin typeface="Economica"/>
                <a:ea typeface="Economica"/>
                <a:cs typeface="Economica"/>
                <a:sym typeface="Economica"/>
              </a:rPr>
              <a:t>vonnahee@MiamiOH.edu</a:t>
            </a:r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6737" y="200025"/>
            <a:ext cx="3362325" cy="474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261750" y="378350"/>
            <a:ext cx="4078500" cy="456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latin typeface="Economica"/>
                <a:ea typeface="Economica"/>
                <a:cs typeface="Economica"/>
                <a:sym typeface="Economica"/>
              </a:rPr>
              <a:t>Inquiry &amp; Keywords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4169350" y="315925"/>
            <a:ext cx="4662900" cy="4263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Courier New"/>
              <a:ea typeface="Courier New"/>
              <a:cs typeface="Courier New"/>
              <a:sym typeface="Courier New"/>
            </a:endParaRPr>
          </a:p>
          <a:p>
            <a: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55000"/>
              <a:buFont typeface="Arial"/>
              <a:buNone/>
            </a:pPr>
            <a:r>
              <a:rPr lang="en" sz="2000">
                <a:latin typeface="Economica"/>
                <a:ea typeface="Economica"/>
                <a:cs typeface="Economica"/>
                <a:sym typeface="Economica"/>
              </a:rPr>
              <a:t>your inquiry question: 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55000"/>
              <a:buFont typeface="Arial"/>
              <a:buNone/>
            </a:pPr>
            <a:r>
              <a:t/>
            </a:r>
            <a:endParaRPr sz="2000">
              <a:latin typeface="Economica"/>
              <a:ea typeface="Economica"/>
              <a:cs typeface="Economica"/>
              <a:sym typeface="Economica"/>
            </a:endParaRPr>
          </a:p>
          <a:p>
            <a: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55000"/>
              <a:buFont typeface="Arial"/>
              <a:buNone/>
            </a:pPr>
            <a:r>
              <a:rPr lang="en" sz="2000">
                <a:latin typeface="Economica"/>
                <a:ea typeface="Economica"/>
                <a:cs typeface="Economica"/>
                <a:sym typeface="Economica"/>
              </a:rPr>
              <a:t>ideas and questions you have and/or need to consider and explore in order to write about your topic: </a:t>
            </a:r>
          </a:p>
          <a:p>
            <a:pPr lv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Economica"/>
              <a:ea typeface="Economica"/>
              <a:cs typeface="Economica"/>
              <a:sym typeface="Economica"/>
            </a:endParaRPr>
          </a:p>
          <a:p>
            <a: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55000"/>
              <a:buFont typeface="Arial"/>
              <a:buNone/>
            </a:pPr>
            <a:r>
              <a:t/>
            </a:r>
            <a:endParaRPr sz="2000">
              <a:latin typeface="Economica"/>
              <a:ea typeface="Economica"/>
              <a:cs typeface="Economica"/>
              <a:sym typeface="Economica"/>
            </a:endParaRPr>
          </a:p>
          <a:p>
            <a:pPr lv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Economica"/>
                <a:ea typeface="Economica"/>
                <a:cs typeface="Economica"/>
                <a:sym typeface="Economica"/>
              </a:rPr>
              <a:t>your keywords: </a:t>
            </a:r>
          </a:p>
          <a:p>
            <a: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55000"/>
              <a:buFont typeface="Arial"/>
              <a:buNone/>
            </a:pPr>
            <a:r>
              <a:t/>
            </a:r>
            <a:endParaRPr sz="2000">
              <a:latin typeface="Economica"/>
              <a:ea typeface="Economica"/>
              <a:cs typeface="Economica"/>
              <a:sym typeface="Economica"/>
            </a:endParaRPr>
          </a:p>
          <a:p>
            <a:pPr lv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Economica"/>
                <a:ea typeface="Economica"/>
                <a:cs typeface="Economica"/>
                <a:sym typeface="Economica"/>
              </a:rPr>
              <a:t>keywords from classmate #1:</a:t>
            </a:r>
          </a:p>
          <a:p>
            <a: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55000"/>
              <a:buFont typeface="Arial"/>
              <a:buNone/>
            </a:pPr>
            <a:r>
              <a:t/>
            </a:r>
            <a:endParaRPr sz="2000">
              <a:latin typeface="Economica"/>
              <a:ea typeface="Economica"/>
              <a:cs typeface="Economica"/>
              <a:sym typeface="Economica"/>
            </a:endParaRPr>
          </a:p>
          <a:p>
            <a: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55000"/>
              <a:buFont typeface="Arial"/>
              <a:buNone/>
            </a:pPr>
            <a:r>
              <a:rPr lang="en" sz="2000">
                <a:latin typeface="Economica"/>
                <a:ea typeface="Economica"/>
                <a:cs typeface="Economica"/>
                <a:sym typeface="Economica"/>
              </a:rPr>
              <a:t>keywords from classmate #2: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000"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5350" y="479425"/>
            <a:ext cx="4194698" cy="40449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id="68" name="Shape 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525" y="479425"/>
            <a:ext cx="3472875" cy="40449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/>
        </p:nvSpPr>
        <p:spPr>
          <a:xfrm>
            <a:off x="238550" y="4519300"/>
            <a:ext cx="3182100" cy="4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i="1" lang="en" sz="1600">
                <a:latin typeface="Economica"/>
                <a:ea typeface="Economica"/>
                <a:cs typeface="Economica"/>
                <a:sym typeface="Economica"/>
              </a:rPr>
              <a:t> “I want to write about privacy...“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i="1" sz="1600">
              <a:latin typeface="Economica"/>
              <a:ea typeface="Economica"/>
              <a:cs typeface="Economica"/>
              <a:sym typeface="Economica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i="1" sz="1600">
              <a:latin typeface="Economica"/>
              <a:ea typeface="Economica"/>
              <a:cs typeface="Economica"/>
              <a:sym typeface="Economica"/>
            </a:endParaRPr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3050" y="0"/>
            <a:ext cx="4237699" cy="478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Shape 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4556775" cy="4356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453125" y="832425"/>
            <a:ext cx="8421300" cy="3916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 algn="r">
              <a:spcBef>
                <a:spcPts val="0"/>
              </a:spcBef>
              <a:buNone/>
            </a:pPr>
            <a:r>
              <a:rPr lang="en" sz="3600">
                <a:latin typeface="Economica"/>
                <a:ea typeface="Economica"/>
                <a:cs typeface="Economica"/>
                <a:sym typeface="Economica"/>
              </a:rPr>
              <a:t>“I enjoyed realizing new lenses in which to see my topic…”</a:t>
            </a:r>
            <a:r>
              <a:rPr lang="en" sz="1400">
                <a:latin typeface="Economica"/>
                <a:ea typeface="Economica"/>
                <a:cs typeface="Economica"/>
                <a:sym typeface="Economica"/>
              </a:rPr>
              <a:t> ...</a:t>
            </a:r>
            <a:r>
              <a:rPr i="1" lang="en" sz="1400">
                <a:latin typeface="Economica"/>
                <a:ea typeface="Economica"/>
                <a:cs typeface="Economica"/>
                <a:sym typeface="Economica"/>
              </a:rPr>
              <a:t>200-level student</a:t>
            </a:r>
          </a:p>
          <a:p>
            <a:pPr lvl="0" rtl="0" algn="r">
              <a:spcBef>
                <a:spcPts val="0"/>
              </a:spcBef>
              <a:buNone/>
            </a:pPr>
            <a:r>
              <a:t/>
            </a:r>
            <a:endParaRPr i="1" sz="1400">
              <a:latin typeface="Economica"/>
              <a:ea typeface="Economica"/>
              <a:cs typeface="Economica"/>
              <a:sym typeface="Economica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3600">
                <a:latin typeface="Economica"/>
                <a:ea typeface="Economica"/>
                <a:cs typeface="Economica"/>
                <a:sym typeface="Economica"/>
              </a:rPr>
              <a:t>“I thought the activity that we did was really useful in not only getting some practice using the databases, but also in terms of seeing what sorts of [materials] there are.” </a:t>
            </a:r>
          </a:p>
          <a:p>
            <a:pPr lvl="0">
              <a:spcBef>
                <a:spcPts val="0"/>
              </a:spcBef>
              <a:buNone/>
            </a:pPr>
            <a:r>
              <a:rPr lang="en" sz="1400">
                <a:latin typeface="Economica"/>
                <a:ea typeface="Economica"/>
                <a:cs typeface="Economica"/>
                <a:sym typeface="Economica"/>
              </a:rPr>
              <a:t>...100-level student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262175" y="281325"/>
            <a:ext cx="2658900" cy="551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Economica"/>
                <a:ea typeface="Economica"/>
                <a:cs typeface="Economica"/>
                <a:sym typeface="Economica"/>
              </a:rPr>
              <a:t>students say...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>
            <a:off x="297725" y="3537625"/>
            <a:ext cx="4091100" cy="119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“HA. I just searched for ‘children’...”  </a:t>
            </a:r>
            <a:r>
              <a:rPr lang="en" sz="140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student,</a:t>
            </a:r>
            <a:r>
              <a:rPr lang="en" sz="240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 </a:t>
            </a:r>
            <a:r>
              <a:rPr lang="en" sz="140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ENG 343: Victorian Lit.</a:t>
            </a:r>
          </a:p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latin typeface="Economica"/>
                <a:ea typeface="Economica"/>
                <a:cs typeface="Economica"/>
                <a:sym typeface="Economica"/>
                <a:hlinkClick r:id="rId3"/>
              </a:rPr>
              <a:t>Victorian Trade Cards, Miami U Special Collections</a:t>
            </a:r>
          </a:p>
        </p:txBody>
      </p:sp>
      <p:pic>
        <p:nvPicPr>
          <p:cNvPr id="87" name="Shape 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5150" y="200025"/>
            <a:ext cx="3638550" cy="474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4234250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>
                <a:latin typeface="Economica"/>
                <a:ea typeface="Economica"/>
                <a:cs typeface="Economica"/>
                <a:sym typeface="Economica"/>
              </a:rPr>
              <a:t>Planning for your instruction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44112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latin typeface="Economica"/>
              <a:ea typeface="Economica"/>
              <a:cs typeface="Economica"/>
              <a:sym typeface="Economica"/>
            </a:endParaRPr>
          </a:p>
          <a:p>
            <a:pPr lvl="0" rtl="0" algn="ctr">
              <a:spcBef>
                <a:spcPts val="0"/>
              </a:spcBef>
              <a:buNone/>
            </a:pPr>
            <a:r>
              <a:rPr lang="en" sz="4800">
                <a:latin typeface="Economica"/>
                <a:ea typeface="Economica"/>
                <a:cs typeface="Economica"/>
                <a:sym typeface="Economica"/>
              </a:rPr>
              <a:t>from abstract &amp; conceptual 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 sz="4800">
                <a:latin typeface="Economica"/>
                <a:ea typeface="Economica"/>
                <a:cs typeface="Economica"/>
                <a:sym typeface="Economica"/>
              </a:rPr>
              <a:t>to specific &amp; hands-on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latin typeface="Economica"/>
              <a:ea typeface="Economica"/>
              <a:cs typeface="Economica"/>
              <a:sym typeface="Economica"/>
            </a:endParaRP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5075" y="413100"/>
            <a:ext cx="7851489" cy="4430124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/>
        </p:nvSpPr>
        <p:spPr>
          <a:xfrm>
            <a:off x="7701275" y="2431975"/>
            <a:ext cx="8050800" cy="9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 txBox="1"/>
          <p:nvPr>
            <p:ph type="title"/>
          </p:nvPr>
        </p:nvSpPr>
        <p:spPr>
          <a:xfrm>
            <a:off x="1663262" y="3778825"/>
            <a:ext cx="6205500" cy="1064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600">
                <a:latin typeface="Economica"/>
                <a:ea typeface="Economica"/>
                <a:cs typeface="Economica"/>
                <a:sym typeface="Economica"/>
              </a:rPr>
              <a:t>Thanks! 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 sz="1600">
                <a:latin typeface="Economica"/>
                <a:ea typeface="Economica"/>
                <a:cs typeface="Economica"/>
                <a:sym typeface="Economica"/>
              </a:rPr>
              <a:t>Erin Vonnahme | Miami University Libraries | vonnahee@MiamiOH.edu</a:t>
            </a:r>
          </a:p>
          <a:p>
            <a:pPr lvl="0" algn="ctr">
              <a:spcBef>
                <a:spcPts val="0"/>
              </a:spcBef>
              <a:buNone/>
            </a:pPr>
            <a:r>
              <a:t/>
            </a:r>
            <a:endParaRPr sz="1600"/>
          </a:p>
        </p:txBody>
      </p:sp>
      <p:sp>
        <p:nvSpPr>
          <p:cNvPr id="101" name="Shape 101"/>
          <p:cNvSpPr txBox="1"/>
          <p:nvPr/>
        </p:nvSpPr>
        <p:spPr>
          <a:xfrm>
            <a:off x="74925" y="4458000"/>
            <a:ext cx="6379500" cy="6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i="1" sz="800">
              <a:solidFill>
                <a:srgbClr val="666666"/>
              </a:solidFill>
            </a:endParaRP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i="1" sz="800">
              <a:solidFill>
                <a:srgbClr val="666666"/>
              </a:solidFill>
            </a:endParaRPr>
          </a:p>
          <a:p>
            <a:pPr lvl="0" algn="l">
              <a:spcBef>
                <a:spcPts val="0"/>
              </a:spcBef>
              <a:buNone/>
            </a:pPr>
            <a:r>
              <a:rPr i="1" lang="en" sz="800">
                <a:solidFill>
                  <a:srgbClr val="666666"/>
                </a:solidFill>
              </a:rPr>
              <a:t>Images courtesy of MU Special Collections</a:t>
            </a:r>
          </a:p>
          <a:p>
            <a:pPr lvl="0" algn="l">
              <a:spcBef>
                <a:spcPts val="0"/>
              </a:spcBef>
              <a:buNone/>
            </a:pPr>
            <a:r>
              <a:rPr i="1" lang="en" sz="800">
                <a:solidFill>
                  <a:srgbClr val="666666"/>
                </a:solidFill>
              </a:rPr>
              <a:t>Slide 1: E.W. Hoyt &amp; Co. c. 1900 | Slide 6: Wells, Richardson, &amp; Co. c. 1900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