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42A66BC-7696-4619-ADC2-F6C3B8460940}">
  <a:tblStyle styleId="{D42A66BC-7696-4619-ADC2-F6C3B8460940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99"/>
  </p:normalViewPr>
  <p:slideViewPr>
    <p:cSldViewPr snapToGrid="0" snapToObjects="1">
      <p:cViewPr varScale="1">
        <p:scale>
          <a:sx n="141" d="100"/>
          <a:sy n="141" d="100"/>
        </p:scale>
        <p:origin x="8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880723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45580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3527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9772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71117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38259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60037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22705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0934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22861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43710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749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76130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18273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8225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34950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20022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3872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12989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GPA’s 3.24 compared to 3.03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So important that we partner and contribute to the great university mission</a:t>
            </a:r>
          </a:p>
        </p:txBody>
      </p:sp>
    </p:spTree>
    <p:extLst>
      <p:ext uri="{BB962C8B-B14F-4D97-AF65-F5344CB8AC3E}">
        <p14:creationId xmlns:p14="http://schemas.microsoft.com/office/powerpoint/2010/main" val="16849480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3342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55931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7438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We’re going to cover three main areas today… all in the hope that we can provide some ideas for you to ENERGIZE your PL program.</a:t>
            </a:r>
          </a:p>
        </p:txBody>
      </p:sp>
    </p:spTree>
    <p:extLst>
      <p:ext uri="{BB962C8B-B14F-4D97-AF65-F5344CB8AC3E}">
        <p14:creationId xmlns:p14="http://schemas.microsoft.com/office/powerpoint/2010/main" val="57121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868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2372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6495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722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3968 first years, 1434 took UNV 101</a:t>
            </a:r>
          </a:p>
        </p:txBody>
      </p:sp>
    </p:spTree>
    <p:extLst>
      <p:ext uri="{BB962C8B-B14F-4D97-AF65-F5344CB8AC3E}">
        <p14:creationId xmlns:p14="http://schemas.microsoft.com/office/powerpoint/2010/main" val="1541621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UNV 101 was also in a pilot phase during 2014-15</a:t>
            </a:r>
          </a:p>
        </p:txBody>
      </p:sp>
    </p:spTree>
    <p:extLst>
      <p:ext uri="{BB962C8B-B14F-4D97-AF65-F5344CB8AC3E}">
        <p14:creationId xmlns:p14="http://schemas.microsoft.com/office/powerpoint/2010/main" val="642937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3974500" y="188925"/>
            <a:ext cx="5147700" cy="2409600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400" b="0">
                <a:latin typeface="Cambria"/>
                <a:ea typeface="Cambria"/>
                <a:cs typeface="Cambria"/>
                <a:sym typeface="Cambria"/>
              </a:rPr>
              <a:t>Engagement, Effectiveness &amp; Efficiency: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400" b="0">
                <a:latin typeface="Cambria"/>
                <a:ea typeface="Cambria"/>
                <a:cs typeface="Cambria"/>
                <a:sym typeface="Cambria"/>
              </a:rPr>
              <a:t>Energize Your Personal Librarian Program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3974500" y="2598525"/>
            <a:ext cx="5147700" cy="1088400"/>
          </a:xfrm>
          <a:prstGeom prst="rect">
            <a:avLst/>
          </a:prstGeom>
          <a:solidFill>
            <a:srgbClr val="A30000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Jennifer Natale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&amp; Eric Resnis</a:t>
            </a:r>
          </a:p>
        </p:txBody>
      </p:sp>
      <p:pic>
        <p:nvPicPr>
          <p:cNvPr id="29" name="Shape 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974500" cy="368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831590"/>
            <a:ext cx="9144002" cy="1311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Efficient Administration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More Students &amp; More Librarians!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Workloads in Fall semester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Decided on weekly content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Use of project management tool: Basecamp</a:t>
            </a:r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0" name="Shape 100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Basecamp Benefits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To do lists: Can plan ahead and assign deadlines and those responsible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Discussion: Records all in one place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Files: Collect and share weekly content</a:t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Shape 108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12" y="800100"/>
            <a:ext cx="9096375" cy="354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Project Management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Easier for team to collaborate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Reminders during busy times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Daily summaries of what’s been completed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Content and records saved for </a:t>
            </a:r>
          </a:p>
          <a:p>
            <a:pPr marL="571500" lvl="0" indent="-571500" rtl="0">
              <a:spcBef>
                <a:spcPts val="0"/>
              </a:spcBef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future years</a:t>
            </a:r>
          </a:p>
        </p:txBody>
      </p:sp>
      <p:pic>
        <p:nvPicPr>
          <p:cNvPr id="120" name="Shape 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1" name="Shape 121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How was Year 2?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97167" y="1201672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Connection with UNV 101 was great engagement of faculty/staff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Other supporting materials such as New Student </a:t>
            </a:r>
            <a:r>
              <a:rPr lang="en" sz="3600" dirty="0" err="1">
                <a:latin typeface="Georgia"/>
                <a:ea typeface="Georgia"/>
                <a:cs typeface="Georgia"/>
                <a:sym typeface="Georgia"/>
              </a:rPr>
              <a:t>LibGuide</a:t>
            </a: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, workshops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Shape 129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Assessment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Outcomes</a:t>
            </a:r>
          </a:p>
          <a:p>
            <a:pPr marL="914400" lvl="1" indent="-3556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2000" dirty="0">
                <a:latin typeface="Georgia"/>
                <a:ea typeface="Georgia"/>
                <a:cs typeface="Georgia"/>
                <a:sym typeface="Georgia"/>
              </a:rPr>
              <a:t>Students have a basic understanding of the library in order to actively utilize our collections. </a:t>
            </a:r>
          </a:p>
          <a:p>
            <a:pPr marL="914400" lvl="1" indent="-3556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2000" dirty="0">
                <a:latin typeface="Georgia"/>
                <a:ea typeface="Georgia"/>
                <a:cs typeface="Georgia"/>
                <a:sym typeface="Georgia"/>
              </a:rPr>
              <a:t>Students will engage with library services in order to reduce library anxiety. </a:t>
            </a:r>
          </a:p>
          <a:p>
            <a:pPr marL="914400" lvl="1" indent="-3556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2000" dirty="0">
                <a:latin typeface="Georgia"/>
                <a:ea typeface="Georgia"/>
                <a:cs typeface="Georgia"/>
                <a:sym typeface="Georgia"/>
              </a:rPr>
              <a:t>Students will engage with librarians in order to realize their value as research partners.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Strategic Plan Metric: </a:t>
            </a:r>
          </a:p>
          <a:p>
            <a:pPr marL="1028700" lvl="1" indent="-342900" rtl="0">
              <a:spcBef>
                <a:spcPts val="0"/>
              </a:spcBef>
              <a:buFont typeface="Arial" charset="0"/>
              <a:buChar char="•"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25% continued engagement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 </a:t>
            </a:r>
          </a:p>
        </p:txBody>
      </p:sp>
      <p:pic>
        <p:nvPicPr>
          <p:cNvPr id="136" name="Shape 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7" name="Shape 137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Assessment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spcBef>
                <a:spcPts val="0"/>
              </a:spcBef>
              <a:buSzPct val="100000"/>
              <a:buFont typeface="Georgia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Examine existing data streams</a:t>
            </a:r>
          </a:p>
          <a:p>
            <a:pPr marL="965200" lvl="1" indent="-4572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2800" dirty="0">
                <a:latin typeface="Georgia"/>
                <a:ea typeface="Georgia"/>
                <a:cs typeface="Georgia"/>
                <a:sym typeface="Georgia"/>
              </a:rPr>
              <a:t>Checkout Data</a:t>
            </a:r>
          </a:p>
          <a:p>
            <a:pPr marL="965200" lvl="1" indent="-4572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2800" dirty="0">
                <a:latin typeface="Georgia"/>
                <a:ea typeface="Georgia"/>
                <a:cs typeface="Georgia"/>
                <a:sym typeface="Georgia"/>
              </a:rPr>
              <a:t>Study Room Usage</a:t>
            </a:r>
          </a:p>
          <a:p>
            <a:pPr marL="965200" lvl="1" indent="-4572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2800" dirty="0">
                <a:latin typeface="Georgia"/>
                <a:ea typeface="Georgia"/>
                <a:cs typeface="Georgia"/>
                <a:sym typeface="Georgia"/>
              </a:rPr>
              <a:t>Computer Usage</a:t>
            </a:r>
          </a:p>
          <a:p>
            <a:pPr marL="965200" lvl="1" indent="-4572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2800" dirty="0">
                <a:latin typeface="Georgia"/>
                <a:ea typeface="Georgia"/>
                <a:cs typeface="Georgia"/>
                <a:sym typeface="Georgia"/>
              </a:rPr>
              <a:t>Engagement Data</a:t>
            </a:r>
          </a:p>
          <a:p>
            <a:pPr marL="965200" lvl="1" indent="-4572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2800" dirty="0">
                <a:latin typeface="Georgia"/>
                <a:ea typeface="Georgia"/>
                <a:cs typeface="Georgia"/>
                <a:sym typeface="Georgia"/>
              </a:rPr>
              <a:t>Constant Contact (Honors only)</a:t>
            </a:r>
          </a:p>
        </p:txBody>
      </p: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5" name="Shape 145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390375" y="205975"/>
            <a:ext cx="42963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Constant Contact</a:t>
            </a:r>
          </a:p>
        </p:txBody>
      </p:sp>
      <p:pic>
        <p:nvPicPr>
          <p:cNvPr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2" name="Shape 152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  <p:pic>
        <p:nvPicPr>
          <p:cNvPr id="153" name="Shape 1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00" y="0"/>
            <a:ext cx="378895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4390375" y="205975"/>
            <a:ext cx="42963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Constant Contact</a:t>
            </a:r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0" name="Shape 160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  <p:pic>
        <p:nvPicPr>
          <p:cNvPr id="161" name="Shape 1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7175" y="1879637"/>
            <a:ext cx="6819900" cy="130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390375" y="205975"/>
            <a:ext cx="42963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Constant Contact</a:t>
            </a:r>
          </a:p>
        </p:txBody>
      </p:sp>
      <p:pic>
        <p:nvPicPr>
          <p:cNvPr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Shape 168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  <p:pic>
        <p:nvPicPr>
          <p:cNvPr id="169" name="Shape 1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8775" y="1258150"/>
            <a:ext cx="7926100" cy="388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Your Presenters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86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Librarian working primarily with first year students including international students and athletes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Organizational Effectiveness Specialist responsible for overseeing library assessment activities</a:t>
            </a:r>
          </a:p>
        </p:txBody>
      </p:sp>
      <p:pic>
        <p:nvPicPr>
          <p:cNvPr id="37" name="Shape 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" name="Shape 38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390375" y="205975"/>
            <a:ext cx="42963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Constant Contact</a:t>
            </a:r>
          </a:p>
        </p:txBody>
      </p:sp>
      <p:pic>
        <p:nvPicPr>
          <p:cNvPr id="175" name="Shape 1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Shape 176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  <p:pic>
        <p:nvPicPr>
          <p:cNvPr id="177" name="Shape 1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3175" y="1250074"/>
            <a:ext cx="6694625" cy="388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Assessment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Random </a:t>
            </a:r>
            <a:r>
              <a:rPr lang="en" sz="3600" dirty="0" smtClean="0">
                <a:latin typeface="Georgia"/>
                <a:ea typeface="Georgia"/>
                <a:cs typeface="Georgia"/>
                <a:sym typeface="Georgia"/>
              </a:rPr>
              <a:t>Sample</a:t>
            </a:r>
            <a:endParaRPr lang="en-US" sz="3600" dirty="0">
              <a:latin typeface="Georgia"/>
              <a:ea typeface="Georgia"/>
              <a:cs typeface="Georgia"/>
              <a:sym typeface="Georgia"/>
            </a:endParaRP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-US" sz="3600" dirty="0" smtClean="0">
                <a:latin typeface="Georgia"/>
                <a:ea typeface="Georgia"/>
                <a:cs typeface="Georgia"/>
                <a:sym typeface="Georgia"/>
              </a:rPr>
              <a:t>	</a:t>
            </a:r>
            <a:r>
              <a:rPr lang="en" sz="3600" dirty="0" smtClean="0">
                <a:latin typeface="Georgia"/>
                <a:ea typeface="Georgia"/>
                <a:cs typeface="Georgia"/>
                <a:sym typeface="Georgia"/>
              </a:rPr>
              <a:t>60 PL Students</a:t>
            </a:r>
          </a:p>
          <a:p>
            <a:pPr marL="914400" marR="0" lvl="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3600" dirty="0" smtClean="0">
                <a:latin typeface="Georgia"/>
                <a:ea typeface="Georgia"/>
                <a:cs typeface="Georgia"/>
                <a:sym typeface="Georgia"/>
              </a:rPr>
              <a:t>	</a:t>
            </a:r>
            <a:r>
              <a:rPr lang="en" sz="3600" dirty="0" smtClean="0">
                <a:latin typeface="Georgia"/>
                <a:ea typeface="Georgia"/>
                <a:cs typeface="Georgia"/>
                <a:sym typeface="Georgia"/>
              </a:rPr>
              <a:t>30 </a:t>
            </a: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Honors/30 Non</a:t>
            </a:r>
          </a:p>
          <a:p>
            <a:pPr marL="457200" marR="0" lvl="1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3600" dirty="0" smtClean="0">
                <a:latin typeface="Georgia"/>
                <a:ea typeface="Georgia"/>
                <a:cs typeface="Georgia"/>
                <a:sym typeface="Georgia"/>
              </a:rPr>
              <a:t>	</a:t>
            </a:r>
            <a:r>
              <a:rPr lang="en" sz="3600" dirty="0" smtClean="0">
                <a:latin typeface="Georgia"/>
                <a:ea typeface="Georgia"/>
                <a:cs typeface="Georgia"/>
                <a:sym typeface="Georgia"/>
              </a:rPr>
              <a:t>60 </a:t>
            </a: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Non PL Students</a:t>
            </a:r>
          </a:p>
          <a:p>
            <a:pPr marL="914400" marR="0" lvl="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3600" dirty="0" smtClean="0">
                <a:latin typeface="Georgia"/>
                <a:ea typeface="Georgia"/>
                <a:cs typeface="Georgia"/>
                <a:sym typeface="Georgia"/>
              </a:rPr>
              <a:t>	</a:t>
            </a:r>
            <a:r>
              <a:rPr lang="en" sz="3600" dirty="0" smtClean="0">
                <a:latin typeface="Georgia"/>
                <a:ea typeface="Georgia"/>
                <a:cs typeface="Georgia"/>
                <a:sym typeface="Georgia"/>
              </a:rPr>
              <a:t>Did </a:t>
            </a: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not enroll in UNV 101</a:t>
            </a:r>
          </a:p>
        </p:txBody>
      </p:sp>
      <p:pic>
        <p:nvPicPr>
          <p:cNvPr id="184" name="Shape 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5" name="Shape 185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Continued Engagement</a:t>
            </a:r>
          </a:p>
        </p:txBody>
      </p:sp>
      <p:cxnSp>
        <p:nvCxnSpPr>
          <p:cNvPr id="191" name="Shape 191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  <p:pic>
        <p:nvPicPr>
          <p:cNvPr id="192" name="Shape 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600" y="1366524"/>
            <a:ext cx="3805350" cy="2769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5125" y="1366525"/>
            <a:ext cx="3878949" cy="276947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 txBox="1"/>
          <p:nvPr/>
        </p:nvSpPr>
        <p:spPr>
          <a:xfrm>
            <a:off x="298250" y="4158675"/>
            <a:ext cx="38055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b="1" u="sng"/>
              <a:t>Students With a Personal Librarian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/>
              <a:t>(Blue=Student with ≧ 1 engagement)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5035175" y="4158675"/>
            <a:ext cx="38055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 u="sng"/>
              <a:t>Students Without a Personal Librarian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(Blue=Student with ≧ 1 engagement)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Continued Engagement</a:t>
            </a:r>
          </a:p>
        </p:txBody>
      </p:sp>
      <p:pic>
        <p:nvPicPr>
          <p:cNvPr id="201" name="Shape 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Shape 2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4512" y="1063375"/>
            <a:ext cx="3990975" cy="394335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/>
          <p:nvPr/>
        </p:nvSpPr>
        <p:spPr>
          <a:xfrm>
            <a:off x="5120875" y="1335650"/>
            <a:ext cx="3799200" cy="271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/>
              <a:t>Average # of Engagements Per Student</a:t>
            </a:r>
          </a:p>
          <a:p>
            <a:pPr lvl="0" algn="ctr" rtl="0">
              <a:spcBef>
                <a:spcPts val="0"/>
              </a:spcBef>
              <a:buNone/>
            </a:pPr>
            <a:endParaRPr sz="2000" b="1"/>
          </a:p>
          <a:p>
            <a:pPr lvl="0" algn="ctr" rtl="0">
              <a:spcBef>
                <a:spcPts val="0"/>
              </a:spcBef>
              <a:buNone/>
            </a:pPr>
            <a:r>
              <a:rPr lang="en" sz="2000" b="1"/>
              <a:t>Students with PL = 20.48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2000" b="1"/>
              <a:t>Students without PL = 14.40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188300" y="-180675"/>
            <a:ext cx="90012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latin typeface="Georgia"/>
                <a:ea typeface="Georgia"/>
                <a:cs typeface="Georgia"/>
                <a:sym typeface="Georgia"/>
              </a:rPr>
              <a:t>E-mail Engagement = Library Engagement?</a:t>
            </a:r>
          </a:p>
        </p:txBody>
      </p:sp>
      <p:sp>
        <p:nvSpPr>
          <p:cNvPr id="209" name="Shape 209"/>
          <p:cNvSpPr txBox="1"/>
          <p:nvPr/>
        </p:nvSpPr>
        <p:spPr>
          <a:xfrm>
            <a:off x="188300" y="4764650"/>
            <a:ext cx="6675600" cy="28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n=30 Random sample of Honors students contacted via Constant Contact</a:t>
            </a:r>
          </a:p>
        </p:txBody>
      </p:sp>
      <p:graphicFrame>
        <p:nvGraphicFramePr>
          <p:cNvPr id="210" name="Shape 210"/>
          <p:cNvGraphicFramePr/>
          <p:nvPr/>
        </p:nvGraphicFramePr>
        <p:xfrm>
          <a:off x="952500" y="857250"/>
          <a:ext cx="7239000" cy="3565890"/>
        </p:xfrm>
        <a:graphic>
          <a:graphicData uri="http://schemas.openxmlformats.org/drawingml/2006/table">
            <a:tbl>
              <a:tblPr>
                <a:noFill/>
                <a:tableStyleId>{D42A66BC-7696-4619-ADC2-F6C3B8460940}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% E-mail Engagement</a:t>
                      </a:r>
                    </a:p>
                  </a:txBody>
                  <a:tcPr marL="91425" marR="91425" marT="91425" marB="91425"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Average Library Engagements</a:t>
                      </a:r>
                    </a:p>
                  </a:txBody>
                  <a:tcPr marL="91425" marR="91425" marT="91425" marB="91425">
                    <a:solidFill>
                      <a:srgbClr val="4A86E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16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5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22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3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33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42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55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33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77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13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88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5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100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12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188300" y="-180675"/>
            <a:ext cx="90012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latin typeface="Georgia"/>
                <a:ea typeface="Georgia"/>
                <a:cs typeface="Georgia"/>
                <a:sym typeface="Georgia"/>
              </a:rPr>
              <a:t>E-mail Engagement = Library Engagement?</a:t>
            </a:r>
          </a:p>
        </p:txBody>
      </p:sp>
      <p:pic>
        <p:nvPicPr>
          <p:cNvPr id="216" name="Shape 2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800" y="549526"/>
            <a:ext cx="7451850" cy="4593974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Shape 217"/>
          <p:cNvSpPr txBox="1"/>
          <p:nvPr/>
        </p:nvSpPr>
        <p:spPr>
          <a:xfrm>
            <a:off x="188300" y="4764650"/>
            <a:ext cx="616500" cy="25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n=30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Contribution to Student Success</a:t>
            </a:r>
          </a:p>
        </p:txBody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UNV 101 students had higher GPA’s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Increased understanding of campus resources - libraries too!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Higher sense of belonging</a:t>
            </a:r>
          </a:p>
        </p:txBody>
      </p:sp>
      <p:pic>
        <p:nvPicPr>
          <p:cNvPr id="224" name="Shape 2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5" name="Shape 225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Looking Ahead to Year 3</a:t>
            </a:r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Still connect with UNV 101 sections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UNV 101 will have an entire class on information literacy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Class instructors will be grouped and assigned a librarian to support </a:t>
            </a:r>
          </a:p>
          <a:p>
            <a:pPr marL="571500" lvl="0" indent="-571500" rtl="0">
              <a:spcBef>
                <a:spcPts val="0"/>
              </a:spcBef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them too</a:t>
            </a:r>
          </a:p>
        </p:txBody>
      </p:sp>
      <p:pic>
        <p:nvPicPr>
          <p:cNvPr id="232" name="Shape 2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3" name="Shape 233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Looking Ahead to Year 3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Integrate Info Lit Survey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Student Success Data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Higher Constant Contact Integration</a:t>
            </a:r>
          </a:p>
        </p:txBody>
      </p:sp>
      <p:pic>
        <p:nvPicPr>
          <p:cNvPr id="240" name="Shape 2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1" name="Shape 241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ctrTitle"/>
          </p:nvPr>
        </p:nvSpPr>
        <p:spPr>
          <a:xfrm>
            <a:off x="3974500" y="188925"/>
            <a:ext cx="5147700" cy="2409600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0">
                <a:latin typeface="Cambria"/>
                <a:ea typeface="Cambria"/>
                <a:cs typeface="Cambria"/>
                <a:sym typeface="Cambria"/>
              </a:rPr>
              <a:t>Questions?</a:t>
            </a:r>
          </a:p>
          <a:p>
            <a:pPr lvl="0">
              <a:spcBef>
                <a:spcPts val="0"/>
              </a:spcBef>
              <a:buNone/>
            </a:pPr>
            <a:endParaRPr sz="3400" b="0">
              <a:latin typeface="Cambria"/>
              <a:ea typeface="Cambria"/>
              <a:cs typeface="Cambria"/>
              <a:sym typeface="Cambria"/>
            </a:endParaRPr>
          </a:p>
          <a:p>
            <a:pPr lvl="0" rtl="0">
              <a:spcBef>
                <a:spcPts val="0"/>
              </a:spcBef>
              <a:buNone/>
            </a:pPr>
            <a:endParaRPr sz="3400" b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7" name="Shape 247"/>
          <p:cNvSpPr txBox="1">
            <a:spLocks noGrp="1"/>
          </p:cNvSpPr>
          <p:nvPr>
            <p:ph type="subTitle" idx="1"/>
          </p:nvPr>
        </p:nvSpPr>
        <p:spPr>
          <a:xfrm>
            <a:off x="3974500" y="2598525"/>
            <a:ext cx="5147700" cy="1088400"/>
          </a:xfrm>
          <a:prstGeom prst="rect">
            <a:avLst/>
          </a:prstGeom>
          <a:solidFill>
            <a:srgbClr val="A30000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Jennifer Natale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&amp; Eric Resnis</a:t>
            </a:r>
          </a:p>
        </p:txBody>
      </p:sp>
      <p:pic>
        <p:nvPicPr>
          <p:cNvPr id="248" name="Shape 2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974500" cy="368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Shape 2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831590"/>
            <a:ext cx="9144002" cy="1311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Overview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b="1" dirty="0">
                <a:latin typeface="Georgia"/>
                <a:ea typeface="Georgia"/>
                <a:cs typeface="Georgia"/>
                <a:sym typeface="Georgia"/>
              </a:rPr>
              <a:t>Engagement</a:t>
            </a: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 - how our PL program is designed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b="1" dirty="0">
                <a:latin typeface="Georgia"/>
                <a:ea typeface="Georgia"/>
                <a:cs typeface="Georgia"/>
                <a:sym typeface="Georgia"/>
              </a:rPr>
              <a:t>Effectiveness</a:t>
            </a: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 - how we administer our program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b="1" dirty="0">
                <a:latin typeface="Georgia"/>
                <a:ea typeface="Georgia"/>
                <a:cs typeface="Georgia"/>
                <a:sym typeface="Georgia"/>
              </a:rPr>
              <a:t>Efficiency</a:t>
            </a: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 - how we assess our program</a:t>
            </a:r>
          </a:p>
        </p:txBody>
      </p:sp>
      <p:pic>
        <p:nvPicPr>
          <p:cNvPr id="45" name="Shape 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" name="Shape 46"/>
          <p:cNvCxnSpPr/>
          <p:nvPr/>
        </p:nvCxnSpPr>
        <p:spPr>
          <a:xfrm>
            <a:off x="583175" y="1126675"/>
            <a:ext cx="8257500" cy="11699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Miami University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Public university in southwest Ohio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Focus on undergraduate education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~19,000 students on the main campus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4 libraries</a:t>
            </a:r>
          </a:p>
        </p:txBody>
      </p:sp>
      <p:pic>
        <p:nvPicPr>
          <p:cNvPr id="53" name="Shape 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4" name="Shape 54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Pilot Program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Proposed as a way to engage students with library services earlier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2014-15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293 students who signed up during library orientation event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4 Personal Librarians</a:t>
            </a:r>
          </a:p>
        </p:txBody>
      </p:sp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Shape 62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9900" y="252450"/>
            <a:ext cx="2898539" cy="4725299"/>
          </a:xfrm>
          <a:prstGeom prst="rect">
            <a:avLst/>
          </a:prstGeom>
          <a:noFill/>
          <a:ln w="508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68" name="Shape 68"/>
          <p:cNvSpPr txBox="1"/>
          <p:nvPr/>
        </p:nvSpPr>
        <p:spPr>
          <a:xfrm>
            <a:off x="457550" y="252450"/>
            <a:ext cx="4504500" cy="4725300"/>
          </a:xfrm>
          <a:prstGeom prst="rect">
            <a:avLst/>
          </a:prstGeom>
          <a:noFill/>
          <a:ln w="7620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SzPct val="100000"/>
              <a:buFont typeface="Georgia"/>
              <a:buChar char="●"/>
            </a:pPr>
            <a:r>
              <a:rPr lang="en" sz="3000">
                <a:latin typeface="Georgia"/>
                <a:ea typeface="Georgia"/>
                <a:cs typeface="Georgia"/>
                <a:sym typeface="Georgia"/>
              </a:rPr>
              <a:t>Handout describing the role of a Personal Librarian and librarian contact information.</a:t>
            </a:r>
          </a:p>
          <a:p>
            <a:pPr marL="457200" lvl="0" indent="-419100" rtl="0">
              <a:spcBef>
                <a:spcPts val="0"/>
              </a:spcBef>
              <a:buSzPct val="100000"/>
              <a:buFont typeface="Georgia"/>
              <a:buChar char="●"/>
            </a:pPr>
            <a:r>
              <a:rPr lang="en" sz="3000">
                <a:latin typeface="Georgia"/>
                <a:ea typeface="Georgia"/>
                <a:cs typeface="Georgia"/>
                <a:sym typeface="Georgia"/>
              </a:rPr>
              <a:t>Completely voluntary</a:t>
            </a:r>
          </a:p>
          <a:p>
            <a:pPr marL="457200" lvl="0" indent="-419100">
              <a:spcBef>
                <a:spcPts val="0"/>
              </a:spcBef>
              <a:buSzPct val="100000"/>
              <a:buFont typeface="Georgia"/>
              <a:buChar char="●"/>
            </a:pPr>
            <a:r>
              <a:rPr lang="en" sz="3000">
                <a:latin typeface="Georgia"/>
                <a:ea typeface="Georgia"/>
                <a:cs typeface="Georgia"/>
                <a:sym typeface="Georgia"/>
              </a:rPr>
              <a:t>Students responded positively that they were being assigned someone to help them.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How was year 1?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Feedback was positive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As expected from other university PL programs, we didn’t hear much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Valuable enough to continue - saw the advantages for special populations (athletes, transfers)</a:t>
            </a:r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6" name="Shape 76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Year 2 (2015-16)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2,424 students (61% of 1st years)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18 Personal Librarians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Voluntary signups at orientation sessions, info desk (990)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Automatically assigned if in </a:t>
            </a:r>
          </a:p>
          <a:p>
            <a:pPr marL="571500" lvl="0" indent="-571500" rtl="0">
              <a:spcBef>
                <a:spcPts val="0"/>
              </a:spcBef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first year course (1434)</a:t>
            </a:r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" name="Shape 84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UNV 101 Connection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Connected with first year experience course (UNV 101)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All sections were assigned a PL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Connected subject specific sections with that subject librarian</a:t>
            </a:r>
          </a:p>
          <a:p>
            <a:pPr marL="571500" lvl="0" indent="-571500" rtl="0">
              <a:spcBef>
                <a:spcPts val="0"/>
              </a:spcBef>
              <a:buSzPct val="100000"/>
              <a:buFont typeface="Arial" charset="0"/>
              <a:buChar char="•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10 librarians taught class</a:t>
            </a: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250" y="3925850"/>
            <a:ext cx="1326824" cy="99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2" name="Shape 92"/>
          <p:cNvCxnSpPr/>
          <p:nvPr/>
        </p:nvCxnSpPr>
        <p:spPr>
          <a:xfrm>
            <a:off x="583175" y="1126675"/>
            <a:ext cx="8257500" cy="11700"/>
          </a:xfrm>
          <a:prstGeom prst="straightConnector1">
            <a:avLst/>
          </a:prstGeom>
          <a:noFill/>
          <a:ln w="76200" cap="flat" cmpd="sng">
            <a:solidFill>
              <a:srgbClr val="A3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658</Words>
  <Application>Microsoft Macintosh PowerPoint</Application>
  <PresentationFormat>On-screen Show (16:9)</PresentationFormat>
  <Paragraphs>135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Cambria</vt:lpstr>
      <vt:lpstr>Georgia</vt:lpstr>
      <vt:lpstr>simple-light</vt:lpstr>
      <vt:lpstr>Engagement, Effectiveness &amp; Efficiency:  Energize Your Personal Librarian Program</vt:lpstr>
      <vt:lpstr>Your Presenters</vt:lpstr>
      <vt:lpstr>Overview</vt:lpstr>
      <vt:lpstr>Miami University</vt:lpstr>
      <vt:lpstr>Pilot Program</vt:lpstr>
      <vt:lpstr>PowerPoint Presentation</vt:lpstr>
      <vt:lpstr>How was year 1?</vt:lpstr>
      <vt:lpstr>Year 2 (2015-16)</vt:lpstr>
      <vt:lpstr>UNV 101 Connection</vt:lpstr>
      <vt:lpstr>Efficient Administration</vt:lpstr>
      <vt:lpstr>Basecamp Benefits</vt:lpstr>
      <vt:lpstr>PowerPoint Presentation</vt:lpstr>
      <vt:lpstr>Project Management</vt:lpstr>
      <vt:lpstr>How was Year 2?</vt:lpstr>
      <vt:lpstr>Assessment</vt:lpstr>
      <vt:lpstr>Assessment</vt:lpstr>
      <vt:lpstr>Constant Contact</vt:lpstr>
      <vt:lpstr>Constant Contact</vt:lpstr>
      <vt:lpstr>Constant Contact</vt:lpstr>
      <vt:lpstr>Constant Contact</vt:lpstr>
      <vt:lpstr>Assessment</vt:lpstr>
      <vt:lpstr>Continued Engagement</vt:lpstr>
      <vt:lpstr>Continued Engagement</vt:lpstr>
      <vt:lpstr>E-mail Engagement = Library Engagement?</vt:lpstr>
      <vt:lpstr>E-mail Engagement = Library Engagement?</vt:lpstr>
      <vt:lpstr>Contribution to Student Success</vt:lpstr>
      <vt:lpstr>Looking Ahead to Year 3</vt:lpstr>
      <vt:lpstr>Looking Ahead to Year 3</vt:lpstr>
      <vt:lpstr>Questions?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Engagement, Effectiveness &amp; Efficiency:  Energize Your Personal Librarian Program</dc:title>
  <cp:lastModifiedBy>Microsoft Office User</cp:lastModifiedBy>
  <cp:revision>1</cp:revision>
  <dcterms:modified xsi:type="dcterms:W3CDTF">2016-05-17T13:47:29Z</dcterms:modified>
</cp:coreProperties>
</file>