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4" r:id="rId1"/>
  </p:sldMasterIdLst>
  <p:notesMasterIdLst>
    <p:notesMasterId r:id="rId36"/>
  </p:notesMasterIdLst>
  <p:sldIdLst>
    <p:sldId id="256" r:id="rId2"/>
    <p:sldId id="258" r:id="rId3"/>
    <p:sldId id="282" r:id="rId4"/>
    <p:sldId id="299" r:id="rId5"/>
    <p:sldId id="283" r:id="rId6"/>
    <p:sldId id="285" r:id="rId7"/>
    <p:sldId id="286" r:id="rId8"/>
    <p:sldId id="300" r:id="rId9"/>
    <p:sldId id="301" r:id="rId10"/>
    <p:sldId id="298" r:id="rId11"/>
    <p:sldId id="302" r:id="rId12"/>
    <p:sldId id="278" r:id="rId13"/>
    <p:sldId id="261" r:id="rId14"/>
    <p:sldId id="275" r:id="rId15"/>
    <p:sldId id="268" r:id="rId16"/>
    <p:sldId id="269" r:id="rId17"/>
    <p:sldId id="276" r:id="rId18"/>
    <p:sldId id="274" r:id="rId19"/>
    <p:sldId id="277" r:id="rId20"/>
    <p:sldId id="260" r:id="rId21"/>
    <p:sldId id="259" r:id="rId22"/>
    <p:sldId id="265" r:id="rId23"/>
    <p:sldId id="270" r:id="rId24"/>
    <p:sldId id="271" r:id="rId25"/>
    <p:sldId id="288" r:id="rId26"/>
    <p:sldId id="287" r:id="rId27"/>
    <p:sldId id="266" r:id="rId28"/>
    <p:sldId id="304" r:id="rId29"/>
    <p:sldId id="305" r:id="rId30"/>
    <p:sldId id="295" r:id="rId31"/>
    <p:sldId id="296" r:id="rId32"/>
    <p:sldId id="267" r:id="rId33"/>
    <p:sldId id="272" r:id="rId34"/>
    <p:sldId id="297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4660"/>
  </p:normalViewPr>
  <p:slideViewPr>
    <p:cSldViewPr>
      <p:cViewPr varScale="1">
        <p:scale>
          <a:sx n="56" d="100"/>
          <a:sy n="56" d="100"/>
        </p:scale>
        <p:origin x="13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D10A07-F2EE-4D0A-8D7B-1E7460E4104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DFC882-2684-412C-9ACD-C0617F6CF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81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Engineer Story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40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4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03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50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44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37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431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012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6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55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3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73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Facial Impressions – Important, may</a:t>
            </a:r>
            <a:r>
              <a:rPr lang="en-US" baseline="0" dirty="0" smtClean="0"/>
              <a:t> betray confusion when user doesn’t want to let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67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36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08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3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14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FC882-2684-412C-9ACD-C0617F6CF4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4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2935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4403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1633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751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1263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6613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5502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166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8610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943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738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2/12/2015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7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pty8A5BYx8" TargetMode="Externa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hXPtVvf1kk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hXPtVvf1kk" TargetMode="Externa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G-JrTCLBB8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G-JrTCLBB8" TargetMode="Externa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mlSWxMd_vE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jmlSWxMd_vE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zPiwh-FkoE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zPiwh-FkoE" TargetMode="Externa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U3Y7yO9UEo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U3Y7yO9UEo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HB0royBWuw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HB0royBWuw" TargetMode="Externa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CHGWSrJyEw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CHGWSrJyEw" TargetMode="Externa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2_2K_-_EVk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r2_2K_-_EVk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IFrP-BAarQ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IFrP-BAarQ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User Studies With </a:t>
            </a:r>
            <a:r>
              <a:rPr lang="en-US" dirty="0" err="1" smtClean="0"/>
              <a:t>Camtasia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Internet Librarian, Monterey,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“What kind of information cannot be found on the Internet? How many hairs I have on my body. That’s about it.” – Grad Student.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405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they interact with the library website?</a:t>
            </a:r>
          </a:p>
          <a:p>
            <a:r>
              <a:rPr lang="en-US" dirty="0" smtClean="0"/>
              <a:t>What is useful, what is a distraction?</a:t>
            </a:r>
          </a:p>
          <a:p>
            <a:r>
              <a:rPr lang="en-US" dirty="0" smtClean="0"/>
              <a:t>Where are we wasting effort?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48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Camtasia - $299.00			</a:t>
            </a:r>
            <a:r>
              <a:rPr lang="en-US" dirty="0" err="1" smtClean="0"/>
              <a:t>Morae</a:t>
            </a:r>
            <a:r>
              <a:rPr lang="en-US" dirty="0" smtClean="0"/>
              <a:t> $1995.00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7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Camtasia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Stocking the User Pool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Volunteers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Bribe them with food!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5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Reddit</a:t>
            </a:r>
            <a:r>
              <a:rPr lang="en-US" dirty="0" smtClean="0"/>
              <a:t> is your friend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33" y="2234160"/>
            <a:ext cx="5620534" cy="3534268"/>
          </a:xfrm>
        </p:spPr>
      </p:pic>
    </p:spTree>
    <p:extLst>
      <p:ext uri="{BB962C8B-B14F-4D97-AF65-F5344CB8AC3E}">
        <p14:creationId xmlns:p14="http://schemas.microsoft.com/office/powerpoint/2010/main" val="221857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Form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891190"/>
            <a:ext cx="7886700" cy="4220207"/>
          </a:xfrm>
        </p:spPr>
      </p:pic>
    </p:spTree>
    <p:extLst>
      <p:ext uri="{BB962C8B-B14F-4D97-AF65-F5344CB8AC3E}">
        <p14:creationId xmlns:p14="http://schemas.microsoft.com/office/powerpoint/2010/main" val="31019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Consent Form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50" y="1825625"/>
            <a:ext cx="7455700" cy="4351338"/>
          </a:xfrm>
        </p:spPr>
      </p:pic>
    </p:spTree>
    <p:extLst>
      <p:ext uri="{BB962C8B-B14F-4D97-AF65-F5344CB8AC3E}">
        <p14:creationId xmlns:p14="http://schemas.microsoft.com/office/powerpoint/2010/main" val="15582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A/V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well do we know our users?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question that come up time and again</a:t>
            </a:r>
          </a:p>
          <a:p>
            <a:r>
              <a:rPr lang="en-US" dirty="0" smtClean="0"/>
              <a:t>Many different methods of studying users</a:t>
            </a:r>
          </a:p>
          <a:p>
            <a:pPr lvl="1"/>
            <a:r>
              <a:rPr lang="en-US" dirty="0" smtClean="0"/>
              <a:t>Surveys</a:t>
            </a:r>
          </a:p>
          <a:p>
            <a:pPr lvl="1"/>
            <a:r>
              <a:rPr lang="en-US" dirty="0" smtClean="0"/>
              <a:t>Interviews</a:t>
            </a:r>
          </a:p>
          <a:p>
            <a:pPr lvl="1"/>
            <a:r>
              <a:rPr lang="en-US" dirty="0" smtClean="0"/>
              <a:t>Focus groups</a:t>
            </a:r>
          </a:p>
          <a:p>
            <a:pPr lvl="1"/>
            <a:r>
              <a:rPr lang="en-US" dirty="0" smtClean="0"/>
              <a:t>Log files </a:t>
            </a:r>
          </a:p>
          <a:p>
            <a:pPr lvl="1"/>
            <a:r>
              <a:rPr lang="en-US" dirty="0" smtClean="0"/>
              <a:t>Google Analytics</a:t>
            </a:r>
          </a:p>
          <a:p>
            <a:pPr lvl="1"/>
            <a:r>
              <a:rPr lang="en-US" dirty="0" smtClean="0"/>
              <a:t>Usability testing</a:t>
            </a:r>
          </a:p>
          <a:p>
            <a:r>
              <a:rPr lang="en-US" dirty="0" smtClean="0"/>
              <a:t>How to document?</a:t>
            </a:r>
          </a:p>
          <a:p>
            <a:pPr lvl="1"/>
            <a:r>
              <a:rPr lang="en-US" dirty="0" smtClean="0"/>
              <a:t>Specialty software $$$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1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with </a:t>
            </a:r>
            <a:r>
              <a:rPr lang="en-US" dirty="0" err="1" smtClean="0"/>
              <a:t>Camtasia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with </a:t>
            </a:r>
            <a:r>
              <a:rPr lang="en-US" dirty="0" err="1" smtClean="0"/>
              <a:t>Camtasia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22" y="1825625"/>
            <a:ext cx="7675956" cy="4351338"/>
          </a:xfrm>
        </p:spPr>
      </p:pic>
    </p:spTree>
    <p:extLst>
      <p:ext uri="{BB962C8B-B14F-4D97-AF65-F5344CB8AC3E}">
        <p14:creationId xmlns:p14="http://schemas.microsoft.com/office/powerpoint/2010/main" val="36812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with </a:t>
            </a:r>
            <a:r>
              <a:rPr lang="en-US" dirty="0" err="1" smtClean="0"/>
              <a:t>Camtasia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312" y="1825625"/>
            <a:ext cx="6901375" cy="4351338"/>
          </a:xfrm>
        </p:spPr>
      </p:pic>
    </p:spTree>
    <p:extLst>
      <p:ext uri="{BB962C8B-B14F-4D97-AF65-F5344CB8AC3E}">
        <p14:creationId xmlns:p14="http://schemas.microsoft.com/office/powerpoint/2010/main" val="6000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 err="1" smtClean="0"/>
              <a:t>Camtasia</a:t>
            </a:r>
            <a:r>
              <a:rPr lang="en-US" dirty="0" smtClean="0"/>
              <a:t> Projects</a:t>
            </a:r>
            <a:endParaRPr lang="en-US" dirty="0"/>
          </a:p>
        </p:txBody>
      </p:sp>
      <p:pic>
        <p:nvPicPr>
          <p:cNvPr id="5" name="Zpty8A5BYx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65669" y="1690689"/>
            <a:ext cx="8373531" cy="471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8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 Video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95400"/>
            <a:ext cx="5791200" cy="4839087"/>
          </a:xfrm>
        </p:spPr>
      </p:pic>
    </p:spTree>
    <p:extLst>
      <p:ext uri="{BB962C8B-B14F-4D97-AF65-F5344CB8AC3E}">
        <p14:creationId xmlns:p14="http://schemas.microsoft.com/office/powerpoint/2010/main" val="197338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Interviews: Research Process</a:t>
            </a:r>
            <a:endParaRPr lang="en-US" dirty="0"/>
          </a:p>
        </p:txBody>
      </p:sp>
      <p:pic>
        <p:nvPicPr>
          <p:cNvPr id="5" name="fhXPtVvf1k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" y="1690689"/>
            <a:ext cx="8238064" cy="463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Interviews: Research Process</a:t>
            </a:r>
            <a:endParaRPr lang="en-US" dirty="0"/>
          </a:p>
        </p:txBody>
      </p:sp>
      <p:pic>
        <p:nvPicPr>
          <p:cNvPr id="7" name="BG-JrTCLBB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" y="1690689"/>
            <a:ext cx="8695264" cy="489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0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First Thing You Notice?</a:t>
            </a:r>
            <a:endParaRPr lang="en-US" dirty="0"/>
          </a:p>
        </p:txBody>
      </p:sp>
      <p:pic>
        <p:nvPicPr>
          <p:cNvPr id="5" name="jmlSWxMd_v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66800" y="1905000"/>
            <a:ext cx="7450667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89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Icons</a:t>
            </a:r>
            <a:endParaRPr lang="en-US" dirty="0"/>
          </a:p>
        </p:txBody>
      </p:sp>
      <p:pic>
        <p:nvPicPr>
          <p:cNvPr id="4" name="czPiwh-Fko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62000" y="1720067"/>
            <a:ext cx="7920210" cy="44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Tabs</a:t>
            </a:r>
            <a:endParaRPr lang="en-US" dirty="0"/>
          </a:p>
        </p:txBody>
      </p:sp>
      <p:pic>
        <p:nvPicPr>
          <p:cNvPr id="4" name="JU3Y7yO9UE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06616" y="1905000"/>
            <a:ext cx="82296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Focus on What </a:t>
            </a:r>
            <a:r>
              <a:rPr lang="en-US" sz="3600" dirty="0"/>
              <a:t>Y</a:t>
            </a:r>
            <a:r>
              <a:rPr lang="en-US" sz="3600" dirty="0" smtClean="0"/>
              <a:t>ou’re </a:t>
            </a:r>
            <a:r>
              <a:rPr lang="en-US" sz="3600" dirty="0"/>
              <a:t>T</a:t>
            </a:r>
            <a:r>
              <a:rPr lang="en-US" sz="3600" dirty="0" smtClean="0"/>
              <a:t>esting</a:t>
            </a:r>
          </a:p>
          <a:p>
            <a:r>
              <a:rPr lang="en-US" sz="3600" dirty="0" smtClean="0"/>
              <a:t>Find Subjects</a:t>
            </a:r>
          </a:p>
          <a:p>
            <a:r>
              <a:rPr lang="en-US" sz="3600" dirty="0" smtClean="0"/>
              <a:t>Compose Tests</a:t>
            </a:r>
          </a:p>
          <a:p>
            <a:r>
              <a:rPr lang="en-US" sz="3600" dirty="0" smtClean="0"/>
              <a:t>Decide on Technology</a:t>
            </a:r>
          </a:p>
          <a:p>
            <a:r>
              <a:rPr lang="en-US" sz="3600" dirty="0" smtClean="0"/>
              <a:t>Choose Location and Schedule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84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User Testing: Task Analysis</a:t>
            </a:r>
            <a:endParaRPr lang="en-US" dirty="0"/>
          </a:p>
        </p:txBody>
      </p:sp>
      <p:pic>
        <p:nvPicPr>
          <p:cNvPr id="5" name="bHB0royBWu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" y="1690689"/>
            <a:ext cx="8593664" cy="483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User Testing: Task Analysis</a:t>
            </a:r>
            <a:endParaRPr lang="en-US" dirty="0"/>
          </a:p>
        </p:txBody>
      </p:sp>
      <p:pic>
        <p:nvPicPr>
          <p:cNvPr id="5" name="7CHGWSrJyE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" y="1690689"/>
            <a:ext cx="8424331" cy="473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Task Analysis</a:t>
            </a:r>
            <a:endParaRPr lang="en-US" dirty="0"/>
          </a:p>
        </p:txBody>
      </p:sp>
      <p:pic>
        <p:nvPicPr>
          <p:cNvPr id="4" name="r2_2K_-_EV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65669" y="1690689"/>
            <a:ext cx="8238065" cy="463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0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Several of our icons are ambiguous</a:t>
            </a:r>
          </a:p>
          <a:p>
            <a:r>
              <a:rPr lang="en-US" dirty="0" smtClean="0"/>
              <a:t>Search box is prominent</a:t>
            </a:r>
          </a:p>
          <a:p>
            <a:r>
              <a:rPr lang="en-US" dirty="0" smtClean="0"/>
              <a:t>Some of our colors </a:t>
            </a:r>
            <a:r>
              <a:rPr lang="en-US" smtClean="0"/>
              <a:t>choices reduce </a:t>
            </a:r>
            <a:r>
              <a:rPr lang="en-US" dirty="0" smtClean="0"/>
              <a:t>legibility</a:t>
            </a:r>
          </a:p>
          <a:p>
            <a:r>
              <a:rPr lang="en-US" dirty="0" smtClean="0"/>
              <a:t>Some of our terminology is confusing (“reference tools”)</a:t>
            </a:r>
          </a:p>
          <a:p>
            <a:r>
              <a:rPr lang="en-US" dirty="0" smtClean="0"/>
              <a:t>Students do not use our site</a:t>
            </a:r>
          </a:p>
          <a:p>
            <a:r>
              <a:rPr lang="en-US" dirty="0" smtClean="0"/>
              <a:t>Faculty often bypass our site through bookmarks</a:t>
            </a:r>
          </a:p>
          <a:p>
            <a:r>
              <a:rPr lang="en-US" dirty="0" smtClean="0"/>
              <a:t>Students assume every search is a Google 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Discovery Layer Comparison</a:t>
            </a:r>
            <a:endParaRPr lang="en-US" dirty="0"/>
          </a:p>
        </p:txBody>
      </p:sp>
      <p:pic>
        <p:nvPicPr>
          <p:cNvPr id="4" name="OIFrP-BAar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65669" y="1690689"/>
            <a:ext cx="8508998" cy="478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do they use our site for (if anything!)?</a:t>
            </a:r>
          </a:p>
          <a:p>
            <a:r>
              <a:rPr lang="en-US" sz="4000" dirty="0" smtClean="0"/>
              <a:t>How do they use it?</a:t>
            </a:r>
          </a:p>
          <a:p>
            <a:r>
              <a:rPr lang="en-US" sz="4000" dirty="0" smtClean="0"/>
              <a:t>How true are the assumptions behind the site?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2663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Easy to Process</a:t>
            </a:r>
          </a:p>
          <a:p>
            <a:r>
              <a:rPr lang="en-US" sz="3600" dirty="0" smtClean="0"/>
              <a:t>Large User Set</a:t>
            </a:r>
          </a:p>
          <a:p>
            <a:r>
              <a:rPr lang="en-US" sz="3600" dirty="0" smtClean="0"/>
              <a:t>Can tell you </a:t>
            </a:r>
            <a:r>
              <a:rPr lang="en-US" sz="3600" i="1" dirty="0" smtClean="0"/>
              <a:t>what</a:t>
            </a:r>
            <a:r>
              <a:rPr lang="en-US" sz="3600" dirty="0" smtClean="0"/>
              <a:t>, maybe </a:t>
            </a:r>
            <a:r>
              <a:rPr lang="en-US" sz="3600" i="1" dirty="0" smtClean="0"/>
              <a:t>how</a:t>
            </a:r>
            <a:r>
              <a:rPr lang="en-US" sz="3600" dirty="0" smtClean="0"/>
              <a:t>, but not </a:t>
            </a:r>
            <a:r>
              <a:rPr lang="en-US" sz="3600" i="1" dirty="0" smtClean="0"/>
              <a:t>why</a:t>
            </a:r>
          </a:p>
          <a:p>
            <a:r>
              <a:rPr lang="en-US" sz="3600" dirty="0" smtClean="0"/>
              <a:t>Example: Log Files, Surveys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63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Limited number of test subjects</a:t>
            </a:r>
          </a:p>
          <a:p>
            <a:r>
              <a:rPr lang="en-US" sz="3600" dirty="0" smtClean="0"/>
              <a:t>More nuanced information</a:t>
            </a:r>
          </a:p>
          <a:p>
            <a:r>
              <a:rPr lang="en-US" sz="3600" dirty="0" smtClean="0"/>
              <a:t>More labor intensive</a:t>
            </a:r>
          </a:p>
          <a:p>
            <a:r>
              <a:rPr lang="en-US" sz="3600" dirty="0" smtClean="0"/>
              <a:t>Harder to analyze</a:t>
            </a:r>
          </a:p>
          <a:p>
            <a:r>
              <a:rPr lang="en-US" sz="3600" dirty="0" smtClean="0"/>
              <a:t>Only way to find </a:t>
            </a:r>
            <a:r>
              <a:rPr lang="en-US" sz="3600" i="1" dirty="0" smtClean="0"/>
              <a:t>why</a:t>
            </a:r>
          </a:p>
          <a:p>
            <a:r>
              <a:rPr lang="en-US" sz="3600" dirty="0" smtClean="0"/>
              <a:t>Examples: Focus, Interviews, User Testing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82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depth analysis of a sample users approach to the site or task.</a:t>
            </a:r>
          </a:p>
          <a:p>
            <a:r>
              <a:rPr lang="en-US" sz="3600" dirty="0" smtClean="0"/>
              <a:t>Flexible – Allows for Follow </a:t>
            </a:r>
            <a:r>
              <a:rPr lang="en-US" sz="3600" dirty="0"/>
              <a:t>U</a:t>
            </a:r>
            <a:r>
              <a:rPr lang="en-US" sz="3600" dirty="0" smtClean="0"/>
              <a:t>ps</a:t>
            </a:r>
          </a:p>
          <a:p>
            <a:r>
              <a:rPr lang="en-US" sz="3600" dirty="0" smtClean="0"/>
              <a:t>Smaller User Set, But More Detail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7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Librarian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Library is:</a:t>
            </a:r>
          </a:p>
          <a:p>
            <a:pPr lvl="1"/>
            <a:r>
              <a:rPr lang="en-US" sz="3600" dirty="0" smtClean="0"/>
              <a:t>“a focus point for information”</a:t>
            </a:r>
          </a:p>
          <a:p>
            <a:pPr lvl="1"/>
            <a:r>
              <a:rPr lang="en-US" sz="3600" dirty="0" smtClean="0"/>
              <a:t>“a collection of resources”</a:t>
            </a:r>
          </a:p>
          <a:p>
            <a:pPr lvl="1"/>
            <a:r>
              <a:rPr lang="en-US" sz="3600" dirty="0" smtClean="0"/>
              <a:t>“a conglomerate of information in all kinds of formats, how you find information on anything you want to find information on”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33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Library is:</a:t>
            </a:r>
          </a:p>
          <a:p>
            <a:pPr lvl="1"/>
            <a:r>
              <a:rPr lang="en-US" sz="3200" dirty="0" smtClean="0"/>
              <a:t>“a place where they keep books?”</a:t>
            </a:r>
          </a:p>
          <a:p>
            <a:pPr lvl="1"/>
            <a:r>
              <a:rPr lang="en-US" sz="3200" dirty="0" smtClean="0"/>
              <a:t>“a place where they have books and stuff for the general public to use”</a:t>
            </a:r>
          </a:p>
          <a:p>
            <a:pPr lvl="1"/>
            <a:r>
              <a:rPr lang="en-US" sz="3200" dirty="0" smtClean="0"/>
              <a:t>“a housing for a potential community…quiet place…good place to have meetings or study”</a:t>
            </a:r>
          </a:p>
          <a:p>
            <a:pPr lvl="1"/>
            <a:r>
              <a:rPr lang="en-US" sz="3200" dirty="0" smtClean="0"/>
              <a:t>“a physical manifestation of the Internet”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61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31192</TotalTime>
  <Words>491</Words>
  <Application>Microsoft Office PowerPoint</Application>
  <PresentationFormat>On-screen Show (4:3)</PresentationFormat>
  <Paragraphs>108</Paragraphs>
  <Slides>34</Slides>
  <Notes>18</Notes>
  <HiddenSlides>0</HiddenSlides>
  <MMClips>10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User Studies With Camtasia</vt:lpstr>
      <vt:lpstr>How well do we know our users?</vt:lpstr>
      <vt:lpstr>User studies</vt:lpstr>
      <vt:lpstr>What are You Testing?</vt:lpstr>
      <vt:lpstr>Quantitative Research</vt:lpstr>
      <vt:lpstr>Qualitative</vt:lpstr>
      <vt:lpstr>Interviews</vt:lpstr>
      <vt:lpstr>Librarian Attitudes</vt:lpstr>
      <vt:lpstr>Student Attitudes</vt:lpstr>
      <vt:lpstr>Student Attitudes</vt:lpstr>
      <vt:lpstr>User Testing</vt:lpstr>
      <vt:lpstr>Software Pricing</vt:lpstr>
      <vt:lpstr>Camtasia</vt:lpstr>
      <vt:lpstr>Stocking the User Pool</vt:lpstr>
      <vt:lpstr>Gathering Volunteers</vt:lpstr>
      <vt:lpstr>Reddit is your friend</vt:lpstr>
      <vt:lpstr>Survey Form</vt:lpstr>
      <vt:lpstr>Consent Form</vt:lpstr>
      <vt:lpstr>A/V Equipment</vt:lpstr>
      <vt:lpstr>Recording with Camtasia</vt:lpstr>
      <vt:lpstr>Recording with Camtasia</vt:lpstr>
      <vt:lpstr>Recording with Camtasia</vt:lpstr>
      <vt:lpstr>Editing Camtasia Projects</vt:lpstr>
      <vt:lpstr>Produce Video</vt:lpstr>
      <vt:lpstr>Interviews: Research Process</vt:lpstr>
      <vt:lpstr>Interviews: Research Process</vt:lpstr>
      <vt:lpstr>First Thing You Notice?</vt:lpstr>
      <vt:lpstr>Icons</vt:lpstr>
      <vt:lpstr>Tabs</vt:lpstr>
      <vt:lpstr>User Testing: Task Analysis</vt:lpstr>
      <vt:lpstr>User Testing: Task Analysis</vt:lpstr>
      <vt:lpstr>Task Analysis</vt:lpstr>
      <vt:lpstr>Results of Testing</vt:lpstr>
      <vt:lpstr>Discovery Layer Comparison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Studies With Camtasia</dc:title>
  <dc:creator>student</dc:creator>
  <cp:lastModifiedBy>Benzing, Matthew M. Mr.</cp:lastModifiedBy>
  <cp:revision>73</cp:revision>
  <cp:lastPrinted>2013-10-11T15:05:01Z</cp:lastPrinted>
  <dcterms:created xsi:type="dcterms:W3CDTF">2013-09-30T13:16:16Z</dcterms:created>
  <dcterms:modified xsi:type="dcterms:W3CDTF">2015-02-12T17:31:50Z</dcterms:modified>
</cp:coreProperties>
</file>