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43891200" cy="256032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4110" y="2604"/>
      </p:cViewPr>
      <p:guideLst>
        <p:guide orient="horz" pos="8064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279131144866698"/>
          <c:y val="2.71306187618269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428284476312295"/>
          <c:y val="0.12229820694381484"/>
          <c:w val="0.69937590777824499"/>
          <c:h val="0.727253753318160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Checkouts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3"/>
                <c:pt idx="0">
                  <c:v>2010</c:v>
                </c:pt>
                <c:pt idx="1">
                  <c:v>2011</c:v>
                </c:pt>
                <c:pt idx="2">
                  <c:v>2012*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1492</c:v>
                </c:pt>
                <c:pt idx="1">
                  <c:v>3988</c:v>
                </c:pt>
                <c:pt idx="2" formatCode="General">
                  <c:v>737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678720"/>
        <c:axId val="81680256"/>
      </c:barChart>
      <c:catAx>
        <c:axId val="81678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85000"/>
                <a:lumOff val="15000"/>
              </a:schemeClr>
            </a:solidFill>
          </a:ln>
        </c:spPr>
        <c:txPr>
          <a:bodyPr/>
          <a:lstStyle/>
          <a:p>
            <a:pPr>
              <a:defRPr sz="2800"/>
            </a:pPr>
            <a:endParaRPr lang="en-US"/>
          </a:p>
        </c:txPr>
        <c:crossAx val="81680256"/>
        <c:crosses val="autoZero"/>
        <c:auto val="1"/>
        <c:lblAlgn val="ctr"/>
        <c:lblOffset val="100"/>
        <c:noMultiLvlLbl val="0"/>
      </c:catAx>
      <c:valAx>
        <c:axId val="81680256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816787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0BF65-EEEF-467C-85CE-A73CA2C1FAE0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5800"/>
            <a:ext cx="58769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C508C-CCEE-4649-A176-E49F18E315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373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Academic &amp; Special Libraries Section Annual Spring Conference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5C508C-CCEE-4649-A176-E49F18E3150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501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7953588"/>
            <a:ext cx="37307520" cy="548809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4508480"/>
            <a:ext cx="30723840" cy="65430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025317"/>
            <a:ext cx="9875520" cy="218456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025317"/>
            <a:ext cx="28895040" cy="218456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16452428"/>
            <a:ext cx="37307520" cy="50850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0851731"/>
            <a:ext cx="37307520" cy="56006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5974082"/>
            <a:ext cx="19385280" cy="16896928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5974082"/>
            <a:ext cx="19385280" cy="16896928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5731088"/>
            <a:ext cx="19392902" cy="2388445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8119533"/>
            <a:ext cx="19392902" cy="14751475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5731088"/>
            <a:ext cx="19400520" cy="2388445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8119533"/>
            <a:ext cx="19400520" cy="14751475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019387"/>
            <a:ext cx="14439902" cy="43383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019389"/>
            <a:ext cx="24536400" cy="2185162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5357709"/>
            <a:ext cx="14439902" cy="175133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17922240"/>
            <a:ext cx="26334720" cy="211582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287693"/>
            <a:ext cx="26334720" cy="1536192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0038062"/>
            <a:ext cx="26334720" cy="300481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025315"/>
            <a:ext cx="39502080" cy="42672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5974082"/>
            <a:ext cx="39502080" cy="16896928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23730375"/>
            <a:ext cx="10241280" cy="136313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E43BB-3892-9D43-B7E5-BC5EC4490CB7}" type="datetimeFigureOut">
              <a:rPr lang="en-US" smtClean="0"/>
              <a:t>4/8/2012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23730375"/>
            <a:ext cx="13898880" cy="136313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23730375"/>
            <a:ext cx="10241280" cy="1363133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49410-29E0-DF40-A128-464ABD915D9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44800" y="1540935"/>
            <a:ext cx="3774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/>
              <a:t>The Laptop </a:t>
            </a:r>
            <a:r>
              <a:rPr lang="en-US" sz="4800" b="1" dirty="0" smtClean="0"/>
              <a:t>Has </a:t>
            </a:r>
            <a:r>
              <a:rPr lang="en-US" sz="4800" b="1" dirty="0"/>
              <a:t>Left the Building: </a:t>
            </a:r>
            <a:r>
              <a:rPr lang="en-US" sz="4800" b="1" dirty="0" smtClean="0"/>
              <a:t> </a:t>
            </a:r>
          </a:p>
          <a:p>
            <a:pPr algn="ctr"/>
            <a:r>
              <a:rPr lang="en-US" sz="4800" b="1" dirty="0" smtClean="0"/>
              <a:t>Serving </a:t>
            </a:r>
            <a:r>
              <a:rPr lang="en-US" sz="4800" b="1" dirty="0"/>
              <a:t>Your Students with 24-Hour Laptop </a:t>
            </a:r>
            <a:r>
              <a:rPr lang="en-US" sz="4800" b="1" dirty="0" smtClean="0"/>
              <a:t>Checkouts</a:t>
            </a:r>
            <a:endParaRPr lang="en-US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99606" y="6490083"/>
            <a:ext cx="9782629" cy="46474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Miami University Hamilton Demographics</a:t>
            </a:r>
          </a:p>
          <a:p>
            <a:endParaRPr lang="en-US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Approx 5,000 Students (Non-residential)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Average age: 25 yrs. old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Students 25 or older comprise 29% of the student body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13% are racial minorities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42% are full time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005114" y="12976512"/>
            <a:ext cx="14978743" cy="403187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About the </a:t>
            </a:r>
            <a:r>
              <a:rPr lang="en-US" sz="4000" b="1" dirty="0" smtClean="0"/>
              <a:t>Laptops</a:t>
            </a:r>
            <a:endParaRPr lang="en-US" sz="4000" b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Basic Software:  Windows 7, Office 2007, browsers, VPN client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Netbooks with no CD/DVD drives; some are Dell laptops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Can “map” network drives to  student’s disk storage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Centurion software re-images machine upon reboot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Paid for by campus Computing Services department</a:t>
            </a:r>
          </a:p>
          <a:p>
            <a:endParaRPr lang="en-US" sz="3600" dirty="0"/>
          </a:p>
        </p:txBody>
      </p:sp>
      <p:sp>
        <p:nvSpPr>
          <p:cNvPr id="2" name="Oval 1"/>
          <p:cNvSpPr/>
          <p:nvPr/>
        </p:nvSpPr>
        <p:spPr>
          <a:xfrm>
            <a:off x="16763999" y="14421483"/>
            <a:ext cx="11625943" cy="95794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418629" y="13521982"/>
            <a:ext cx="9971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             Laptop Circulation Stats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602857" y="10475268"/>
            <a:ext cx="10551886" cy="2369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Why We Did It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Very low circ. numbers for 2-hr., in library use only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Only 57%  of U.S. citizens have a computer at </a:t>
            </a:r>
            <a:r>
              <a:rPr lang="en-US" sz="3600" dirty="0" smtClean="0"/>
              <a:t>home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Commuter campus, convenience </a:t>
            </a:r>
            <a:r>
              <a:rPr lang="en-US" sz="3600" smtClean="0"/>
              <a:t>for students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3977257" y="4615543"/>
            <a:ext cx="13803086" cy="53860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Abstract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Even </a:t>
            </a:r>
            <a:r>
              <a:rPr lang="en-US" sz="2800" dirty="0"/>
              <a:t>though computer ownership in the United States has steadily increased over the last 10 years, many college students still do not have access to a computer at home.   And because a lot of coursework requires using licensed computer applications, these students are limited to using computers only during the hours that campus facilities – including the library - are open.  A library laptop checkout program is a great way to meet those needs.  Several years ago, our library began offering laptops for two-hour checkouts and in-library use only, but circulation was minimal due to our status as a “commuter” campus (i.e. no housing facilities </a:t>
            </a:r>
            <a:r>
              <a:rPr lang="en-US" sz="2800" dirty="0" smtClean="0"/>
              <a:t>).  </a:t>
            </a:r>
            <a:r>
              <a:rPr lang="en-US" sz="2800" dirty="0"/>
              <a:t>A switch to allowing 24-hour checkouts saw our circulation statistics explode.  This poster session will detail how we pulled it off, what worked and what didn’t , and what you might expect from allowing laptops to leave the building.</a:t>
            </a:r>
          </a:p>
          <a:p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701143" y="18311060"/>
            <a:ext cx="11625944" cy="45858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The Circulation Rules and Fines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Digital Equipment Form  signed/dated 1x per year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24-hour checkouts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If library is closed next day  circulation system picks 9:00 AM the next day we are open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Overdue fines are $5.00 per hour, per item (laptop and cord)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Replacement cost:  $700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0095826" y="5997641"/>
            <a:ext cx="10335986" cy="563231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What to Do/Consider First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Know your students’ computer needs.  Survey?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Get buy-in from I.T. staff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What kind of security software will work?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Who will provide tech support?  How </a:t>
            </a:r>
            <a:r>
              <a:rPr lang="en-US" sz="3600" dirty="0" smtClean="0"/>
              <a:t>much?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Can </a:t>
            </a:r>
            <a:r>
              <a:rPr lang="en-US" sz="3600" dirty="0"/>
              <a:t>you get replacement costs out of student loan </a:t>
            </a:r>
            <a:r>
              <a:rPr lang="en-US" sz="3600" dirty="0" smtClean="0"/>
              <a:t>disbursements?</a:t>
            </a:r>
            <a:endParaRPr lang="en-US" sz="3600" dirty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Set up and test circulation parameters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Set rules for when to suspend </a:t>
            </a:r>
            <a:r>
              <a:rPr lang="en-US" sz="3600" dirty="0" smtClean="0"/>
              <a:t>privileges</a:t>
            </a:r>
            <a:endParaRPr lang="en-US" sz="3200" b="1" dirty="0"/>
          </a:p>
          <a:p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350608" y="13253511"/>
            <a:ext cx="10229849" cy="34778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What to </a:t>
            </a:r>
            <a:r>
              <a:rPr lang="en-US" sz="4000" b="1" dirty="0" smtClean="0"/>
              <a:t>Expect</a:t>
            </a:r>
            <a:endParaRPr lang="en-US" sz="4000" b="1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You </a:t>
            </a:r>
            <a:r>
              <a:rPr lang="en-US" sz="3600" dirty="0"/>
              <a:t>will lose some laptops!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High-use </a:t>
            </a:r>
            <a:r>
              <a:rPr lang="en-US" sz="3600" dirty="0" smtClean="0"/>
              <a:t>statistics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Laptops </a:t>
            </a:r>
            <a:r>
              <a:rPr lang="en-US" sz="3600" dirty="0"/>
              <a:t>will require regular cleaning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User questions about wireless &amp; saving their work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Users will contest fines/fees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068612" y="18377575"/>
            <a:ext cx="10363200" cy="29238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What </a:t>
            </a:r>
            <a:r>
              <a:rPr lang="en-US" sz="4000" b="1" dirty="0" smtClean="0"/>
              <a:t>Would </a:t>
            </a:r>
            <a:r>
              <a:rPr lang="en-US" sz="4000" b="1" dirty="0" smtClean="0"/>
              <a:t>w</a:t>
            </a:r>
            <a:r>
              <a:rPr lang="en-US" sz="4000" b="1" dirty="0" smtClean="0"/>
              <a:t>e </a:t>
            </a:r>
            <a:r>
              <a:rPr lang="en-US" sz="4000" b="1" dirty="0" smtClean="0"/>
              <a:t>do </a:t>
            </a:r>
            <a:r>
              <a:rPr lang="en-US" sz="4000" b="1" dirty="0"/>
              <a:t>D</a:t>
            </a:r>
            <a:r>
              <a:rPr lang="en-US" sz="4000" b="1" dirty="0" smtClean="0"/>
              <a:t>ifferently</a:t>
            </a:r>
            <a:r>
              <a:rPr lang="en-US" sz="4000" b="1" dirty="0" smtClean="0"/>
              <a:t>?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Require a working phone number before initial </a:t>
            </a:r>
            <a:r>
              <a:rPr lang="en-US" sz="3600" dirty="0" smtClean="0"/>
              <a:t>checkout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Find  an easier way </a:t>
            </a:r>
            <a:r>
              <a:rPr lang="en-US" sz="3600" dirty="0"/>
              <a:t>to track </a:t>
            </a:r>
            <a:r>
              <a:rPr lang="en-US" sz="3600" dirty="0" smtClean="0"/>
              <a:t> </a:t>
            </a:r>
            <a:r>
              <a:rPr lang="en-US" sz="3600" dirty="0"/>
              <a:t># of late returns</a:t>
            </a:r>
          </a:p>
          <a:p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32937451" y="23687314"/>
            <a:ext cx="7651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Mark Shores, Asst. Director/Regional Campus Librarian</a:t>
            </a:r>
          </a:p>
          <a:p>
            <a:r>
              <a:rPr lang="en-US" sz="1800" dirty="0"/>
              <a:t>Miami University Hamilton – Hamilton, OH</a:t>
            </a:r>
            <a:br>
              <a:rPr lang="en-US" sz="1800" dirty="0"/>
            </a:br>
            <a:r>
              <a:rPr lang="en-US" sz="1800" dirty="0"/>
              <a:t>Presented </a:t>
            </a:r>
            <a:r>
              <a:rPr lang="en-US" sz="1800" dirty="0" smtClean="0"/>
              <a:t>at  Kentucky Library Association Academic &amp; Special Libraries Section Annual Spring Conference</a:t>
            </a:r>
          </a:p>
          <a:p>
            <a:r>
              <a:rPr lang="en-US" sz="1800" dirty="0" smtClean="0"/>
              <a:t>Lake Cumberland, KY.  April 14, 2012.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17955491" y="14992449"/>
            <a:ext cx="9824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683155900"/>
              </p:ext>
            </p:extLst>
          </p:nvPr>
        </p:nvGraphicFramePr>
        <p:xfrm>
          <a:off x="18418629" y="14992449"/>
          <a:ext cx="8514607" cy="4681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4006629" y="20203886"/>
            <a:ext cx="2235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*Year to date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332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Shores</dc:creator>
  <cp:lastModifiedBy>Windows User</cp:lastModifiedBy>
  <cp:revision>29</cp:revision>
  <dcterms:created xsi:type="dcterms:W3CDTF">2012-03-17T17:21:57Z</dcterms:created>
  <dcterms:modified xsi:type="dcterms:W3CDTF">2012-04-08T20:12:13Z</dcterms:modified>
</cp:coreProperties>
</file>