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42062400" cy="25603200"/>
  <p:notesSz cx="6858000" cy="9144000"/>
  <p:defaultTextStyle>
    <a:defPPr>
      <a:defRPr lang="en-US"/>
    </a:defPPr>
    <a:lvl1pPr marL="0" algn="l" defTabSz="1933270" rtl="0" eaLnBrk="1" latinLnBrk="0" hangingPunct="1">
      <a:defRPr sz="7600" kern="1200">
        <a:solidFill>
          <a:schemeClr val="tx1"/>
        </a:solidFill>
        <a:latin typeface="+mn-lt"/>
        <a:ea typeface="+mn-ea"/>
        <a:cs typeface="+mn-cs"/>
      </a:defRPr>
    </a:lvl1pPr>
    <a:lvl2pPr marL="1933270" algn="l" defTabSz="1933270" rtl="0" eaLnBrk="1" latinLnBrk="0" hangingPunct="1">
      <a:defRPr sz="7600" kern="1200">
        <a:solidFill>
          <a:schemeClr val="tx1"/>
        </a:solidFill>
        <a:latin typeface="+mn-lt"/>
        <a:ea typeface="+mn-ea"/>
        <a:cs typeface="+mn-cs"/>
      </a:defRPr>
    </a:lvl2pPr>
    <a:lvl3pPr marL="3866540" algn="l" defTabSz="1933270" rtl="0" eaLnBrk="1" latinLnBrk="0" hangingPunct="1">
      <a:defRPr sz="7600" kern="1200">
        <a:solidFill>
          <a:schemeClr val="tx1"/>
        </a:solidFill>
        <a:latin typeface="+mn-lt"/>
        <a:ea typeface="+mn-ea"/>
        <a:cs typeface="+mn-cs"/>
      </a:defRPr>
    </a:lvl3pPr>
    <a:lvl4pPr marL="5799811" algn="l" defTabSz="1933270" rtl="0" eaLnBrk="1" latinLnBrk="0" hangingPunct="1">
      <a:defRPr sz="7600" kern="1200">
        <a:solidFill>
          <a:schemeClr val="tx1"/>
        </a:solidFill>
        <a:latin typeface="+mn-lt"/>
        <a:ea typeface="+mn-ea"/>
        <a:cs typeface="+mn-cs"/>
      </a:defRPr>
    </a:lvl4pPr>
    <a:lvl5pPr marL="7733081" algn="l" defTabSz="1933270" rtl="0" eaLnBrk="1" latinLnBrk="0" hangingPunct="1">
      <a:defRPr sz="7600" kern="1200">
        <a:solidFill>
          <a:schemeClr val="tx1"/>
        </a:solidFill>
        <a:latin typeface="+mn-lt"/>
        <a:ea typeface="+mn-ea"/>
        <a:cs typeface="+mn-cs"/>
      </a:defRPr>
    </a:lvl5pPr>
    <a:lvl6pPr marL="9666351" algn="l" defTabSz="1933270" rtl="0" eaLnBrk="1" latinLnBrk="0" hangingPunct="1">
      <a:defRPr sz="7600" kern="1200">
        <a:solidFill>
          <a:schemeClr val="tx1"/>
        </a:solidFill>
        <a:latin typeface="+mn-lt"/>
        <a:ea typeface="+mn-ea"/>
        <a:cs typeface="+mn-cs"/>
      </a:defRPr>
    </a:lvl6pPr>
    <a:lvl7pPr marL="11599621" algn="l" defTabSz="1933270" rtl="0" eaLnBrk="1" latinLnBrk="0" hangingPunct="1">
      <a:defRPr sz="7600" kern="1200">
        <a:solidFill>
          <a:schemeClr val="tx1"/>
        </a:solidFill>
        <a:latin typeface="+mn-lt"/>
        <a:ea typeface="+mn-ea"/>
        <a:cs typeface="+mn-cs"/>
      </a:defRPr>
    </a:lvl7pPr>
    <a:lvl8pPr marL="13532891" algn="l" defTabSz="1933270" rtl="0" eaLnBrk="1" latinLnBrk="0" hangingPunct="1">
      <a:defRPr sz="7600" kern="1200">
        <a:solidFill>
          <a:schemeClr val="tx1"/>
        </a:solidFill>
        <a:latin typeface="+mn-lt"/>
        <a:ea typeface="+mn-ea"/>
        <a:cs typeface="+mn-cs"/>
      </a:defRPr>
    </a:lvl8pPr>
    <a:lvl9pPr marL="15466162" algn="l" defTabSz="1933270" rtl="0" eaLnBrk="1" latinLnBrk="0" hangingPunct="1">
      <a:defRPr sz="7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064">
          <p15:clr>
            <a:srgbClr val="A4A3A4"/>
          </p15:clr>
        </p15:guide>
        <p15:guide id="2" pos="132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27" d="100"/>
          <a:sy n="27" d="100"/>
        </p:scale>
        <p:origin x="1092" y="18"/>
      </p:cViewPr>
      <p:guideLst>
        <p:guide orient="horz" pos="8064"/>
        <p:guide pos="1324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D00A65-7CB0-BF44-832C-F8279DADD488}" type="datetimeFigureOut">
              <a:rPr lang="en-US" smtClean="0"/>
              <a:t>9/4/2014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12775" y="685800"/>
            <a:ext cx="56324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38E40B-D7BA-9B4E-AFD0-8E1B7C88D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2727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933270" rtl="0" eaLnBrk="1" latinLnBrk="0" hangingPunct="1">
      <a:defRPr sz="5100" kern="1200">
        <a:solidFill>
          <a:schemeClr val="tx1"/>
        </a:solidFill>
        <a:latin typeface="+mn-lt"/>
        <a:ea typeface="+mn-ea"/>
        <a:cs typeface="+mn-cs"/>
      </a:defRPr>
    </a:lvl1pPr>
    <a:lvl2pPr marL="1933270" algn="l" defTabSz="1933270" rtl="0" eaLnBrk="1" latinLnBrk="0" hangingPunct="1">
      <a:defRPr sz="5100" kern="1200">
        <a:solidFill>
          <a:schemeClr val="tx1"/>
        </a:solidFill>
        <a:latin typeface="+mn-lt"/>
        <a:ea typeface="+mn-ea"/>
        <a:cs typeface="+mn-cs"/>
      </a:defRPr>
    </a:lvl2pPr>
    <a:lvl3pPr marL="3866540" algn="l" defTabSz="1933270" rtl="0" eaLnBrk="1" latinLnBrk="0" hangingPunct="1">
      <a:defRPr sz="5100" kern="1200">
        <a:solidFill>
          <a:schemeClr val="tx1"/>
        </a:solidFill>
        <a:latin typeface="+mn-lt"/>
        <a:ea typeface="+mn-ea"/>
        <a:cs typeface="+mn-cs"/>
      </a:defRPr>
    </a:lvl3pPr>
    <a:lvl4pPr marL="5799811" algn="l" defTabSz="1933270" rtl="0" eaLnBrk="1" latinLnBrk="0" hangingPunct="1">
      <a:defRPr sz="5100" kern="1200">
        <a:solidFill>
          <a:schemeClr val="tx1"/>
        </a:solidFill>
        <a:latin typeface="+mn-lt"/>
        <a:ea typeface="+mn-ea"/>
        <a:cs typeface="+mn-cs"/>
      </a:defRPr>
    </a:lvl4pPr>
    <a:lvl5pPr marL="7733081" algn="l" defTabSz="1933270" rtl="0" eaLnBrk="1" latinLnBrk="0" hangingPunct="1">
      <a:defRPr sz="5100" kern="1200">
        <a:solidFill>
          <a:schemeClr val="tx1"/>
        </a:solidFill>
        <a:latin typeface="+mn-lt"/>
        <a:ea typeface="+mn-ea"/>
        <a:cs typeface="+mn-cs"/>
      </a:defRPr>
    </a:lvl5pPr>
    <a:lvl6pPr marL="9666351" algn="l" defTabSz="1933270" rtl="0" eaLnBrk="1" latinLnBrk="0" hangingPunct="1">
      <a:defRPr sz="5100" kern="1200">
        <a:solidFill>
          <a:schemeClr val="tx1"/>
        </a:solidFill>
        <a:latin typeface="+mn-lt"/>
        <a:ea typeface="+mn-ea"/>
        <a:cs typeface="+mn-cs"/>
      </a:defRPr>
    </a:lvl6pPr>
    <a:lvl7pPr marL="11599621" algn="l" defTabSz="1933270" rtl="0" eaLnBrk="1" latinLnBrk="0" hangingPunct="1">
      <a:defRPr sz="5100" kern="1200">
        <a:solidFill>
          <a:schemeClr val="tx1"/>
        </a:solidFill>
        <a:latin typeface="+mn-lt"/>
        <a:ea typeface="+mn-ea"/>
        <a:cs typeface="+mn-cs"/>
      </a:defRPr>
    </a:lvl7pPr>
    <a:lvl8pPr marL="13532891" algn="l" defTabSz="1933270" rtl="0" eaLnBrk="1" latinLnBrk="0" hangingPunct="1">
      <a:defRPr sz="5100" kern="1200">
        <a:solidFill>
          <a:schemeClr val="tx1"/>
        </a:solidFill>
        <a:latin typeface="+mn-lt"/>
        <a:ea typeface="+mn-ea"/>
        <a:cs typeface="+mn-cs"/>
      </a:defRPr>
    </a:lvl8pPr>
    <a:lvl9pPr marL="15466162" algn="l" defTabSz="1933270" rtl="0" eaLnBrk="1" latinLnBrk="0" hangingPunct="1">
      <a:defRPr sz="5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8E40B-D7BA-9B4E-AFD0-8E1B7C88D19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54680" y="7953589"/>
            <a:ext cx="35753040" cy="548809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09360" y="14508480"/>
            <a:ext cx="29443680" cy="65430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9332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8665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57998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77330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96663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15996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3532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5466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DC363-1038-804A-9F06-2989E206B63F}" type="datetimeFigureOut">
              <a:rPr lang="en-US" smtClean="0"/>
              <a:t>9/4/2014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30809-4E32-0443-981B-D8F96E4103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3537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DC363-1038-804A-9F06-2989E206B63F}" type="datetimeFigureOut">
              <a:rPr lang="en-US" smtClean="0"/>
              <a:t>9/4/2014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30809-4E32-0443-981B-D8F96E4103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8519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0495240" y="1025317"/>
            <a:ext cx="9464040" cy="2184569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03120" y="1025317"/>
            <a:ext cx="27691080" cy="2184569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DC363-1038-804A-9F06-2989E206B63F}" type="datetimeFigureOut">
              <a:rPr lang="en-US" smtClean="0"/>
              <a:t>9/4/2014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30809-4E32-0443-981B-D8F96E4103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1935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DC363-1038-804A-9F06-2989E206B63F}" type="datetimeFigureOut">
              <a:rPr lang="en-US" smtClean="0"/>
              <a:t>9/4/2014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30809-4E32-0443-981B-D8F96E4103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2593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22640" y="16452429"/>
            <a:ext cx="35753040" cy="5085080"/>
          </a:xfrm>
        </p:spPr>
        <p:txBody>
          <a:bodyPr anchor="t"/>
          <a:lstStyle>
            <a:lvl1pPr algn="l">
              <a:defRPr sz="169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22640" y="10851730"/>
            <a:ext cx="35753040" cy="5600698"/>
          </a:xfrm>
        </p:spPr>
        <p:txBody>
          <a:bodyPr anchor="b"/>
          <a:lstStyle>
            <a:lvl1pPr marL="0" indent="0">
              <a:buNone/>
              <a:defRPr sz="8500">
                <a:solidFill>
                  <a:schemeClr val="tx1">
                    <a:tint val="75000"/>
                  </a:schemeClr>
                </a:solidFill>
              </a:defRPr>
            </a:lvl1pPr>
            <a:lvl2pPr marL="1933270" indent="0">
              <a:buNone/>
              <a:defRPr sz="7600">
                <a:solidFill>
                  <a:schemeClr val="tx1">
                    <a:tint val="75000"/>
                  </a:schemeClr>
                </a:solidFill>
              </a:defRPr>
            </a:lvl2pPr>
            <a:lvl3pPr marL="3866540" indent="0">
              <a:buNone/>
              <a:defRPr sz="6800">
                <a:solidFill>
                  <a:schemeClr val="tx1">
                    <a:tint val="75000"/>
                  </a:schemeClr>
                </a:solidFill>
              </a:defRPr>
            </a:lvl3pPr>
            <a:lvl4pPr marL="5799811" indent="0">
              <a:buNone/>
              <a:defRPr sz="5900">
                <a:solidFill>
                  <a:schemeClr val="tx1">
                    <a:tint val="75000"/>
                  </a:schemeClr>
                </a:solidFill>
              </a:defRPr>
            </a:lvl4pPr>
            <a:lvl5pPr marL="7733081" indent="0">
              <a:buNone/>
              <a:defRPr sz="5900">
                <a:solidFill>
                  <a:schemeClr val="tx1">
                    <a:tint val="75000"/>
                  </a:schemeClr>
                </a:solidFill>
              </a:defRPr>
            </a:lvl5pPr>
            <a:lvl6pPr marL="9666351" indent="0">
              <a:buNone/>
              <a:defRPr sz="5900">
                <a:solidFill>
                  <a:schemeClr val="tx1">
                    <a:tint val="75000"/>
                  </a:schemeClr>
                </a:solidFill>
              </a:defRPr>
            </a:lvl6pPr>
            <a:lvl7pPr marL="11599621" indent="0">
              <a:buNone/>
              <a:defRPr sz="5900">
                <a:solidFill>
                  <a:schemeClr val="tx1">
                    <a:tint val="75000"/>
                  </a:schemeClr>
                </a:solidFill>
              </a:defRPr>
            </a:lvl7pPr>
            <a:lvl8pPr marL="13532891" indent="0">
              <a:buNone/>
              <a:defRPr sz="5900">
                <a:solidFill>
                  <a:schemeClr val="tx1">
                    <a:tint val="75000"/>
                  </a:schemeClr>
                </a:solidFill>
              </a:defRPr>
            </a:lvl8pPr>
            <a:lvl9pPr marL="15466162" indent="0">
              <a:buNone/>
              <a:defRPr sz="5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DC363-1038-804A-9F06-2989E206B63F}" type="datetimeFigureOut">
              <a:rPr lang="en-US" smtClean="0"/>
              <a:t>9/4/2014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30809-4E32-0443-981B-D8F96E4103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0674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03120" y="5974082"/>
            <a:ext cx="18577560" cy="16896929"/>
          </a:xfrm>
        </p:spPr>
        <p:txBody>
          <a:bodyPr/>
          <a:lstStyle>
            <a:lvl1pPr>
              <a:defRPr sz="11800"/>
            </a:lvl1pPr>
            <a:lvl2pPr>
              <a:defRPr sz="10100"/>
            </a:lvl2pPr>
            <a:lvl3pPr>
              <a:defRPr sz="8500"/>
            </a:lvl3pPr>
            <a:lvl4pPr>
              <a:defRPr sz="7600"/>
            </a:lvl4pPr>
            <a:lvl5pPr>
              <a:defRPr sz="7600"/>
            </a:lvl5pPr>
            <a:lvl6pPr>
              <a:defRPr sz="7600"/>
            </a:lvl6pPr>
            <a:lvl7pPr>
              <a:defRPr sz="7600"/>
            </a:lvl7pPr>
            <a:lvl8pPr>
              <a:defRPr sz="7600"/>
            </a:lvl8pPr>
            <a:lvl9pPr>
              <a:defRPr sz="7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381720" y="5974082"/>
            <a:ext cx="18577560" cy="16896929"/>
          </a:xfrm>
        </p:spPr>
        <p:txBody>
          <a:bodyPr/>
          <a:lstStyle>
            <a:lvl1pPr>
              <a:defRPr sz="11800"/>
            </a:lvl1pPr>
            <a:lvl2pPr>
              <a:defRPr sz="10100"/>
            </a:lvl2pPr>
            <a:lvl3pPr>
              <a:defRPr sz="8500"/>
            </a:lvl3pPr>
            <a:lvl4pPr>
              <a:defRPr sz="7600"/>
            </a:lvl4pPr>
            <a:lvl5pPr>
              <a:defRPr sz="7600"/>
            </a:lvl5pPr>
            <a:lvl6pPr>
              <a:defRPr sz="7600"/>
            </a:lvl6pPr>
            <a:lvl7pPr>
              <a:defRPr sz="7600"/>
            </a:lvl7pPr>
            <a:lvl8pPr>
              <a:defRPr sz="7600"/>
            </a:lvl8pPr>
            <a:lvl9pPr>
              <a:defRPr sz="7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DC363-1038-804A-9F06-2989E206B63F}" type="datetimeFigureOut">
              <a:rPr lang="en-US" smtClean="0"/>
              <a:t>9/4/2014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30809-4E32-0443-981B-D8F96E4103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5876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03120" y="5731088"/>
            <a:ext cx="18584865" cy="2388445"/>
          </a:xfrm>
        </p:spPr>
        <p:txBody>
          <a:bodyPr anchor="b"/>
          <a:lstStyle>
            <a:lvl1pPr marL="0" indent="0">
              <a:buNone/>
              <a:defRPr sz="10100" b="1"/>
            </a:lvl1pPr>
            <a:lvl2pPr marL="1933270" indent="0">
              <a:buNone/>
              <a:defRPr sz="8500" b="1"/>
            </a:lvl2pPr>
            <a:lvl3pPr marL="3866540" indent="0">
              <a:buNone/>
              <a:defRPr sz="7600" b="1"/>
            </a:lvl3pPr>
            <a:lvl4pPr marL="5799811" indent="0">
              <a:buNone/>
              <a:defRPr sz="6800" b="1"/>
            </a:lvl4pPr>
            <a:lvl5pPr marL="7733081" indent="0">
              <a:buNone/>
              <a:defRPr sz="6800" b="1"/>
            </a:lvl5pPr>
            <a:lvl6pPr marL="9666351" indent="0">
              <a:buNone/>
              <a:defRPr sz="6800" b="1"/>
            </a:lvl6pPr>
            <a:lvl7pPr marL="11599621" indent="0">
              <a:buNone/>
              <a:defRPr sz="6800" b="1"/>
            </a:lvl7pPr>
            <a:lvl8pPr marL="13532891" indent="0">
              <a:buNone/>
              <a:defRPr sz="6800" b="1"/>
            </a:lvl8pPr>
            <a:lvl9pPr marL="15466162" indent="0">
              <a:buNone/>
              <a:defRPr sz="6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03120" y="8119533"/>
            <a:ext cx="18584865" cy="14751475"/>
          </a:xfrm>
        </p:spPr>
        <p:txBody>
          <a:bodyPr/>
          <a:lstStyle>
            <a:lvl1pPr>
              <a:defRPr sz="10100"/>
            </a:lvl1pPr>
            <a:lvl2pPr>
              <a:defRPr sz="8500"/>
            </a:lvl2pPr>
            <a:lvl3pPr>
              <a:defRPr sz="7600"/>
            </a:lvl3pPr>
            <a:lvl4pPr>
              <a:defRPr sz="6800"/>
            </a:lvl4pPr>
            <a:lvl5pPr>
              <a:defRPr sz="6800"/>
            </a:lvl5pPr>
            <a:lvl6pPr>
              <a:defRPr sz="6800"/>
            </a:lvl6pPr>
            <a:lvl7pPr>
              <a:defRPr sz="6800"/>
            </a:lvl7pPr>
            <a:lvl8pPr>
              <a:defRPr sz="6800"/>
            </a:lvl8pPr>
            <a:lvl9pPr>
              <a:defRPr sz="6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1367117" y="5731088"/>
            <a:ext cx="18592165" cy="2388445"/>
          </a:xfrm>
        </p:spPr>
        <p:txBody>
          <a:bodyPr anchor="b"/>
          <a:lstStyle>
            <a:lvl1pPr marL="0" indent="0">
              <a:buNone/>
              <a:defRPr sz="10100" b="1"/>
            </a:lvl1pPr>
            <a:lvl2pPr marL="1933270" indent="0">
              <a:buNone/>
              <a:defRPr sz="8500" b="1"/>
            </a:lvl2pPr>
            <a:lvl3pPr marL="3866540" indent="0">
              <a:buNone/>
              <a:defRPr sz="7600" b="1"/>
            </a:lvl3pPr>
            <a:lvl4pPr marL="5799811" indent="0">
              <a:buNone/>
              <a:defRPr sz="6800" b="1"/>
            </a:lvl4pPr>
            <a:lvl5pPr marL="7733081" indent="0">
              <a:buNone/>
              <a:defRPr sz="6800" b="1"/>
            </a:lvl5pPr>
            <a:lvl6pPr marL="9666351" indent="0">
              <a:buNone/>
              <a:defRPr sz="6800" b="1"/>
            </a:lvl6pPr>
            <a:lvl7pPr marL="11599621" indent="0">
              <a:buNone/>
              <a:defRPr sz="6800" b="1"/>
            </a:lvl7pPr>
            <a:lvl8pPr marL="13532891" indent="0">
              <a:buNone/>
              <a:defRPr sz="6800" b="1"/>
            </a:lvl8pPr>
            <a:lvl9pPr marL="15466162" indent="0">
              <a:buNone/>
              <a:defRPr sz="6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1367117" y="8119533"/>
            <a:ext cx="18592165" cy="14751475"/>
          </a:xfrm>
        </p:spPr>
        <p:txBody>
          <a:bodyPr/>
          <a:lstStyle>
            <a:lvl1pPr>
              <a:defRPr sz="10100"/>
            </a:lvl1pPr>
            <a:lvl2pPr>
              <a:defRPr sz="8500"/>
            </a:lvl2pPr>
            <a:lvl3pPr>
              <a:defRPr sz="7600"/>
            </a:lvl3pPr>
            <a:lvl4pPr>
              <a:defRPr sz="6800"/>
            </a:lvl4pPr>
            <a:lvl5pPr>
              <a:defRPr sz="6800"/>
            </a:lvl5pPr>
            <a:lvl6pPr>
              <a:defRPr sz="6800"/>
            </a:lvl6pPr>
            <a:lvl7pPr>
              <a:defRPr sz="6800"/>
            </a:lvl7pPr>
            <a:lvl8pPr>
              <a:defRPr sz="6800"/>
            </a:lvl8pPr>
            <a:lvl9pPr>
              <a:defRPr sz="6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DC363-1038-804A-9F06-2989E206B63F}" type="datetimeFigureOut">
              <a:rPr lang="en-US" smtClean="0"/>
              <a:t>9/4/2014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30809-4E32-0443-981B-D8F96E4103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6945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DC363-1038-804A-9F06-2989E206B63F}" type="datetimeFigureOut">
              <a:rPr lang="en-US" smtClean="0"/>
              <a:t>9/4/2014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30809-4E32-0443-981B-D8F96E4103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7482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DC363-1038-804A-9F06-2989E206B63F}" type="datetimeFigureOut">
              <a:rPr lang="en-US" smtClean="0"/>
              <a:t>9/4/2014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30809-4E32-0443-981B-D8F96E4103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8600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3122" y="1019387"/>
            <a:ext cx="13838240" cy="4338320"/>
          </a:xfrm>
        </p:spPr>
        <p:txBody>
          <a:bodyPr anchor="b"/>
          <a:lstStyle>
            <a:lvl1pPr algn="l">
              <a:defRPr sz="85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445230" y="1019388"/>
            <a:ext cx="23514050" cy="21851622"/>
          </a:xfrm>
        </p:spPr>
        <p:txBody>
          <a:bodyPr/>
          <a:lstStyle>
            <a:lvl1pPr>
              <a:defRPr sz="13500"/>
            </a:lvl1pPr>
            <a:lvl2pPr>
              <a:defRPr sz="11800"/>
            </a:lvl2pPr>
            <a:lvl3pPr>
              <a:defRPr sz="10100"/>
            </a:lvl3pPr>
            <a:lvl4pPr>
              <a:defRPr sz="8500"/>
            </a:lvl4pPr>
            <a:lvl5pPr>
              <a:defRPr sz="8500"/>
            </a:lvl5pPr>
            <a:lvl6pPr>
              <a:defRPr sz="8500"/>
            </a:lvl6pPr>
            <a:lvl7pPr>
              <a:defRPr sz="8500"/>
            </a:lvl7pPr>
            <a:lvl8pPr>
              <a:defRPr sz="8500"/>
            </a:lvl8pPr>
            <a:lvl9pPr>
              <a:defRPr sz="8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03122" y="5357708"/>
            <a:ext cx="13838240" cy="17513302"/>
          </a:xfrm>
        </p:spPr>
        <p:txBody>
          <a:bodyPr/>
          <a:lstStyle>
            <a:lvl1pPr marL="0" indent="0">
              <a:buNone/>
              <a:defRPr sz="5900"/>
            </a:lvl1pPr>
            <a:lvl2pPr marL="1933270" indent="0">
              <a:buNone/>
              <a:defRPr sz="5100"/>
            </a:lvl2pPr>
            <a:lvl3pPr marL="3866540" indent="0">
              <a:buNone/>
              <a:defRPr sz="4200"/>
            </a:lvl3pPr>
            <a:lvl4pPr marL="5799811" indent="0">
              <a:buNone/>
              <a:defRPr sz="3800"/>
            </a:lvl4pPr>
            <a:lvl5pPr marL="7733081" indent="0">
              <a:buNone/>
              <a:defRPr sz="3800"/>
            </a:lvl5pPr>
            <a:lvl6pPr marL="9666351" indent="0">
              <a:buNone/>
              <a:defRPr sz="3800"/>
            </a:lvl6pPr>
            <a:lvl7pPr marL="11599621" indent="0">
              <a:buNone/>
              <a:defRPr sz="3800"/>
            </a:lvl7pPr>
            <a:lvl8pPr marL="13532891" indent="0">
              <a:buNone/>
              <a:defRPr sz="3800"/>
            </a:lvl8pPr>
            <a:lvl9pPr marL="15466162" indent="0">
              <a:buNone/>
              <a:defRPr sz="3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DC363-1038-804A-9F06-2989E206B63F}" type="datetimeFigureOut">
              <a:rPr lang="en-US" smtClean="0"/>
              <a:t>9/4/2014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30809-4E32-0443-981B-D8F96E4103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494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44525" y="17922240"/>
            <a:ext cx="25237440" cy="2115822"/>
          </a:xfrm>
        </p:spPr>
        <p:txBody>
          <a:bodyPr anchor="b"/>
          <a:lstStyle>
            <a:lvl1pPr algn="l">
              <a:defRPr sz="85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244525" y="2287693"/>
            <a:ext cx="25237440" cy="15361920"/>
          </a:xfrm>
        </p:spPr>
        <p:txBody>
          <a:bodyPr/>
          <a:lstStyle>
            <a:lvl1pPr marL="0" indent="0">
              <a:buNone/>
              <a:defRPr sz="13500"/>
            </a:lvl1pPr>
            <a:lvl2pPr marL="1933270" indent="0">
              <a:buNone/>
              <a:defRPr sz="11800"/>
            </a:lvl2pPr>
            <a:lvl3pPr marL="3866540" indent="0">
              <a:buNone/>
              <a:defRPr sz="10100"/>
            </a:lvl3pPr>
            <a:lvl4pPr marL="5799811" indent="0">
              <a:buNone/>
              <a:defRPr sz="8500"/>
            </a:lvl4pPr>
            <a:lvl5pPr marL="7733081" indent="0">
              <a:buNone/>
              <a:defRPr sz="8500"/>
            </a:lvl5pPr>
            <a:lvl6pPr marL="9666351" indent="0">
              <a:buNone/>
              <a:defRPr sz="8500"/>
            </a:lvl6pPr>
            <a:lvl7pPr marL="11599621" indent="0">
              <a:buNone/>
              <a:defRPr sz="8500"/>
            </a:lvl7pPr>
            <a:lvl8pPr marL="13532891" indent="0">
              <a:buNone/>
              <a:defRPr sz="8500"/>
            </a:lvl8pPr>
            <a:lvl9pPr marL="15466162" indent="0">
              <a:buNone/>
              <a:defRPr sz="8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44525" y="20038062"/>
            <a:ext cx="25237440" cy="3004818"/>
          </a:xfrm>
        </p:spPr>
        <p:txBody>
          <a:bodyPr/>
          <a:lstStyle>
            <a:lvl1pPr marL="0" indent="0">
              <a:buNone/>
              <a:defRPr sz="5900"/>
            </a:lvl1pPr>
            <a:lvl2pPr marL="1933270" indent="0">
              <a:buNone/>
              <a:defRPr sz="5100"/>
            </a:lvl2pPr>
            <a:lvl3pPr marL="3866540" indent="0">
              <a:buNone/>
              <a:defRPr sz="4200"/>
            </a:lvl3pPr>
            <a:lvl4pPr marL="5799811" indent="0">
              <a:buNone/>
              <a:defRPr sz="3800"/>
            </a:lvl4pPr>
            <a:lvl5pPr marL="7733081" indent="0">
              <a:buNone/>
              <a:defRPr sz="3800"/>
            </a:lvl5pPr>
            <a:lvl6pPr marL="9666351" indent="0">
              <a:buNone/>
              <a:defRPr sz="3800"/>
            </a:lvl6pPr>
            <a:lvl7pPr marL="11599621" indent="0">
              <a:buNone/>
              <a:defRPr sz="3800"/>
            </a:lvl7pPr>
            <a:lvl8pPr marL="13532891" indent="0">
              <a:buNone/>
              <a:defRPr sz="3800"/>
            </a:lvl8pPr>
            <a:lvl9pPr marL="15466162" indent="0">
              <a:buNone/>
              <a:defRPr sz="3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DC363-1038-804A-9F06-2989E206B63F}" type="datetimeFigureOut">
              <a:rPr lang="en-US" smtClean="0"/>
              <a:t>9/4/2014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30809-4E32-0443-981B-D8F96E4103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515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03120" y="1025315"/>
            <a:ext cx="37856160" cy="4267200"/>
          </a:xfrm>
          <a:prstGeom prst="rect">
            <a:avLst/>
          </a:prstGeom>
        </p:spPr>
        <p:txBody>
          <a:bodyPr vert="horz" lIns="386654" tIns="193327" rIns="386654" bIns="193327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03120" y="5974082"/>
            <a:ext cx="37856160" cy="16896929"/>
          </a:xfrm>
          <a:prstGeom prst="rect">
            <a:avLst/>
          </a:prstGeom>
        </p:spPr>
        <p:txBody>
          <a:bodyPr vert="horz" lIns="386654" tIns="193327" rIns="386654" bIns="19332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03120" y="23730375"/>
            <a:ext cx="9814560" cy="1363133"/>
          </a:xfrm>
          <a:prstGeom prst="rect">
            <a:avLst/>
          </a:prstGeom>
        </p:spPr>
        <p:txBody>
          <a:bodyPr vert="horz" lIns="386654" tIns="193327" rIns="386654" bIns="193327" rtlCol="0" anchor="ctr"/>
          <a:lstStyle>
            <a:lvl1pPr algn="l">
              <a:defRPr sz="5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BDC363-1038-804A-9F06-2989E206B63F}" type="datetimeFigureOut">
              <a:rPr lang="en-US" smtClean="0"/>
              <a:t>9/4/2014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371320" y="23730375"/>
            <a:ext cx="13319760" cy="1363133"/>
          </a:xfrm>
          <a:prstGeom prst="rect">
            <a:avLst/>
          </a:prstGeom>
        </p:spPr>
        <p:txBody>
          <a:bodyPr vert="horz" lIns="386654" tIns="193327" rIns="386654" bIns="193327" rtlCol="0" anchor="ctr"/>
          <a:lstStyle>
            <a:lvl1pPr algn="ctr">
              <a:defRPr sz="5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144720" y="23730375"/>
            <a:ext cx="9814560" cy="1363133"/>
          </a:xfrm>
          <a:prstGeom prst="rect">
            <a:avLst/>
          </a:prstGeom>
        </p:spPr>
        <p:txBody>
          <a:bodyPr vert="horz" lIns="386654" tIns="193327" rIns="386654" bIns="193327" rtlCol="0" anchor="ctr"/>
          <a:lstStyle>
            <a:lvl1pPr algn="r">
              <a:defRPr sz="5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930809-4E32-0443-981B-D8F96E4103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854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933270" rtl="0" eaLnBrk="1" latinLnBrk="0" hangingPunct="1">
        <a:spcBef>
          <a:spcPct val="0"/>
        </a:spcBef>
        <a:buNone/>
        <a:defRPr sz="18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49953" indent="-1449953" algn="l" defTabSz="1933270" rtl="0" eaLnBrk="1" latinLnBrk="0" hangingPunct="1">
        <a:spcBef>
          <a:spcPct val="20000"/>
        </a:spcBef>
        <a:buFont typeface="Arial"/>
        <a:buChar char="•"/>
        <a:defRPr sz="13500" kern="1200">
          <a:solidFill>
            <a:schemeClr val="tx1"/>
          </a:solidFill>
          <a:latin typeface="+mn-lt"/>
          <a:ea typeface="+mn-ea"/>
          <a:cs typeface="+mn-cs"/>
        </a:defRPr>
      </a:lvl1pPr>
      <a:lvl2pPr marL="3141564" indent="-1208294" algn="l" defTabSz="1933270" rtl="0" eaLnBrk="1" latinLnBrk="0" hangingPunct="1">
        <a:spcBef>
          <a:spcPct val="20000"/>
        </a:spcBef>
        <a:buFont typeface="Arial"/>
        <a:buChar char="–"/>
        <a:defRPr sz="11800" kern="1200">
          <a:solidFill>
            <a:schemeClr val="tx1"/>
          </a:solidFill>
          <a:latin typeface="+mn-lt"/>
          <a:ea typeface="+mn-ea"/>
          <a:cs typeface="+mn-cs"/>
        </a:defRPr>
      </a:lvl2pPr>
      <a:lvl3pPr marL="4833176" indent="-966635" algn="l" defTabSz="1933270" rtl="0" eaLnBrk="1" latinLnBrk="0" hangingPunct="1">
        <a:spcBef>
          <a:spcPct val="20000"/>
        </a:spcBef>
        <a:buFont typeface="Arial"/>
        <a:buChar char="•"/>
        <a:defRPr sz="10100" kern="1200">
          <a:solidFill>
            <a:schemeClr val="tx1"/>
          </a:solidFill>
          <a:latin typeface="+mn-lt"/>
          <a:ea typeface="+mn-ea"/>
          <a:cs typeface="+mn-cs"/>
        </a:defRPr>
      </a:lvl3pPr>
      <a:lvl4pPr marL="6766446" indent="-966635" algn="l" defTabSz="1933270" rtl="0" eaLnBrk="1" latinLnBrk="0" hangingPunct="1">
        <a:spcBef>
          <a:spcPct val="20000"/>
        </a:spcBef>
        <a:buFont typeface="Arial"/>
        <a:buChar char="–"/>
        <a:defRPr sz="8500" kern="1200">
          <a:solidFill>
            <a:schemeClr val="tx1"/>
          </a:solidFill>
          <a:latin typeface="+mn-lt"/>
          <a:ea typeface="+mn-ea"/>
          <a:cs typeface="+mn-cs"/>
        </a:defRPr>
      </a:lvl4pPr>
      <a:lvl5pPr marL="8699716" indent="-966635" algn="l" defTabSz="1933270" rtl="0" eaLnBrk="1" latinLnBrk="0" hangingPunct="1">
        <a:spcBef>
          <a:spcPct val="20000"/>
        </a:spcBef>
        <a:buFont typeface="Arial"/>
        <a:buChar char="»"/>
        <a:defRPr sz="8500" kern="1200">
          <a:solidFill>
            <a:schemeClr val="tx1"/>
          </a:solidFill>
          <a:latin typeface="+mn-lt"/>
          <a:ea typeface="+mn-ea"/>
          <a:cs typeface="+mn-cs"/>
        </a:defRPr>
      </a:lvl5pPr>
      <a:lvl6pPr marL="10632986" indent="-966635" algn="l" defTabSz="1933270" rtl="0" eaLnBrk="1" latinLnBrk="0" hangingPunct="1">
        <a:spcBef>
          <a:spcPct val="20000"/>
        </a:spcBef>
        <a:buFont typeface="Arial"/>
        <a:buChar char="•"/>
        <a:defRPr sz="8500" kern="1200">
          <a:solidFill>
            <a:schemeClr val="tx1"/>
          </a:solidFill>
          <a:latin typeface="+mn-lt"/>
          <a:ea typeface="+mn-ea"/>
          <a:cs typeface="+mn-cs"/>
        </a:defRPr>
      </a:lvl6pPr>
      <a:lvl7pPr marL="12566256" indent="-966635" algn="l" defTabSz="1933270" rtl="0" eaLnBrk="1" latinLnBrk="0" hangingPunct="1">
        <a:spcBef>
          <a:spcPct val="20000"/>
        </a:spcBef>
        <a:buFont typeface="Arial"/>
        <a:buChar char="•"/>
        <a:defRPr sz="8500" kern="1200">
          <a:solidFill>
            <a:schemeClr val="tx1"/>
          </a:solidFill>
          <a:latin typeface="+mn-lt"/>
          <a:ea typeface="+mn-ea"/>
          <a:cs typeface="+mn-cs"/>
        </a:defRPr>
      </a:lvl7pPr>
      <a:lvl8pPr marL="14499527" indent="-966635" algn="l" defTabSz="1933270" rtl="0" eaLnBrk="1" latinLnBrk="0" hangingPunct="1">
        <a:spcBef>
          <a:spcPct val="20000"/>
        </a:spcBef>
        <a:buFont typeface="Arial"/>
        <a:buChar char="•"/>
        <a:defRPr sz="8500" kern="1200">
          <a:solidFill>
            <a:schemeClr val="tx1"/>
          </a:solidFill>
          <a:latin typeface="+mn-lt"/>
          <a:ea typeface="+mn-ea"/>
          <a:cs typeface="+mn-cs"/>
        </a:defRPr>
      </a:lvl8pPr>
      <a:lvl9pPr marL="16432797" indent="-966635" algn="l" defTabSz="1933270" rtl="0" eaLnBrk="1" latinLnBrk="0" hangingPunct="1">
        <a:spcBef>
          <a:spcPct val="20000"/>
        </a:spcBef>
        <a:buFont typeface="Arial"/>
        <a:buChar char="•"/>
        <a:defRPr sz="8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933270" rtl="0" eaLnBrk="1" latinLnBrk="0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1pPr>
      <a:lvl2pPr marL="1933270" algn="l" defTabSz="1933270" rtl="0" eaLnBrk="1" latinLnBrk="0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2pPr>
      <a:lvl3pPr marL="3866540" algn="l" defTabSz="1933270" rtl="0" eaLnBrk="1" latinLnBrk="0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3pPr>
      <a:lvl4pPr marL="5799811" algn="l" defTabSz="1933270" rtl="0" eaLnBrk="1" latinLnBrk="0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4pPr>
      <a:lvl5pPr marL="7733081" algn="l" defTabSz="1933270" rtl="0" eaLnBrk="1" latinLnBrk="0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5pPr>
      <a:lvl6pPr marL="9666351" algn="l" defTabSz="1933270" rtl="0" eaLnBrk="1" latinLnBrk="0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6pPr>
      <a:lvl7pPr marL="11599621" algn="l" defTabSz="1933270" rtl="0" eaLnBrk="1" latinLnBrk="0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7pPr>
      <a:lvl8pPr marL="13532891" algn="l" defTabSz="1933270" rtl="0" eaLnBrk="1" latinLnBrk="0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8pPr>
      <a:lvl9pPr marL="15466162" algn="l" defTabSz="1933270" rtl="0" eaLnBrk="1" latinLnBrk="0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685764" y="1812602"/>
            <a:ext cx="313990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/>
              <a:t>Garbage in, Gospel Out: Citation Generator Tools</a:t>
            </a:r>
            <a:r>
              <a:rPr lang="en-US" sz="4800" dirty="0" smtClean="0"/>
              <a:t> </a:t>
            </a:r>
            <a:endParaRPr lang="en-US" sz="4800" dirty="0"/>
          </a:p>
        </p:txBody>
      </p:sp>
      <p:sp>
        <p:nvSpPr>
          <p:cNvPr id="8" name="TextBox 7"/>
          <p:cNvSpPr txBox="1"/>
          <p:nvPr/>
        </p:nvSpPr>
        <p:spPr>
          <a:xfrm>
            <a:off x="2627531" y="5080130"/>
            <a:ext cx="11955269" cy="926407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EBSCOhost</a:t>
            </a:r>
          </a:p>
          <a:p>
            <a:r>
              <a:rPr lang="en-US" sz="2800" b="1" dirty="0" smtClean="0"/>
              <a:t>Book: </a:t>
            </a:r>
            <a:r>
              <a:rPr lang="en-US" sz="2800" dirty="0" err="1" smtClean="0"/>
              <a:t>Rivlin</a:t>
            </a:r>
            <a:r>
              <a:rPr lang="en-US" sz="2800" dirty="0"/>
              <a:t>, Elizabeth. The Aesthetics Of Service In Early Modern England. Evanston, IL: Northwestern UP, 2012. MLA International Bibliography. Web. 26 Aug. </a:t>
            </a:r>
            <a:r>
              <a:rPr lang="en-US" sz="2800" dirty="0" smtClean="0"/>
              <a:t>2014</a:t>
            </a:r>
          </a:p>
          <a:p>
            <a:endParaRPr lang="en-US" sz="2800" b="1" dirty="0"/>
          </a:p>
          <a:p>
            <a:endParaRPr lang="en-US" sz="2800" b="1" dirty="0"/>
          </a:p>
          <a:p>
            <a:r>
              <a:rPr lang="en-US" sz="2800" b="1" dirty="0" smtClean="0"/>
              <a:t>Book chapter: </a:t>
            </a:r>
            <a:r>
              <a:rPr lang="en-US" sz="2800" dirty="0" err="1" smtClean="0"/>
              <a:t>Yakeley</a:t>
            </a:r>
            <a:r>
              <a:rPr lang="en-US" sz="2800" dirty="0"/>
              <a:t>, Jessica. "</a:t>
            </a:r>
            <a:r>
              <a:rPr lang="en-US" sz="2800" dirty="0" err="1"/>
              <a:t>Mentalization</a:t>
            </a:r>
            <a:r>
              <a:rPr lang="en-US" sz="2800" dirty="0"/>
              <a:t>-Based Group Treatment For Antisocial </a:t>
            </a:r>
            <a:r>
              <a:rPr lang="en-US" sz="2800" dirty="0" smtClean="0"/>
              <a:t> Personality </a:t>
            </a:r>
            <a:r>
              <a:rPr lang="en-US" sz="2800" dirty="0"/>
              <a:t>Disorder." Forensic group psychotherapy: The Portman </a:t>
            </a:r>
            <a:r>
              <a:rPr lang="en-US" sz="2800" dirty="0" smtClean="0"/>
              <a:t>Clinic </a:t>
            </a:r>
            <a:r>
              <a:rPr lang="en-US" sz="2800" dirty="0"/>
              <a:t>approach. 151-182. London, England: </a:t>
            </a:r>
            <a:r>
              <a:rPr lang="en-US" sz="2800" dirty="0" err="1"/>
              <a:t>Karnac</a:t>
            </a:r>
            <a:r>
              <a:rPr lang="en-US" sz="2800" dirty="0"/>
              <a:t> Books, 2014. </a:t>
            </a:r>
            <a:r>
              <a:rPr lang="en-US" sz="2800" dirty="0" err="1" smtClean="0"/>
              <a:t>PsycINFO</a:t>
            </a:r>
            <a:r>
              <a:rPr lang="en-US" sz="2800" dirty="0"/>
              <a:t>. Web. 26 Aug. 2014</a:t>
            </a:r>
            <a:r>
              <a:rPr lang="en-US" sz="2800" dirty="0" smtClean="0"/>
              <a:t>.    </a:t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b="1" dirty="0" smtClean="0"/>
          </a:p>
          <a:p>
            <a:r>
              <a:rPr lang="en-US" sz="2800" b="1" dirty="0" smtClean="0"/>
              <a:t>Journal article: </a:t>
            </a:r>
            <a:r>
              <a:rPr lang="en-US" sz="2800" dirty="0" smtClean="0"/>
              <a:t>Bien</a:t>
            </a:r>
            <a:r>
              <a:rPr lang="en-US" sz="2800" dirty="0"/>
              <a:t>, Thomas H. "Quantum Change And Psychotherapy." Journal Of Clinical </a:t>
            </a:r>
            <a:r>
              <a:rPr lang="en-US" sz="2800" dirty="0" smtClean="0"/>
              <a:t>Psychology </a:t>
            </a:r>
            <a:r>
              <a:rPr lang="en-US" sz="2800" dirty="0"/>
              <a:t>60.5 (2004): 493-501. MEDLINE with Full Text. Web. 26 </a:t>
            </a:r>
            <a:r>
              <a:rPr lang="en-US" sz="2800" dirty="0" smtClean="0"/>
              <a:t>Aug</a:t>
            </a:r>
            <a:r>
              <a:rPr lang="en-US" sz="2800" dirty="0"/>
              <a:t>. 2014</a:t>
            </a:r>
            <a:r>
              <a:rPr lang="en-US" sz="2800" dirty="0" smtClean="0"/>
              <a:t>.      </a:t>
            </a:r>
          </a:p>
          <a:p>
            <a:endParaRPr lang="en-US" sz="2800" dirty="0"/>
          </a:p>
          <a:p>
            <a:r>
              <a:rPr lang="en-US" sz="2800" dirty="0" smtClean="0"/>
              <a:t>	</a:t>
            </a:r>
            <a:endParaRPr lang="en-US" sz="2800" dirty="0"/>
          </a:p>
          <a:p>
            <a:pPr algn="ctr"/>
            <a:endParaRPr lang="en-US" sz="2800" b="1" dirty="0"/>
          </a:p>
          <a:p>
            <a:pPr algn="ctr"/>
            <a:endParaRPr lang="en-US" sz="2800" b="1" dirty="0" smtClean="0"/>
          </a:p>
          <a:p>
            <a:pPr algn="ctr"/>
            <a:endParaRPr lang="en-US" sz="2800" b="1" dirty="0"/>
          </a:p>
          <a:p>
            <a:pPr algn="ctr"/>
            <a:endParaRPr lang="en-US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5371059" y="5123924"/>
            <a:ext cx="9108776" cy="501675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Description</a:t>
            </a:r>
          </a:p>
          <a:p>
            <a:r>
              <a:rPr lang="en-US" sz="3600" dirty="0" smtClean="0"/>
              <a:t>Librarians all know most citation generator tools are not 100% accurate and this poster actually shows why. I generated MLA citations for 3 items using the </a:t>
            </a:r>
            <a:r>
              <a:rPr lang="en-US" sz="3600" dirty="0" err="1" smtClean="0"/>
              <a:t>EBSCOhost</a:t>
            </a:r>
            <a:r>
              <a:rPr lang="en-US" sz="3600" dirty="0" smtClean="0"/>
              <a:t> interface, Google Scholar, and </a:t>
            </a:r>
            <a:r>
              <a:rPr lang="en-US" sz="3600" dirty="0" err="1" smtClean="0"/>
              <a:t>EasyBib</a:t>
            </a:r>
            <a:r>
              <a:rPr lang="en-US" sz="3600" dirty="0" smtClean="0"/>
              <a:t>, then compared the output to guidelines in the MLA handbook for writers of research papers, 7</a:t>
            </a:r>
            <a:r>
              <a:rPr lang="en-US" sz="3600" baseline="30000" dirty="0" smtClean="0"/>
              <a:t>th</a:t>
            </a:r>
            <a:r>
              <a:rPr lang="en-US" sz="3600" dirty="0" smtClean="0"/>
              <a:t> ed. </a:t>
            </a:r>
          </a:p>
          <a:p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16266598" y="10996059"/>
            <a:ext cx="7112120" cy="481888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The Good:</a:t>
            </a:r>
          </a:p>
          <a:p>
            <a:endParaRPr lang="en-US" sz="3600" b="1" dirty="0"/>
          </a:p>
          <a:p>
            <a:pPr marL="571500" indent="-571500">
              <a:buFont typeface="Arial"/>
              <a:buChar char="•"/>
            </a:pPr>
            <a:r>
              <a:rPr lang="en-US" sz="3600" dirty="0" smtClean="0"/>
              <a:t>Easy to get order of citation elements correct</a:t>
            </a:r>
          </a:p>
          <a:p>
            <a:pPr marL="571500" indent="-571500">
              <a:buFont typeface="Arial"/>
              <a:buChar char="•"/>
            </a:pPr>
            <a:endParaRPr lang="en-US" sz="3600" dirty="0" smtClean="0"/>
          </a:p>
          <a:p>
            <a:pPr marL="571500" indent="-571500">
              <a:buFont typeface="Arial"/>
              <a:buChar char="•"/>
            </a:pPr>
            <a:r>
              <a:rPr lang="en-US" sz="3600" dirty="0" smtClean="0"/>
              <a:t>ISBN input in free citation tools works well</a:t>
            </a:r>
          </a:p>
          <a:p>
            <a:endParaRPr lang="en-US" sz="3600" b="1" dirty="0"/>
          </a:p>
          <a:p>
            <a:endParaRPr lang="en-US" sz="3600" b="1" dirty="0" smtClean="0"/>
          </a:p>
          <a:p>
            <a:endParaRPr lang="en-US" sz="3600" b="1" dirty="0"/>
          </a:p>
          <a:p>
            <a:endParaRPr lang="en-US" sz="3600" b="1" dirty="0" smtClean="0"/>
          </a:p>
          <a:p>
            <a:endParaRPr lang="en-US" sz="3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5837393" y="5430484"/>
            <a:ext cx="11692515" cy="1067984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Google Scholar</a:t>
            </a:r>
          </a:p>
          <a:p>
            <a:r>
              <a:rPr lang="en-US" sz="2800" b="1" dirty="0" smtClean="0"/>
              <a:t>Book: </a:t>
            </a:r>
            <a:r>
              <a:rPr lang="en-US" sz="2800" dirty="0" err="1"/>
              <a:t>Rivlin</a:t>
            </a:r>
            <a:r>
              <a:rPr lang="en-US" sz="2800" dirty="0"/>
              <a:t>, Elizabeth. </a:t>
            </a:r>
            <a:r>
              <a:rPr lang="en-US" sz="2800" i="1" dirty="0"/>
              <a:t>The Aesthetics of Service in Early Modern England</a:t>
            </a:r>
            <a:r>
              <a:rPr lang="en-US" sz="2800" dirty="0"/>
              <a:t>. Northwestern University Press, 2012</a:t>
            </a:r>
            <a:r>
              <a:rPr lang="en-US" sz="2800" dirty="0" smtClean="0"/>
              <a:t>.   </a:t>
            </a:r>
          </a:p>
          <a:p>
            <a:endParaRPr lang="en-US" sz="2800" dirty="0"/>
          </a:p>
          <a:p>
            <a:endParaRPr lang="en-US" sz="2800" dirty="0" smtClean="0"/>
          </a:p>
          <a:p>
            <a:endParaRPr lang="en-US" sz="2800" dirty="0"/>
          </a:p>
          <a:p>
            <a:endParaRPr lang="en-US" sz="2800" b="1" dirty="0" smtClean="0"/>
          </a:p>
          <a:p>
            <a:r>
              <a:rPr lang="en-US" sz="2800" b="1" dirty="0" smtClean="0"/>
              <a:t>Book chapter: </a:t>
            </a:r>
            <a:r>
              <a:rPr lang="en-US" sz="2800" dirty="0" err="1"/>
              <a:t>Yakeley</a:t>
            </a:r>
            <a:r>
              <a:rPr lang="en-US" sz="2800" dirty="0"/>
              <a:t>, Jessica. "</a:t>
            </a:r>
            <a:r>
              <a:rPr lang="en-US" sz="2800" dirty="0" err="1"/>
              <a:t>Mentalization</a:t>
            </a:r>
            <a:r>
              <a:rPr lang="en-US" sz="2800" dirty="0"/>
              <a:t>-based group treatment for antisocial personality disorder." </a:t>
            </a:r>
            <a:r>
              <a:rPr lang="en-US" sz="2800" i="1" dirty="0"/>
              <a:t>Forensic Group Psychotherapy: The Portman Clinic Approach</a:t>
            </a:r>
            <a:r>
              <a:rPr lang="en-US" sz="2800" dirty="0"/>
              <a:t> (2013): 151</a:t>
            </a:r>
            <a:r>
              <a:rPr lang="en-US" sz="2800" dirty="0" smtClean="0"/>
              <a:t>.      </a:t>
            </a:r>
          </a:p>
          <a:p>
            <a:endParaRPr lang="en-US" sz="2800" b="1" dirty="0"/>
          </a:p>
          <a:p>
            <a:endParaRPr lang="en-US" sz="3600" b="1" dirty="0" smtClean="0"/>
          </a:p>
          <a:p>
            <a:endParaRPr lang="en-US" sz="3600" b="1" dirty="0"/>
          </a:p>
          <a:p>
            <a:endParaRPr lang="en-US" sz="3600" b="1" dirty="0" smtClean="0"/>
          </a:p>
          <a:p>
            <a:r>
              <a:rPr lang="en-US" sz="2800" b="1" dirty="0" smtClean="0"/>
              <a:t>Journal article: </a:t>
            </a:r>
            <a:r>
              <a:rPr lang="en-US" sz="2800" dirty="0" smtClean="0"/>
              <a:t>Bien</a:t>
            </a:r>
            <a:r>
              <a:rPr lang="en-US" sz="2800" dirty="0"/>
              <a:t>, Thomas H. "Quantum change and psychotherapy." </a:t>
            </a:r>
            <a:r>
              <a:rPr lang="en-US" sz="2800" i="1" dirty="0"/>
              <a:t>Journal of clinical psychology</a:t>
            </a:r>
            <a:r>
              <a:rPr lang="en-US" sz="2800" dirty="0"/>
              <a:t> 60.5 (2004): 493-501</a:t>
            </a:r>
            <a:r>
              <a:rPr lang="en-US" sz="2800" dirty="0" smtClean="0"/>
              <a:t>.     </a:t>
            </a:r>
          </a:p>
          <a:p>
            <a:endParaRPr lang="en-US" sz="2800" dirty="0"/>
          </a:p>
          <a:p>
            <a:endParaRPr lang="en-US" sz="3600" b="1" dirty="0"/>
          </a:p>
          <a:p>
            <a:pPr algn="ctr"/>
            <a:endParaRPr lang="en-US" sz="3600" b="1" dirty="0" smtClean="0"/>
          </a:p>
          <a:p>
            <a:pPr algn="ctr"/>
            <a:endParaRPr lang="en-US" sz="3600" b="1" dirty="0" smtClean="0"/>
          </a:p>
          <a:p>
            <a:pPr algn="ctr"/>
            <a:endParaRPr lang="en-US" sz="3600" b="1" dirty="0"/>
          </a:p>
          <a:p>
            <a:pPr algn="ctr"/>
            <a:endParaRPr lang="en-US" sz="3600" b="1" dirty="0" smtClean="0"/>
          </a:p>
        </p:txBody>
      </p:sp>
      <p:sp>
        <p:nvSpPr>
          <p:cNvPr id="12" name="Oval 11"/>
          <p:cNvSpPr/>
          <p:nvPr/>
        </p:nvSpPr>
        <p:spPr>
          <a:xfrm>
            <a:off x="11521675" y="16488975"/>
            <a:ext cx="15607149" cy="8266472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3850530" y="15795420"/>
            <a:ext cx="11838936" cy="1228028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endParaRPr lang="en-US" sz="3600" b="1" dirty="0"/>
          </a:p>
          <a:p>
            <a:pPr algn="ctr"/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4000" b="1" dirty="0" smtClean="0"/>
              <a:t>EasyBib.com</a:t>
            </a:r>
          </a:p>
          <a:p>
            <a:pPr algn="ctr"/>
            <a:endParaRPr lang="en-US" sz="3600" b="1" dirty="0"/>
          </a:p>
          <a:p>
            <a:r>
              <a:rPr lang="en-US" sz="2800" b="1" dirty="0" smtClean="0"/>
              <a:t>Book: </a:t>
            </a:r>
            <a:r>
              <a:rPr lang="en-US" sz="2800" dirty="0" err="1"/>
              <a:t>Rivlin</a:t>
            </a:r>
            <a:r>
              <a:rPr lang="en-US" sz="2800" dirty="0"/>
              <a:t>, Elizabeth J. </a:t>
            </a:r>
            <a:r>
              <a:rPr lang="en-US" sz="2800" i="1" dirty="0"/>
              <a:t>The Aesthetics of Service in Early Modern </a:t>
            </a:r>
            <a:r>
              <a:rPr lang="en-US" sz="2800" i="1" dirty="0" smtClean="0"/>
              <a:t/>
            </a:r>
            <a:br>
              <a:rPr lang="en-US" sz="2800" i="1" dirty="0" smtClean="0"/>
            </a:br>
            <a:r>
              <a:rPr lang="en-US" sz="2800" i="1" dirty="0" smtClean="0"/>
              <a:t>England</a:t>
            </a:r>
            <a:r>
              <a:rPr lang="en-US" sz="2800" dirty="0"/>
              <a:t>. Evanston, IL: Northwestern UP, 2012. Print</a:t>
            </a:r>
            <a:r>
              <a:rPr lang="en-US" sz="2800" dirty="0" smtClean="0"/>
              <a:t>.</a:t>
            </a:r>
          </a:p>
          <a:p>
            <a:endParaRPr lang="en-US" sz="2800" dirty="0"/>
          </a:p>
          <a:p>
            <a:r>
              <a:rPr lang="en-US" sz="2800" b="1" dirty="0" smtClean="0"/>
              <a:t>Book chapter</a:t>
            </a:r>
            <a:r>
              <a:rPr lang="en-US" sz="2800" dirty="0" smtClean="0"/>
              <a:t>: </a:t>
            </a:r>
            <a:r>
              <a:rPr lang="en-US" sz="2800" dirty="0" err="1"/>
              <a:t>Yakeley</a:t>
            </a:r>
            <a:r>
              <a:rPr lang="en-US" sz="2800" dirty="0"/>
              <a:t>, Jessica. "</a:t>
            </a:r>
            <a:r>
              <a:rPr lang="en-US" sz="2800" dirty="0" err="1"/>
              <a:t>Mentalization</a:t>
            </a:r>
            <a:r>
              <a:rPr lang="en-US" sz="2800" dirty="0"/>
              <a:t>-Based Group Treatment For Antisocial Personality Disorder." </a:t>
            </a:r>
            <a:r>
              <a:rPr lang="en-US" sz="2800" i="1" dirty="0"/>
              <a:t>Forensic Group Psychotherapy: The Portman Clinic Approach</a:t>
            </a:r>
            <a:r>
              <a:rPr lang="en-US" sz="2800" dirty="0"/>
              <a:t>. Ed. John Woods and Andrew Williams. London: </a:t>
            </a:r>
            <a:r>
              <a:rPr lang="en-US" sz="2800" dirty="0" err="1"/>
              <a:t>Karnac</a:t>
            </a:r>
            <a:r>
              <a:rPr lang="en-US" sz="2800" dirty="0"/>
              <a:t>, 2014. 151-82. Print.</a:t>
            </a:r>
          </a:p>
          <a:p>
            <a:endParaRPr lang="en-US" sz="2800" b="1" dirty="0" smtClean="0"/>
          </a:p>
          <a:p>
            <a:r>
              <a:rPr lang="en-US" sz="2800" b="1" dirty="0" smtClean="0"/>
              <a:t>Journal article: </a:t>
            </a:r>
            <a:r>
              <a:rPr lang="en-US" sz="2800" dirty="0"/>
              <a:t>Bien, Thomas H. "Quantum Change and Psychotherapy." </a:t>
            </a:r>
            <a:r>
              <a:rPr lang="en-US" sz="2800" i="1" dirty="0"/>
              <a:t>Journal of Clinical Psychology</a:t>
            </a:r>
            <a:r>
              <a:rPr lang="en-US" sz="2800" dirty="0"/>
              <a:t> 60.5 (2004): 493-501. </a:t>
            </a:r>
            <a:r>
              <a:rPr lang="en-US" sz="2800" i="1" dirty="0"/>
              <a:t>MEDLINE with Full Text</a:t>
            </a:r>
            <a:r>
              <a:rPr lang="en-US" sz="2800" dirty="0"/>
              <a:t>. Web. 26 Aug. </a:t>
            </a:r>
            <a:r>
              <a:rPr lang="en-US" sz="2800" dirty="0" smtClean="0"/>
              <a:t>2004.</a:t>
            </a:r>
          </a:p>
          <a:p>
            <a:r>
              <a:rPr lang="en-US" sz="2800" dirty="0"/>
              <a:t> </a:t>
            </a:r>
            <a:r>
              <a:rPr lang="en-US" sz="2800" dirty="0" smtClean="0"/>
              <a:t>   </a:t>
            </a:r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r>
              <a:rPr lang="en-US" sz="3200" b="1" dirty="0" smtClean="0"/>
              <a:t> </a:t>
            </a:r>
            <a:endParaRPr lang="en-US" sz="3600" b="1" dirty="0"/>
          </a:p>
          <a:p>
            <a:pPr algn="ctr"/>
            <a:endParaRPr lang="en-US" sz="3600" b="1" dirty="0" smtClean="0"/>
          </a:p>
          <a:p>
            <a:pPr algn="ctr"/>
            <a:endParaRPr lang="en-US" sz="3600" b="1" dirty="0"/>
          </a:p>
          <a:p>
            <a:pPr algn="ctr"/>
            <a:endParaRPr lang="en-US" sz="3600" b="1" dirty="0" smtClean="0"/>
          </a:p>
          <a:p>
            <a:pPr algn="ctr"/>
            <a:endParaRPr lang="en-US" sz="3600" b="1" dirty="0"/>
          </a:p>
          <a:p>
            <a:pPr algn="ctr"/>
            <a:endParaRPr lang="en-US" sz="3600" b="1" dirty="0" smtClean="0"/>
          </a:p>
          <a:p>
            <a:pPr algn="ctr"/>
            <a:endParaRPr lang="en-US" sz="36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3368829" y="15495832"/>
            <a:ext cx="5842098" cy="722376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="1" dirty="0"/>
              <a:t>The </a:t>
            </a:r>
            <a:r>
              <a:rPr lang="en-US" sz="4000" b="1" dirty="0" smtClean="0"/>
              <a:t>Bad:</a:t>
            </a:r>
          </a:p>
          <a:p>
            <a:endParaRPr lang="en-US" sz="4000" b="1" dirty="0"/>
          </a:p>
          <a:p>
            <a:pPr marL="571500" indent="-571500">
              <a:buFont typeface="Arial"/>
              <a:buChar char="•"/>
            </a:pPr>
            <a:r>
              <a:rPr lang="en-US" sz="3600" dirty="0" smtClean="0"/>
              <a:t>Book chapter/anthology elements are wrong, or omitted completely.</a:t>
            </a:r>
            <a:br>
              <a:rPr lang="en-US" sz="3600" dirty="0" smtClean="0"/>
            </a:br>
            <a:endParaRPr lang="en-US" sz="3600" dirty="0" smtClean="0"/>
          </a:p>
          <a:p>
            <a:pPr marL="571500" indent="-571500">
              <a:buFont typeface="Arial"/>
              <a:buChar char="•"/>
            </a:pPr>
            <a:r>
              <a:rPr lang="en-US" sz="3600" dirty="0" smtClean="0"/>
              <a:t>Some citation elements omitted.</a:t>
            </a:r>
          </a:p>
          <a:p>
            <a:pPr marL="571500" indent="-571500">
              <a:buFont typeface="Arial"/>
              <a:buChar char="•"/>
            </a:pPr>
            <a:endParaRPr lang="en-US" sz="3600" dirty="0"/>
          </a:p>
          <a:p>
            <a:pPr marL="571500" indent="-571500">
              <a:buFont typeface="Arial"/>
              <a:buChar char="•"/>
            </a:pPr>
            <a:r>
              <a:rPr lang="en-US" sz="3600" dirty="0"/>
              <a:t>Capitalizing conjunctions and articles  (a, an, the</a:t>
            </a:r>
            <a:r>
              <a:rPr lang="en-US" sz="3600" dirty="0" smtClean="0"/>
              <a:t>).</a:t>
            </a:r>
            <a:endParaRPr lang="en-US" sz="3600" dirty="0"/>
          </a:p>
          <a:p>
            <a:endParaRPr lang="en-US" sz="8000" dirty="0"/>
          </a:p>
          <a:p>
            <a:endParaRPr lang="en-US" sz="2800" dirty="0"/>
          </a:p>
          <a:p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8787150" y="16762794"/>
            <a:ext cx="8742758" cy="84023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Best Bet to Tell Students:</a:t>
            </a:r>
          </a:p>
          <a:p>
            <a:endParaRPr lang="en-US" sz="2800" dirty="0"/>
          </a:p>
          <a:p>
            <a:pPr marL="457200" indent="-457200">
              <a:buFont typeface="Wingdings" charset="2"/>
              <a:buChar char="§"/>
            </a:pPr>
            <a:r>
              <a:rPr lang="en-US" sz="3600" dirty="0" err="1" smtClean="0"/>
              <a:t>EasyBib</a:t>
            </a:r>
            <a:r>
              <a:rPr lang="en-US" sz="3600" dirty="0" smtClean="0"/>
              <a:t> and the like work best when you know exactly what the citation elements are </a:t>
            </a:r>
            <a:r>
              <a:rPr lang="en-US" sz="3600" smtClean="0"/>
              <a:t>&amp; </a:t>
            </a:r>
            <a:r>
              <a:rPr lang="en-US" sz="3600" smtClean="0"/>
              <a:t>can </a:t>
            </a:r>
            <a:r>
              <a:rPr lang="en-US" sz="3600" dirty="0" smtClean="0"/>
              <a:t>input them correctly.</a:t>
            </a:r>
            <a:r>
              <a:rPr lang="en-US" sz="3600" dirty="0"/>
              <a:t> </a:t>
            </a:r>
            <a:r>
              <a:rPr lang="en-US" sz="3600" dirty="0" smtClean="0"/>
              <a:t>We could do more instruction on this aspect!</a:t>
            </a:r>
            <a:br>
              <a:rPr lang="en-US" sz="3600" dirty="0" smtClean="0"/>
            </a:br>
            <a:endParaRPr lang="en-US" sz="3600" dirty="0" smtClean="0"/>
          </a:p>
          <a:p>
            <a:pPr marL="457200" indent="-457200">
              <a:buFont typeface="Wingdings" charset="2"/>
              <a:buChar char="§"/>
            </a:pPr>
            <a:r>
              <a:rPr lang="en-US" sz="3600" dirty="0" smtClean="0"/>
              <a:t>Carefully check book chapter citations no matter what tool you use.</a:t>
            </a:r>
          </a:p>
          <a:p>
            <a:pPr marL="457200" indent="-457200">
              <a:buFont typeface="Wingdings" charset="2"/>
              <a:buChar char="§"/>
            </a:pPr>
            <a:endParaRPr lang="en-US" sz="3600" dirty="0" smtClean="0"/>
          </a:p>
          <a:p>
            <a:pPr marL="457200" indent="-457200">
              <a:buFont typeface="Wingdings" charset="2"/>
              <a:buChar char="§"/>
            </a:pPr>
            <a:r>
              <a:rPr lang="en-US" sz="3600" dirty="0" smtClean="0"/>
              <a:t>Check </a:t>
            </a:r>
            <a:r>
              <a:rPr lang="en-US" sz="3600" dirty="0"/>
              <a:t>against the style guidelines and edit, edit, edit!</a:t>
            </a:r>
          </a:p>
          <a:p>
            <a:pPr marL="457200" indent="-457200">
              <a:buFont typeface="Wingdings" charset="2"/>
              <a:buChar char="§"/>
            </a:pPr>
            <a:endParaRPr lang="en-US" sz="3600" dirty="0"/>
          </a:p>
          <a:p>
            <a:endParaRPr lang="en-US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6039657" y="6660077"/>
            <a:ext cx="6604111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Correct!  Though it omits “Medium of publication at the end.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5221200" y="9566803"/>
            <a:ext cx="5729206" cy="6766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Fix capitalizations</a:t>
            </a:r>
            <a:r>
              <a:rPr lang="en-US" sz="2800" dirty="0"/>
              <a:t>, add editor(s)</a:t>
            </a:r>
            <a:endParaRPr lang="en-US" sz="2800" b="1" dirty="0"/>
          </a:p>
          <a:p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5221200" y="11852680"/>
            <a:ext cx="5475202" cy="138499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Journal </a:t>
            </a:r>
            <a:r>
              <a:rPr lang="en-US" sz="2800" dirty="0"/>
              <a:t>title &amp; database name </a:t>
            </a:r>
            <a:r>
              <a:rPr lang="en-US" sz="2800" dirty="0" smtClean="0"/>
              <a:t>should be italicized. Capitalizations are wrong.</a:t>
            </a:r>
            <a:endParaRPr lang="en-US" sz="2800" dirty="0"/>
          </a:p>
        </p:txBody>
      </p:sp>
      <p:sp>
        <p:nvSpPr>
          <p:cNvPr id="16" name="TextBox 15"/>
          <p:cNvSpPr txBox="1"/>
          <p:nvPr/>
        </p:nvSpPr>
        <p:spPr>
          <a:xfrm>
            <a:off x="29209391" y="7365594"/>
            <a:ext cx="6875375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Missing “</a:t>
            </a:r>
            <a:r>
              <a:rPr lang="en-US" sz="2800" dirty="0"/>
              <a:t>Medium of publication consulted</a:t>
            </a:r>
            <a:r>
              <a:rPr lang="en-US" sz="2800" dirty="0" smtClean="0"/>
              <a:t>” at end of citation.</a:t>
            </a:r>
            <a:endParaRPr lang="en-US" sz="2800" dirty="0"/>
          </a:p>
        </p:txBody>
      </p:sp>
      <p:sp>
        <p:nvSpPr>
          <p:cNvPr id="17" name="TextBox 16"/>
          <p:cNvSpPr txBox="1"/>
          <p:nvPr/>
        </p:nvSpPr>
        <p:spPr>
          <a:xfrm>
            <a:off x="28250919" y="10152021"/>
            <a:ext cx="7620128" cy="154533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Missing editor(s), </a:t>
            </a:r>
            <a:r>
              <a:rPr lang="en-US" sz="2800" dirty="0"/>
              <a:t>place of pub., </a:t>
            </a:r>
            <a:r>
              <a:rPr lang="en-US" sz="2800" dirty="0" smtClean="0"/>
              <a:t>publisher</a:t>
            </a:r>
            <a:r>
              <a:rPr lang="en-US" sz="2800" dirty="0"/>
              <a:t>, page </a:t>
            </a:r>
            <a:r>
              <a:rPr lang="en-US" sz="2800" dirty="0" smtClean="0"/>
              <a:t>numbers, medium of publication. At </a:t>
            </a:r>
            <a:r>
              <a:rPr lang="en-US" sz="2800" dirty="0"/>
              <a:t>least book title is </a:t>
            </a:r>
            <a:r>
              <a:rPr lang="en-US" sz="2800" dirty="0" smtClean="0"/>
              <a:t>italicized.</a:t>
            </a:r>
            <a:endParaRPr lang="en-US" sz="2800" dirty="0"/>
          </a:p>
          <a:p>
            <a:endParaRPr lang="en-US" sz="2800" dirty="0"/>
          </a:p>
        </p:txBody>
      </p:sp>
      <p:sp>
        <p:nvSpPr>
          <p:cNvPr id="18" name="TextBox 17"/>
          <p:cNvSpPr txBox="1"/>
          <p:nvPr/>
        </p:nvSpPr>
        <p:spPr>
          <a:xfrm>
            <a:off x="28787150" y="13489479"/>
            <a:ext cx="6632333" cy="138499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 Missing date </a:t>
            </a:r>
            <a:r>
              <a:rPr lang="en-US" sz="2800" dirty="0"/>
              <a:t>of access, </a:t>
            </a:r>
            <a:r>
              <a:rPr lang="en-US" sz="2800" dirty="0" smtClean="0"/>
              <a:t>database name</a:t>
            </a:r>
            <a:r>
              <a:rPr lang="en-US" sz="2800" dirty="0"/>
              <a:t> </a:t>
            </a:r>
            <a:r>
              <a:rPr lang="en-US" sz="2800" dirty="0" smtClean="0"/>
              <a:t>- fix capitalizations in journal name</a:t>
            </a:r>
            <a:endParaRPr lang="en-US" sz="2800" dirty="0"/>
          </a:p>
          <a:p>
            <a:endParaRPr lang="en-US" sz="2800" dirty="0"/>
          </a:p>
        </p:txBody>
      </p:sp>
      <p:sp>
        <p:nvSpPr>
          <p:cNvPr id="19" name="TextBox 18"/>
          <p:cNvSpPr txBox="1"/>
          <p:nvPr/>
        </p:nvSpPr>
        <p:spPr>
          <a:xfrm>
            <a:off x="20884795" y="20941082"/>
            <a:ext cx="1890920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Perfect!</a:t>
            </a:r>
            <a:endParaRPr 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5531647" y="23140946"/>
            <a:ext cx="6660557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dirty="0"/>
              <a:t>Mark Shores, </a:t>
            </a:r>
            <a:r>
              <a:rPr lang="en-US" sz="1800" dirty="0" smtClean="0"/>
              <a:t>Assistant Director/Associate Librarian</a:t>
            </a:r>
            <a:endParaRPr lang="en-US" sz="1800" dirty="0"/>
          </a:p>
          <a:p>
            <a:r>
              <a:rPr lang="en-US" sz="1800" dirty="0"/>
              <a:t>Miami University Hamilton – Hamilton, </a:t>
            </a:r>
            <a:r>
              <a:rPr lang="en-US" sz="1800" dirty="0" smtClean="0"/>
              <a:t>Ohio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/>
              <a:t>Presented at </a:t>
            </a:r>
            <a:r>
              <a:rPr lang="en-US" sz="1800" dirty="0" smtClean="0"/>
              <a:t>Kentucky Library </a:t>
            </a:r>
            <a:r>
              <a:rPr lang="en-US" sz="1800" dirty="0"/>
              <a:t>Association </a:t>
            </a:r>
            <a:r>
              <a:rPr lang="en-US" sz="1800" dirty="0" smtClean="0"/>
              <a:t>Conference</a:t>
            </a:r>
            <a:endParaRPr lang="en-US" sz="1800" dirty="0"/>
          </a:p>
          <a:p>
            <a:r>
              <a:rPr lang="en-US" sz="1800" dirty="0" smtClean="0"/>
              <a:t>September 19, 2014, Louisville, KY.</a:t>
            </a:r>
            <a:endParaRPr lang="en-US" sz="1800" dirty="0"/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85297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701</TotalTime>
  <Words>319</Words>
  <Application>Microsoft Office PowerPoint</Application>
  <PresentationFormat>Custom</PresentationFormat>
  <Paragraphs>77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Wingdings</vt:lpstr>
      <vt:lpstr>Office Theme</vt:lpstr>
      <vt:lpstr>PowerPoint Presentation</vt:lpstr>
    </vt:vector>
  </TitlesOfParts>
  <Company>Miami University Hamilton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Garbage in, Gospel Out: Citation Generator Tools </dc:title>
  <dc:creator>Mark Shores</dc:creator>
  <cp:lastModifiedBy>Shores, Mark L. Mr.</cp:lastModifiedBy>
  <cp:revision>48</cp:revision>
  <dcterms:created xsi:type="dcterms:W3CDTF">2014-08-27T14:42:56Z</dcterms:created>
  <dcterms:modified xsi:type="dcterms:W3CDTF">2014-09-04T22:29:44Z</dcterms:modified>
</cp:coreProperties>
</file>