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0" r:id="rId2"/>
  </p:sldMasterIdLst>
  <p:notesMasterIdLst>
    <p:notesMasterId r:id="rId19"/>
  </p:notesMasterIdLst>
  <p:handoutMasterIdLst>
    <p:handoutMasterId r:id="rId20"/>
  </p:handoutMasterIdLst>
  <p:sldIdLst>
    <p:sldId id="344" r:id="rId3"/>
    <p:sldId id="348" r:id="rId4"/>
    <p:sldId id="347" r:id="rId5"/>
    <p:sldId id="349" r:id="rId6"/>
    <p:sldId id="342" r:id="rId7"/>
    <p:sldId id="353" r:id="rId8"/>
    <p:sldId id="346" r:id="rId9"/>
    <p:sldId id="352" r:id="rId10"/>
    <p:sldId id="343" r:id="rId11"/>
    <p:sldId id="357" r:id="rId12"/>
    <p:sldId id="354" r:id="rId13"/>
    <p:sldId id="351" r:id="rId14"/>
    <p:sldId id="356" r:id="rId15"/>
    <p:sldId id="350" r:id="rId16"/>
    <p:sldId id="359" r:id="rId17"/>
    <p:sldId id="360" r:id="rId18"/>
  </p:sldIdLst>
  <p:sldSz cx="9144000" cy="5143500" type="screen16x9"/>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8">
          <p15:clr>
            <a:srgbClr val="A4A3A4"/>
          </p15:clr>
        </p15:guide>
        <p15:guide id="2" orient="horz" pos="992">
          <p15:clr>
            <a:srgbClr val="A4A3A4"/>
          </p15:clr>
        </p15:guide>
        <p15:guide id="3" pos="5274">
          <p15:clr>
            <a:srgbClr val="A4A3A4"/>
          </p15:clr>
        </p15:guide>
        <p15:guide id="4" pos="407">
          <p15:clr>
            <a:srgbClr val="A4A3A4"/>
          </p15:clr>
        </p15:guide>
        <p15:guide id="5" pos="30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D03"/>
    <a:srgbClr val="FF6600"/>
    <a:srgbClr val="33CCFF"/>
    <a:srgbClr val="C8102E"/>
    <a:srgbClr val="AE0F2A"/>
    <a:srgbClr val="C3092B"/>
    <a:srgbClr val="006971"/>
    <a:srgbClr val="008080"/>
    <a:srgbClr val="4C68B0"/>
    <a:srgbClr val="FFC70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12" autoAdjust="0"/>
    <p:restoredTop sz="86398" autoAdjust="0"/>
  </p:normalViewPr>
  <p:slideViewPr>
    <p:cSldViewPr snapToGrid="0" snapToObjects="1">
      <p:cViewPr varScale="1">
        <p:scale>
          <a:sx n="89" d="100"/>
          <a:sy n="89" d="100"/>
        </p:scale>
        <p:origin x="78" y="216"/>
      </p:cViewPr>
      <p:guideLst>
        <p:guide orient="horz" pos="478"/>
        <p:guide orient="horz" pos="992"/>
        <p:guide pos="5274"/>
        <p:guide pos="407"/>
        <p:guide pos="3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27" d="100"/>
        <a:sy n="22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CC0B97A3-3FE6-574C-9830-89DD758FA87C}" type="datetimeFigureOut">
              <a:rPr lang="en-US" smtClean="0"/>
              <a:t>6/3/2019</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43D88234-B9B0-B149-8EA9-07B572C94401}" type="slidenum">
              <a:rPr lang="en-US" smtClean="0"/>
              <a:t>‹#›</a:t>
            </a:fld>
            <a:endParaRPr lang="en-US"/>
          </a:p>
        </p:txBody>
      </p:sp>
    </p:spTree>
    <p:extLst>
      <p:ext uri="{BB962C8B-B14F-4D97-AF65-F5344CB8AC3E}">
        <p14:creationId xmlns:p14="http://schemas.microsoft.com/office/powerpoint/2010/main" val="837125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F67A7686-C06B-7244-B5B4-9CA632DF098E}" type="datetimeFigureOut">
              <a:rPr lang="en-US" smtClean="0"/>
              <a:t>6/3/2019</a:t>
            </a:fld>
            <a:endParaRPr lang="en-US"/>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0E5C49AE-04DB-9042-BA05-B316935E2B04}" type="slidenum">
              <a:rPr lang="en-US" smtClean="0"/>
              <a:t>‹#›</a:t>
            </a:fld>
            <a:endParaRPr lang="en-US"/>
          </a:p>
        </p:txBody>
      </p:sp>
    </p:spTree>
    <p:extLst>
      <p:ext uri="{BB962C8B-B14F-4D97-AF65-F5344CB8AC3E}">
        <p14:creationId xmlns:p14="http://schemas.microsoft.com/office/powerpoint/2010/main" val="7967168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descr="Slide 1_Backgroun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91" y="0"/>
            <a:ext cx="9157262" cy="5158591"/>
          </a:xfrm>
          <a:prstGeom prst="rect">
            <a:avLst/>
          </a:prstGeom>
          <a:effectLst/>
        </p:spPr>
      </p:pic>
      <p:pic>
        <p:nvPicPr>
          <p:cNvPr id="3" name="Picture 2" descr="Decorative graphi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176" y="4636995"/>
            <a:ext cx="9330764" cy="413124"/>
          </a:xfrm>
          <a:prstGeom prst="rect">
            <a:avLst/>
          </a:prstGeom>
        </p:spPr>
      </p:pic>
      <p:sp>
        <p:nvSpPr>
          <p:cNvPr id="9" name="Text Placeholder 8"/>
          <p:cNvSpPr>
            <a:spLocks noGrp="1"/>
          </p:cNvSpPr>
          <p:nvPr>
            <p:ph type="body" sz="quarter" idx="10"/>
          </p:nvPr>
        </p:nvSpPr>
        <p:spPr>
          <a:xfrm>
            <a:off x="246530" y="1677428"/>
            <a:ext cx="8628530" cy="723900"/>
          </a:xfrm>
          <a:prstGeom prst="rect">
            <a:avLst/>
          </a:prstGeom>
          <a:noFill/>
          <a:ln>
            <a:noFill/>
          </a:ln>
          <a:effectLst/>
        </p:spPr>
        <p:style>
          <a:lnRef idx="2">
            <a:schemeClr val="dk1"/>
          </a:lnRef>
          <a:fillRef idx="1">
            <a:schemeClr val="lt1"/>
          </a:fillRef>
          <a:effectRef idx="0">
            <a:schemeClr val="dk1"/>
          </a:effectRef>
          <a:fontRef idx="none"/>
        </p:style>
        <p:txBody>
          <a:bodyPr vert="horz"/>
          <a:lstStyle>
            <a:lvl1pPr marL="0" indent="0" algn="ctr">
              <a:buFontTx/>
              <a:buNone/>
              <a:defRPr sz="4400" b="1" i="1">
                <a:solidFill>
                  <a:schemeClr val="bg1"/>
                </a:solidFill>
                <a:latin typeface="Helvetica"/>
                <a:cs typeface="Helvetica"/>
              </a:defRPr>
            </a:lvl1pPr>
            <a:lvl2pPr marL="457200" indent="0" algn="ctr">
              <a:buFontTx/>
              <a:buNone/>
              <a:defRPr sz="4800" b="1" i="1">
                <a:solidFill>
                  <a:schemeClr val="bg1"/>
                </a:solidFill>
                <a:latin typeface="Helvetica"/>
                <a:cs typeface="Helvetica"/>
              </a:defRPr>
            </a:lvl2pPr>
            <a:lvl3pPr marL="914400" indent="0" algn="ctr">
              <a:buFontTx/>
              <a:buNone/>
              <a:defRPr sz="4800" b="1" i="1">
                <a:solidFill>
                  <a:schemeClr val="bg1"/>
                </a:solidFill>
                <a:latin typeface="Helvetica"/>
                <a:cs typeface="Helvetica"/>
              </a:defRPr>
            </a:lvl3pPr>
            <a:lvl4pPr marL="1371600" indent="0" algn="ctr">
              <a:buFontTx/>
              <a:buNone/>
              <a:defRPr sz="4800" b="1" i="1">
                <a:solidFill>
                  <a:schemeClr val="bg1"/>
                </a:solidFill>
                <a:latin typeface="Helvetica"/>
                <a:cs typeface="Helvetica"/>
              </a:defRPr>
            </a:lvl4pPr>
            <a:lvl5pPr marL="1828800" indent="0" algn="ctr">
              <a:buFontTx/>
              <a:buNone/>
              <a:defRPr sz="4800" b="1" i="1">
                <a:solidFill>
                  <a:schemeClr val="bg1"/>
                </a:solidFill>
                <a:latin typeface="Helvetica"/>
                <a:cs typeface="Helvetica"/>
              </a:defRPr>
            </a:lvl5pPr>
          </a:lstStyle>
          <a:p>
            <a:pPr lvl="0"/>
            <a:r>
              <a:rPr lang="en-US" dirty="0" smtClean="0"/>
              <a:t>Click to edit Master text styles</a:t>
            </a:r>
          </a:p>
        </p:txBody>
      </p:sp>
      <p:pic>
        <p:nvPicPr>
          <p:cNvPr id="4" name="Picture 3" descr="Miami University Logo"/>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40530" y="240948"/>
            <a:ext cx="3036474" cy="901923"/>
          </a:xfrm>
          <a:prstGeom prst="rect">
            <a:avLst/>
          </a:prstGeom>
        </p:spPr>
      </p:pic>
      <p:sp>
        <p:nvSpPr>
          <p:cNvPr id="7" name="Text Placeholder 6"/>
          <p:cNvSpPr>
            <a:spLocks noGrp="1"/>
          </p:cNvSpPr>
          <p:nvPr>
            <p:ph type="body" sz="quarter" idx="11"/>
          </p:nvPr>
        </p:nvSpPr>
        <p:spPr>
          <a:xfrm>
            <a:off x="1733176" y="2386386"/>
            <a:ext cx="5602942" cy="519673"/>
          </a:xfrm>
          <a:prstGeom prst="rect">
            <a:avLst/>
          </a:prstGeom>
        </p:spPr>
        <p:txBody>
          <a:bodyPr vert="horz"/>
          <a:lstStyle>
            <a:lvl1pPr marL="0" indent="0" algn="ctr">
              <a:buFontTx/>
              <a:buNone/>
              <a:defRPr sz="3200" baseline="0">
                <a:solidFill>
                  <a:schemeClr val="bg1"/>
                </a:solidFill>
                <a:latin typeface="Helvetica"/>
              </a:defRPr>
            </a:lvl1pPr>
            <a:lvl2pPr marL="457200" indent="0" algn="ctr">
              <a:buFontTx/>
              <a:buNone/>
              <a:defRPr sz="2400" baseline="0">
                <a:solidFill>
                  <a:schemeClr val="bg1"/>
                </a:solidFill>
                <a:latin typeface="Helvetica"/>
              </a:defRPr>
            </a:lvl2pPr>
            <a:lvl3pPr marL="914400" indent="0" algn="ctr">
              <a:buFontTx/>
              <a:buNone/>
              <a:defRPr sz="2400" baseline="0">
                <a:solidFill>
                  <a:schemeClr val="bg1"/>
                </a:solidFill>
                <a:latin typeface="Helvetica"/>
              </a:defRPr>
            </a:lvl3pPr>
            <a:lvl4pPr marL="1371600" indent="0" algn="ctr">
              <a:buFontTx/>
              <a:buNone/>
              <a:defRPr sz="2400" baseline="0">
                <a:solidFill>
                  <a:schemeClr val="bg1"/>
                </a:solidFill>
                <a:latin typeface="Helvetica"/>
              </a:defRPr>
            </a:lvl4pPr>
            <a:lvl5pPr marL="1828800" indent="0" algn="ctr">
              <a:buFontTx/>
              <a:buNone/>
              <a:defRPr sz="2400" baseline="0">
                <a:solidFill>
                  <a:schemeClr val="bg1"/>
                </a:solidFill>
                <a:latin typeface="Helvetica"/>
              </a:defRPr>
            </a:lvl5pPr>
          </a:lstStyle>
          <a:p>
            <a:pPr lvl="0"/>
            <a:r>
              <a:rPr lang="en-US" dirty="0" smtClean="0"/>
              <a:t>Click to edit Master text styles</a:t>
            </a:r>
          </a:p>
        </p:txBody>
      </p:sp>
    </p:spTree>
    <p:extLst>
      <p:ext uri="{BB962C8B-B14F-4D97-AF65-F5344CB8AC3E}">
        <p14:creationId xmlns:p14="http://schemas.microsoft.com/office/powerpoint/2010/main" val="984377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4973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3914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39246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4133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053891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0370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Rectangle 8"/>
          <p:cNvSpPr/>
          <p:nvPr userDrawn="1"/>
        </p:nvSpPr>
        <p:spPr>
          <a:xfrm>
            <a:off x="-9922" y="-27574"/>
            <a:ext cx="226569" cy="5212161"/>
          </a:xfrm>
          <a:prstGeom prst="rect">
            <a:avLst/>
          </a:prstGeom>
          <a:solidFill>
            <a:srgbClr val="C309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pic>
        <p:nvPicPr>
          <p:cNvPr id="10" name="Picture 9" descr="Miami University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9589" y="4497295"/>
            <a:ext cx="1388318" cy="519022"/>
          </a:xfrm>
          <a:prstGeom prst="rect">
            <a:avLst/>
          </a:prstGeom>
        </p:spPr>
      </p:pic>
      <p:sp>
        <p:nvSpPr>
          <p:cNvPr id="3" name="Text Placeholder 2"/>
          <p:cNvSpPr>
            <a:spLocks noGrp="1"/>
          </p:cNvSpPr>
          <p:nvPr>
            <p:ph type="body" sz="quarter" idx="10"/>
          </p:nvPr>
        </p:nvSpPr>
        <p:spPr>
          <a:xfrm>
            <a:off x="447675" y="276225"/>
            <a:ext cx="5954713" cy="590550"/>
          </a:xfrm>
          <a:prstGeom prst="rect">
            <a:avLst/>
          </a:prstGeom>
        </p:spPr>
        <p:txBody>
          <a:bodyPr vert="horz"/>
          <a:lstStyle>
            <a:lvl1pPr marL="0" indent="0">
              <a:buFontTx/>
              <a:buNone/>
              <a:defRPr sz="3200" b="1" i="0">
                <a:solidFill>
                  <a:schemeClr val="tx2"/>
                </a:solidFill>
                <a:latin typeface="Helvetica"/>
              </a:defRPr>
            </a:lvl1pPr>
          </a:lstStyle>
          <a:p>
            <a:pPr lvl="0"/>
            <a:r>
              <a:rPr lang="en-US" dirty="0" smtClean="0"/>
              <a:t>Click to edit Master text</a:t>
            </a:r>
            <a:endParaRPr lang="en-US" dirty="0"/>
          </a:p>
        </p:txBody>
      </p:sp>
      <p:sp>
        <p:nvSpPr>
          <p:cNvPr id="5" name="Text Placeholder 4"/>
          <p:cNvSpPr>
            <a:spLocks noGrp="1"/>
          </p:cNvSpPr>
          <p:nvPr>
            <p:ph type="body" sz="quarter" idx="11"/>
          </p:nvPr>
        </p:nvSpPr>
        <p:spPr>
          <a:xfrm>
            <a:off x="447674" y="866775"/>
            <a:ext cx="4677149" cy="477838"/>
          </a:xfrm>
          <a:prstGeom prst="rect">
            <a:avLst/>
          </a:prstGeom>
        </p:spPr>
        <p:txBody>
          <a:bodyPr vert="horz"/>
          <a:lstStyle>
            <a:lvl1pPr marL="0" indent="0">
              <a:buFontTx/>
              <a:buNone/>
              <a:defRPr sz="2400" baseline="0">
                <a:solidFill>
                  <a:schemeClr val="tx2"/>
                </a:solidFill>
                <a:latin typeface="Helvetica"/>
              </a:defRPr>
            </a:lvl1pPr>
            <a:lvl2pPr marL="457200" indent="0">
              <a:buFontTx/>
              <a:buNone/>
              <a:defRPr sz="2000" baseline="0">
                <a:solidFill>
                  <a:schemeClr val="tx2"/>
                </a:solidFill>
                <a:latin typeface="Helvetica"/>
              </a:defRPr>
            </a:lvl2pPr>
            <a:lvl3pPr marL="914400" indent="0">
              <a:buFontTx/>
              <a:buNone/>
              <a:defRPr sz="2000" baseline="0">
                <a:solidFill>
                  <a:schemeClr val="tx2"/>
                </a:solidFill>
                <a:latin typeface="Helvetica"/>
              </a:defRPr>
            </a:lvl3pPr>
            <a:lvl4pPr marL="1371600" indent="0">
              <a:buFontTx/>
              <a:buNone/>
              <a:defRPr sz="2000" baseline="0">
                <a:solidFill>
                  <a:schemeClr val="tx2"/>
                </a:solidFill>
                <a:latin typeface="Helvetica"/>
              </a:defRPr>
            </a:lvl4pPr>
            <a:lvl5pPr marL="1828800" indent="0">
              <a:buFontTx/>
              <a:buNone/>
              <a:defRPr sz="2000" baseline="0">
                <a:solidFill>
                  <a:schemeClr val="tx2"/>
                </a:solidFill>
                <a:latin typeface="Helvetica"/>
              </a:defRPr>
            </a:lvl5pPr>
          </a:lstStyle>
          <a:p>
            <a:pPr lvl="0"/>
            <a:r>
              <a:rPr lang="en-US" dirty="0" smtClean="0"/>
              <a:t>Click to edit Master text styles</a:t>
            </a:r>
          </a:p>
        </p:txBody>
      </p:sp>
      <p:sp>
        <p:nvSpPr>
          <p:cNvPr id="7" name="Picture Placeholder 6"/>
          <p:cNvSpPr>
            <a:spLocks noGrp="1"/>
          </p:cNvSpPr>
          <p:nvPr>
            <p:ph type="pic" sz="quarter" idx="12"/>
          </p:nvPr>
        </p:nvSpPr>
        <p:spPr>
          <a:xfrm>
            <a:off x="5319713" y="1104900"/>
            <a:ext cx="3525837" cy="2876550"/>
          </a:xfrm>
          <a:prstGeom prst="rect">
            <a:avLst/>
          </a:prstGeom>
        </p:spPr>
        <p:txBody>
          <a:bodyPr vert="horz"/>
          <a:lstStyle/>
          <a:p>
            <a:endParaRPr lang="en-US"/>
          </a:p>
        </p:txBody>
      </p:sp>
      <p:sp>
        <p:nvSpPr>
          <p:cNvPr id="11" name="Text Placeholder 10"/>
          <p:cNvSpPr>
            <a:spLocks noGrp="1"/>
          </p:cNvSpPr>
          <p:nvPr>
            <p:ph type="body" sz="quarter" idx="13"/>
          </p:nvPr>
        </p:nvSpPr>
        <p:spPr>
          <a:xfrm>
            <a:off x="447675" y="1703388"/>
            <a:ext cx="4392613" cy="2584450"/>
          </a:xfrm>
          <a:prstGeom prst="rect">
            <a:avLst/>
          </a:prstGeom>
        </p:spPr>
        <p:txBody>
          <a:bodyPr vert="horz"/>
          <a:lstStyle>
            <a:lvl1pPr marL="342900" indent="-342900">
              <a:buClr>
                <a:schemeClr val="tx2"/>
              </a:buClr>
              <a:buSzPct val="80000"/>
              <a:buFont typeface="Lucida Grande"/>
              <a:buChar char="»"/>
              <a:defRPr sz="2000">
                <a:solidFill>
                  <a:schemeClr val="accent3">
                    <a:lumMod val="85000"/>
                    <a:lumOff val="15000"/>
                  </a:schemeClr>
                </a:solidFill>
                <a:latin typeface="Helvetica"/>
              </a:defRPr>
            </a:lvl1pPr>
            <a:lvl2pPr marL="742950" indent="-285750">
              <a:buClr>
                <a:schemeClr val="tx2"/>
              </a:buClr>
              <a:buSzPct val="80000"/>
              <a:buFont typeface="Lucida Grande"/>
              <a:buChar char="»"/>
              <a:defRPr sz="2000">
                <a:solidFill>
                  <a:schemeClr val="accent3">
                    <a:lumMod val="85000"/>
                    <a:lumOff val="15000"/>
                  </a:schemeClr>
                </a:solidFill>
                <a:latin typeface="Helvetica"/>
              </a:defRPr>
            </a:lvl2pPr>
            <a:lvl3pPr marL="1143000" indent="-228600">
              <a:buClr>
                <a:schemeClr val="tx2"/>
              </a:buClr>
              <a:buSzPct val="80000"/>
              <a:buFont typeface="Lucida Grande"/>
              <a:buChar char="»"/>
              <a:defRPr sz="2000">
                <a:solidFill>
                  <a:schemeClr val="accent3">
                    <a:lumMod val="85000"/>
                    <a:lumOff val="15000"/>
                  </a:schemeClr>
                </a:solidFill>
                <a:latin typeface="Helvetica"/>
              </a:defRPr>
            </a:lvl3pPr>
            <a:lvl4pPr marL="1600200" indent="-228600">
              <a:buClr>
                <a:schemeClr val="tx2"/>
              </a:buClr>
              <a:buSzPct val="80000"/>
              <a:buFont typeface="Lucida Grande"/>
              <a:buChar char="»"/>
              <a:defRPr sz="2000">
                <a:solidFill>
                  <a:schemeClr val="accent3">
                    <a:lumMod val="85000"/>
                    <a:lumOff val="15000"/>
                  </a:schemeClr>
                </a:solidFill>
                <a:latin typeface="Helvetica"/>
              </a:defRPr>
            </a:lvl4pPr>
            <a:lvl5pPr marL="2057400" indent="-228600">
              <a:buClr>
                <a:schemeClr val="tx2"/>
              </a:buClr>
              <a:buSzPct val="80000"/>
              <a:buFont typeface="Lucida Grande"/>
              <a:buChar char="»"/>
              <a:defRPr sz="2000">
                <a:solidFill>
                  <a:schemeClr val="accent3">
                    <a:lumMod val="85000"/>
                    <a:lumOff val="15000"/>
                  </a:schemeClr>
                </a:solidFill>
                <a:latin typeface="Helvetica"/>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descr="Decorative graphi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2621024" y="2361860"/>
            <a:ext cx="5376515" cy="463177"/>
          </a:xfrm>
          <a:prstGeom prst="rect">
            <a:avLst/>
          </a:prstGeom>
        </p:spPr>
      </p:pic>
    </p:spTree>
    <p:extLst>
      <p:ext uri="{BB962C8B-B14F-4D97-AF65-F5344CB8AC3E}">
        <p14:creationId xmlns:p14="http://schemas.microsoft.com/office/powerpoint/2010/main" val="265530744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p:cNvSpPr/>
          <p:nvPr userDrawn="1"/>
        </p:nvSpPr>
        <p:spPr>
          <a:xfrm>
            <a:off x="-9922" y="-27574"/>
            <a:ext cx="226569" cy="5212161"/>
          </a:xfrm>
          <a:prstGeom prst="rect">
            <a:avLst/>
          </a:prstGeom>
          <a:solidFill>
            <a:srgbClr val="C309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pic>
        <p:nvPicPr>
          <p:cNvPr id="6" name="Picture 5" descr="Miami University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9589" y="4497295"/>
            <a:ext cx="1388318" cy="519022"/>
          </a:xfrm>
          <a:prstGeom prst="rect">
            <a:avLst/>
          </a:prstGeom>
        </p:spPr>
      </p:pic>
      <p:sp>
        <p:nvSpPr>
          <p:cNvPr id="3" name="Picture Placeholder 2"/>
          <p:cNvSpPr>
            <a:spLocks noGrp="1"/>
          </p:cNvSpPr>
          <p:nvPr>
            <p:ph type="pic" sz="quarter" idx="10"/>
          </p:nvPr>
        </p:nvSpPr>
        <p:spPr>
          <a:xfrm>
            <a:off x="1382713" y="814388"/>
            <a:ext cx="6334125" cy="2965450"/>
          </a:xfrm>
          <a:prstGeom prst="rect">
            <a:avLst/>
          </a:prstGeom>
        </p:spPr>
        <p:txBody>
          <a:bodyPr vert="horz"/>
          <a:lstStyle/>
          <a:p>
            <a:endParaRPr lang="en-US"/>
          </a:p>
        </p:txBody>
      </p:sp>
      <p:sp>
        <p:nvSpPr>
          <p:cNvPr id="7" name="Text Placeholder 6"/>
          <p:cNvSpPr>
            <a:spLocks noGrp="1"/>
          </p:cNvSpPr>
          <p:nvPr>
            <p:ph type="body" sz="quarter" idx="11"/>
          </p:nvPr>
        </p:nvSpPr>
        <p:spPr>
          <a:xfrm>
            <a:off x="1382713" y="3877795"/>
            <a:ext cx="6276975" cy="500063"/>
          </a:xfrm>
          <a:prstGeom prst="rect">
            <a:avLst/>
          </a:prstGeom>
        </p:spPr>
        <p:txBody>
          <a:bodyPr vert="horz"/>
          <a:lstStyle>
            <a:lvl1pPr marL="0" indent="0" algn="ctr">
              <a:buFontTx/>
              <a:buNone/>
              <a:defRPr sz="3200" b="0" i="1" baseline="0">
                <a:solidFill>
                  <a:schemeClr val="tx2"/>
                </a:solidFill>
                <a:latin typeface="Helvetica"/>
              </a:defRPr>
            </a:lvl1pPr>
            <a:lvl2pPr marL="457200" indent="0" algn="ctr">
              <a:buFontTx/>
              <a:buNone/>
              <a:defRPr sz="1800" b="0" i="1" baseline="0">
                <a:solidFill>
                  <a:schemeClr val="tx2"/>
                </a:solidFill>
                <a:latin typeface="Helvetica"/>
              </a:defRPr>
            </a:lvl2pPr>
            <a:lvl3pPr marL="914400" indent="0" algn="ctr">
              <a:buFontTx/>
              <a:buNone/>
              <a:defRPr sz="1800" b="0" i="1" baseline="0">
                <a:solidFill>
                  <a:schemeClr val="tx2"/>
                </a:solidFill>
                <a:latin typeface="Helvetica"/>
              </a:defRPr>
            </a:lvl3pPr>
            <a:lvl4pPr marL="1371600" indent="0" algn="ctr">
              <a:buFontTx/>
              <a:buNone/>
              <a:defRPr sz="1800" b="0" i="1" baseline="0">
                <a:solidFill>
                  <a:schemeClr val="tx2"/>
                </a:solidFill>
                <a:latin typeface="Helvetica"/>
              </a:defRPr>
            </a:lvl4pPr>
            <a:lvl5pPr marL="1828800" indent="0" algn="ctr">
              <a:buFontTx/>
              <a:buNone/>
              <a:defRPr sz="1800" b="0" i="1" baseline="0">
                <a:solidFill>
                  <a:schemeClr val="tx2"/>
                </a:solidFill>
                <a:latin typeface="Helvetica"/>
              </a:defRPr>
            </a:lvl5pPr>
          </a:lstStyle>
          <a:p>
            <a:pPr lvl="0"/>
            <a:r>
              <a:rPr lang="en-US" dirty="0" smtClean="0"/>
              <a:t>Click to edit Master text styles</a:t>
            </a:r>
          </a:p>
        </p:txBody>
      </p:sp>
      <p:pic>
        <p:nvPicPr>
          <p:cNvPr id="8" name="Picture 7" descr="Decorative graphi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2621024" y="2361860"/>
            <a:ext cx="5376515" cy="463177"/>
          </a:xfrm>
          <a:prstGeom prst="rect">
            <a:avLst/>
          </a:prstGeom>
        </p:spPr>
      </p:pic>
    </p:spTree>
    <p:extLst>
      <p:ext uri="{BB962C8B-B14F-4D97-AF65-F5344CB8AC3E}">
        <p14:creationId xmlns:p14="http://schemas.microsoft.com/office/powerpoint/2010/main" val="91415809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F09982-A875-40E6-8D02-A23362631BD4}" type="datetimeFigureOut">
              <a:rPr lang="en-US" smtClean="0"/>
              <a:t>6/3/2019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20BC5B-6037-4CED-88E6-923CE77A34EB}" type="slidenum">
              <a:rPr lang="en-US" smtClean="0"/>
              <a:t>‹#›</a:t>
            </a:fld>
            <a:endParaRPr lang="en-US"/>
          </a:p>
        </p:txBody>
      </p:sp>
    </p:spTree>
    <p:extLst>
      <p:ext uri="{BB962C8B-B14F-4D97-AF65-F5344CB8AC3E}">
        <p14:creationId xmlns:p14="http://schemas.microsoft.com/office/powerpoint/2010/main" val="3961163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3635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5273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24042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69219"/>
            <a:ext cx="3886200" cy="326350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369219"/>
            <a:ext cx="3886200" cy="326350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0860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F09982-A875-40E6-8D02-A23362631BD4}" type="datetimeFigureOut">
              <a:rPr lang="en-US" smtClean="0">
                <a:solidFill>
                  <a:prstClr val="black">
                    <a:tint val="75000"/>
                  </a:prstClr>
                </a:solidFill>
              </a:rPr>
              <a:pPr/>
              <a:t>6/3/2019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E20BC5B-6037-4CED-88E6-923CE77A34E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37194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1.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8665"/>
      </p:ext>
    </p:extLst>
  </p:cSld>
  <p:clrMap bg1="lt1" tx1="dk1" bg2="lt2" tx2="dk2" accent1="accent1" accent2="accent2" accent3="accent3" accent4="accent4" accent5="accent5" accent6="accent6" hlink="hlink" folHlink="folHlink"/>
  <p:sldLayoutIdLst>
    <p:sldLayoutId id="2147483668" r:id="rId1"/>
    <p:sldLayoutId id="2147483661" r:id="rId2"/>
    <p:sldLayoutId id="2147483667" r:id="rId3"/>
    <p:sldLayoutId id="2147483669"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9AF09982-A875-40E6-8D02-A23362631BD4}" type="datetimeFigureOut">
              <a:rPr lang="en-US" smtClean="0">
                <a:solidFill>
                  <a:prstClr val="black">
                    <a:tint val="75000"/>
                  </a:prstClr>
                </a:solidFill>
              </a:rPr>
              <a:pPr defTabSz="685800"/>
              <a:t>6/3/2019</a:t>
            </a:fld>
            <a:endParaRPr 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E20BC5B-6037-4CED-88E6-923CE77A34EB}"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79076151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39803" y="306044"/>
            <a:ext cx="7059167" cy="4555093"/>
          </a:xfrm>
          <a:prstGeom prst="rect">
            <a:avLst/>
          </a:prstGeom>
          <a:noFill/>
        </p:spPr>
        <p:txBody>
          <a:bodyPr wrap="square" rtlCol="0">
            <a:spAutoFit/>
          </a:bodyPr>
          <a:lstStyle/>
          <a:p>
            <a:pPr algn="ctr"/>
            <a:endParaRPr lang="en-US" sz="1400" dirty="0" smtClean="0">
              <a:solidFill>
                <a:schemeClr val="bg1"/>
              </a:solidFill>
            </a:endParaRPr>
          </a:p>
          <a:p>
            <a:pPr algn="ctr"/>
            <a:r>
              <a:rPr lang="en-US" sz="2800" dirty="0">
                <a:solidFill>
                  <a:srgbClr val="FFC000"/>
                </a:solidFill>
                <a:latin typeface="Garamond" panose="02020404030301010803" pitchFamily="18" charset="0"/>
              </a:rPr>
              <a:t>“Begin with a Moment:” A Pilot Study of a Method for Supporting Information Creativity in First Year Writing Instruction</a:t>
            </a:r>
            <a:endParaRPr lang="en-US" dirty="0" smtClean="0">
              <a:solidFill>
                <a:srgbClr val="FFC000"/>
              </a:solidFill>
              <a:latin typeface="Garamond" panose="02020404030301010803" pitchFamily="18" charset="0"/>
            </a:endParaRPr>
          </a:p>
          <a:p>
            <a:pPr algn="ctr"/>
            <a:endParaRPr lang="en-US" dirty="0" smtClean="0">
              <a:solidFill>
                <a:schemeClr val="bg1"/>
              </a:solidFill>
              <a:latin typeface="Garamond" panose="02020404030301010803" pitchFamily="18" charset="0"/>
            </a:endParaRPr>
          </a:p>
          <a:p>
            <a:pPr algn="ctr"/>
            <a:r>
              <a:rPr lang="en-US" sz="2800" dirty="0">
                <a:solidFill>
                  <a:schemeClr val="bg1"/>
                </a:solidFill>
                <a:latin typeface="Garamond" panose="02020404030301010803" pitchFamily="18" charset="0"/>
              </a:rPr>
              <a:t>Mark </a:t>
            </a:r>
            <a:r>
              <a:rPr lang="en-US" sz="2800" dirty="0" smtClean="0">
                <a:solidFill>
                  <a:schemeClr val="bg1"/>
                </a:solidFill>
                <a:latin typeface="Garamond" panose="02020404030301010803" pitchFamily="18" charset="0"/>
              </a:rPr>
              <a:t>Dahlquist</a:t>
            </a:r>
          </a:p>
          <a:p>
            <a:pPr algn="ctr"/>
            <a:endParaRPr lang="en-US" dirty="0" smtClean="0">
              <a:solidFill>
                <a:schemeClr val="bg1"/>
              </a:solidFill>
              <a:latin typeface="Garamond" panose="02020404030301010803" pitchFamily="18" charset="0"/>
            </a:endParaRPr>
          </a:p>
          <a:p>
            <a:pPr algn="ctr"/>
            <a:r>
              <a:rPr lang="en-US" dirty="0" smtClean="0">
                <a:solidFill>
                  <a:schemeClr val="bg1"/>
                </a:solidFill>
                <a:latin typeface="Garamond" panose="02020404030301010803" pitchFamily="18" charset="0"/>
              </a:rPr>
              <a:t>Humanities and Social Sciences Librarian</a:t>
            </a:r>
            <a:endParaRPr lang="en-US" sz="800" dirty="0" smtClean="0">
              <a:solidFill>
                <a:schemeClr val="bg1"/>
              </a:solidFill>
              <a:latin typeface="Garamond" panose="02020404030301010803" pitchFamily="18" charset="0"/>
            </a:endParaRPr>
          </a:p>
          <a:p>
            <a:pPr algn="ctr"/>
            <a:r>
              <a:rPr lang="en-US" sz="1600" dirty="0" smtClean="0">
                <a:solidFill>
                  <a:schemeClr val="bg1"/>
                </a:solidFill>
                <a:latin typeface="Garamond" panose="02020404030301010803" pitchFamily="18" charset="0"/>
              </a:rPr>
              <a:t>Miami University</a:t>
            </a:r>
          </a:p>
          <a:p>
            <a:pPr algn="ctr"/>
            <a:endParaRPr lang="en-US" sz="1600" dirty="0" smtClean="0">
              <a:solidFill>
                <a:schemeClr val="bg1"/>
              </a:solidFill>
              <a:latin typeface="Garamond" panose="02020404030301010803" pitchFamily="18" charset="0"/>
            </a:endParaRPr>
          </a:p>
          <a:p>
            <a:pPr algn="ctr"/>
            <a:endParaRPr lang="en-US" sz="1600" dirty="0">
              <a:solidFill>
                <a:schemeClr val="bg1"/>
              </a:solidFill>
              <a:latin typeface="Garamond" panose="02020404030301010803" pitchFamily="18" charset="0"/>
            </a:endParaRPr>
          </a:p>
          <a:p>
            <a:pPr algn="ctr"/>
            <a:r>
              <a:rPr lang="en-US" sz="1600" dirty="0" smtClean="0">
                <a:solidFill>
                  <a:schemeClr val="bg1"/>
                </a:solidFill>
                <a:latin typeface="Garamond" panose="02020404030301010803" pitchFamily="18" charset="0"/>
              </a:rPr>
              <a:t>Library Instruction Tennessee Conference</a:t>
            </a:r>
            <a:endParaRPr lang="en-US" sz="1600" dirty="0">
              <a:solidFill>
                <a:schemeClr val="bg1"/>
              </a:solidFill>
              <a:latin typeface="Garamond" panose="02020404030301010803" pitchFamily="18" charset="0"/>
            </a:endParaRPr>
          </a:p>
          <a:p>
            <a:pPr algn="ctr"/>
            <a:r>
              <a:rPr lang="en-US" sz="1600" dirty="0" smtClean="0">
                <a:solidFill>
                  <a:schemeClr val="bg1"/>
                </a:solidFill>
                <a:latin typeface="Garamond" panose="02020404030301010803" pitchFamily="18" charset="0"/>
              </a:rPr>
              <a:t>Austin Peay University, Clarksville TN</a:t>
            </a:r>
            <a:endParaRPr lang="en-US" sz="1600" dirty="0">
              <a:solidFill>
                <a:schemeClr val="bg1"/>
              </a:solidFill>
              <a:latin typeface="Garamond" panose="02020404030301010803" pitchFamily="18" charset="0"/>
            </a:endParaRPr>
          </a:p>
          <a:p>
            <a:pPr algn="ctr"/>
            <a:endParaRPr lang="en-US" sz="1600" dirty="0">
              <a:solidFill>
                <a:schemeClr val="bg1"/>
              </a:solidFill>
              <a:latin typeface="Garamond" panose="02020404030301010803" pitchFamily="18" charset="0"/>
            </a:endParaRPr>
          </a:p>
          <a:p>
            <a:pPr algn="ctr"/>
            <a:r>
              <a:rPr lang="en-US" sz="1400" dirty="0" smtClean="0">
                <a:solidFill>
                  <a:schemeClr val="bg1"/>
                </a:solidFill>
                <a:latin typeface="Garamond" panose="02020404030301010803" pitchFamily="18" charset="0"/>
              </a:rPr>
              <a:t>3 June, 2019</a:t>
            </a:r>
            <a:endParaRPr lang="en-US" dirty="0" smtClean="0">
              <a:solidFill>
                <a:schemeClr val="bg1"/>
              </a:solidFill>
            </a:endParaRPr>
          </a:p>
        </p:txBody>
      </p:sp>
    </p:spTree>
    <p:extLst>
      <p:ext uri="{BB962C8B-B14F-4D97-AF65-F5344CB8AC3E}">
        <p14:creationId xmlns:p14="http://schemas.microsoft.com/office/powerpoint/2010/main" val="36816362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3729" y="560665"/>
            <a:ext cx="7678993" cy="3631763"/>
          </a:xfrm>
          <a:prstGeom prst="rect">
            <a:avLst/>
          </a:prstGeom>
          <a:noFill/>
        </p:spPr>
        <p:txBody>
          <a:bodyPr wrap="square" rtlCol="0">
            <a:spAutoFit/>
          </a:bodyPr>
          <a:lstStyle/>
          <a:p>
            <a:pPr lvl="0"/>
            <a:r>
              <a:rPr lang="en-US" sz="2000" b="1" dirty="0" smtClean="0">
                <a:solidFill>
                  <a:srgbClr val="FFC000"/>
                </a:solidFill>
                <a:latin typeface="Garamond" panose="02020404030301010803" pitchFamily="18" charset="0"/>
              </a:rPr>
              <a:t>Information </a:t>
            </a:r>
            <a:r>
              <a:rPr lang="en-US" sz="2000" b="1" dirty="0">
                <a:solidFill>
                  <a:srgbClr val="FFC000"/>
                </a:solidFill>
                <a:latin typeface="Garamond" panose="02020404030301010803" pitchFamily="18" charset="0"/>
              </a:rPr>
              <a:t>c</a:t>
            </a:r>
            <a:r>
              <a:rPr lang="en-US" sz="2000" b="1" dirty="0" smtClean="0">
                <a:solidFill>
                  <a:srgbClr val="FFC000"/>
                </a:solidFill>
                <a:latin typeface="Garamond" panose="02020404030301010803" pitchFamily="18" charset="0"/>
              </a:rPr>
              <a:t>reativity </a:t>
            </a:r>
            <a:r>
              <a:rPr lang="en-US" sz="2000" b="1" dirty="0">
                <a:solidFill>
                  <a:srgbClr val="FFFFFF"/>
                </a:solidFill>
                <a:latin typeface="Garamond" panose="02020404030301010803" pitchFamily="18" charset="0"/>
              </a:rPr>
              <a:t>practices may:</a:t>
            </a:r>
          </a:p>
          <a:p>
            <a:pPr lvl="0"/>
            <a:endParaRPr lang="en-US" dirty="0">
              <a:solidFill>
                <a:srgbClr val="FFFFFF"/>
              </a:solidFill>
              <a:latin typeface="Garamond" panose="02020404030301010803" pitchFamily="18" charset="0"/>
            </a:endParaRPr>
          </a:p>
          <a:p>
            <a:pPr marL="285750" lvl="0" indent="-285750">
              <a:spcAft>
                <a:spcPts val="600"/>
              </a:spcAft>
              <a:buFont typeface="Arial" panose="020B0604020202020204" pitchFamily="34" charset="0"/>
              <a:buChar char="•"/>
            </a:pPr>
            <a:r>
              <a:rPr lang="en-US" dirty="0">
                <a:solidFill>
                  <a:srgbClr val="FFFFFF"/>
                </a:solidFill>
                <a:latin typeface="Garamond" panose="02020404030301010803" pitchFamily="18" charset="0"/>
              </a:rPr>
              <a:t>Serve the purposes of broader creative, as opposed to research projects </a:t>
            </a:r>
          </a:p>
          <a:p>
            <a:pPr marL="285750" lvl="0" indent="-285750">
              <a:spcAft>
                <a:spcPts val="600"/>
              </a:spcAft>
              <a:buFont typeface="Arial" panose="020B0604020202020204" pitchFamily="34" charset="0"/>
              <a:buChar char="•"/>
            </a:pPr>
            <a:r>
              <a:rPr lang="en-US" dirty="0">
                <a:solidFill>
                  <a:srgbClr val="FFFFFF"/>
                </a:solidFill>
                <a:latin typeface="Garamond" panose="02020404030301010803" pitchFamily="18" charset="0"/>
              </a:rPr>
              <a:t>Develop creative methods in the service of argumentative or research projects (story-telling, for example, within the context of public persuasion)</a:t>
            </a:r>
          </a:p>
          <a:p>
            <a:pPr marL="285750" lvl="0" indent="-285750">
              <a:spcAft>
                <a:spcPts val="600"/>
              </a:spcAft>
              <a:buFont typeface="Arial" panose="020B0604020202020204" pitchFamily="34" charset="0"/>
              <a:buChar char="•"/>
            </a:pPr>
            <a:r>
              <a:rPr lang="en-US" dirty="0">
                <a:solidFill>
                  <a:srgbClr val="FFFFFF"/>
                </a:solidFill>
                <a:latin typeface="Garamond" panose="02020404030301010803" pitchFamily="18" charset="0"/>
              </a:rPr>
              <a:t>Involve </a:t>
            </a:r>
            <a:r>
              <a:rPr lang="en-US" dirty="0" smtClean="0">
                <a:solidFill>
                  <a:srgbClr val="FFFFFF"/>
                </a:solidFill>
                <a:latin typeface="Garamond" panose="02020404030301010803" pitchFamily="18" charset="0"/>
              </a:rPr>
              <a:t>experiential encounters </a:t>
            </a:r>
            <a:r>
              <a:rPr lang="en-US" dirty="0">
                <a:solidFill>
                  <a:srgbClr val="FFFFFF"/>
                </a:solidFill>
                <a:latin typeface="Garamond" panose="02020404030301010803" pitchFamily="18" charset="0"/>
              </a:rPr>
              <a:t>with </a:t>
            </a:r>
            <a:r>
              <a:rPr lang="en-US" dirty="0" smtClean="0">
                <a:solidFill>
                  <a:srgbClr val="FFFFFF"/>
                </a:solidFill>
                <a:latin typeface="Garamond" panose="02020404030301010803" pitchFamily="18" charset="0"/>
              </a:rPr>
              <a:t>things, such as rare print materials, </a:t>
            </a:r>
            <a:r>
              <a:rPr lang="en-US" dirty="0">
                <a:solidFill>
                  <a:srgbClr val="FFFFFF"/>
                </a:solidFill>
                <a:latin typeface="Garamond" panose="02020404030301010803" pitchFamily="18" charset="0"/>
              </a:rPr>
              <a:t>or make use of serendipitous methods</a:t>
            </a:r>
          </a:p>
          <a:p>
            <a:pPr marL="285750" lvl="0" indent="-285750">
              <a:spcAft>
                <a:spcPts val="600"/>
              </a:spcAft>
              <a:buFont typeface="Arial" panose="020B0604020202020204" pitchFamily="34" charset="0"/>
              <a:buChar char="•"/>
            </a:pPr>
            <a:r>
              <a:rPr lang="en-US" dirty="0">
                <a:solidFill>
                  <a:srgbClr val="FFFFFF"/>
                </a:solidFill>
                <a:latin typeface="Garamond" panose="02020404030301010803" pitchFamily="18" charset="0"/>
              </a:rPr>
              <a:t>Emphasize </a:t>
            </a:r>
            <a:r>
              <a:rPr lang="en-US" dirty="0" smtClean="0">
                <a:solidFill>
                  <a:srgbClr val="FFFFFF"/>
                </a:solidFill>
                <a:latin typeface="Garamond" panose="02020404030301010803" pitchFamily="18" charset="0"/>
              </a:rPr>
              <a:t>immediacy </a:t>
            </a:r>
            <a:r>
              <a:rPr lang="en-US" dirty="0">
                <a:solidFill>
                  <a:srgbClr val="FFFFFF"/>
                </a:solidFill>
                <a:latin typeface="Garamond" panose="02020404030301010803" pitchFamily="18" charset="0"/>
              </a:rPr>
              <a:t>and minimize </a:t>
            </a:r>
            <a:r>
              <a:rPr lang="en-US" dirty="0" smtClean="0">
                <a:solidFill>
                  <a:srgbClr val="FFFFFF"/>
                </a:solidFill>
                <a:latin typeface="Garamond" panose="02020404030301010803" pitchFamily="18" charset="0"/>
              </a:rPr>
              <a:t>threshold limitations </a:t>
            </a:r>
            <a:r>
              <a:rPr lang="en-US" dirty="0">
                <a:solidFill>
                  <a:srgbClr val="FFFFFF"/>
                </a:solidFill>
                <a:latin typeface="Garamond" panose="02020404030301010803" pitchFamily="18" charset="0"/>
              </a:rPr>
              <a:t>(zines; 3D printing)</a:t>
            </a:r>
          </a:p>
          <a:p>
            <a:pPr marL="285750" lvl="0" indent="-285750">
              <a:spcAft>
                <a:spcPts val="600"/>
              </a:spcAft>
              <a:buFont typeface="Arial" panose="020B0604020202020204" pitchFamily="34" charset="0"/>
              <a:buChar char="•"/>
            </a:pPr>
            <a:r>
              <a:rPr lang="en-US" dirty="0" smtClean="0">
                <a:solidFill>
                  <a:srgbClr val="FFFFFF"/>
                </a:solidFill>
                <a:latin typeface="Garamond" panose="02020404030301010803" pitchFamily="18" charset="0"/>
              </a:rPr>
              <a:t>Practice </a:t>
            </a:r>
            <a:r>
              <a:rPr lang="en-US" dirty="0">
                <a:solidFill>
                  <a:srgbClr val="FFFFFF"/>
                </a:solidFill>
                <a:latin typeface="Garamond" panose="02020404030301010803" pitchFamily="18" charset="0"/>
              </a:rPr>
              <a:t>the innovative </a:t>
            </a:r>
            <a:r>
              <a:rPr lang="en-US" i="1" dirty="0">
                <a:solidFill>
                  <a:srgbClr val="FFFFFF"/>
                </a:solidFill>
                <a:latin typeface="Garamond" panose="02020404030301010803" pitchFamily="18" charset="0"/>
              </a:rPr>
              <a:t>presentation</a:t>
            </a:r>
            <a:r>
              <a:rPr lang="en-US" dirty="0">
                <a:solidFill>
                  <a:srgbClr val="FFFFFF"/>
                </a:solidFill>
                <a:latin typeface="Garamond" panose="02020404030301010803" pitchFamily="18" charset="0"/>
              </a:rPr>
              <a:t> of information </a:t>
            </a:r>
            <a:r>
              <a:rPr lang="en-US" dirty="0" smtClean="0">
                <a:solidFill>
                  <a:srgbClr val="FFFFFF"/>
                </a:solidFill>
                <a:latin typeface="Garamond" panose="02020404030301010803" pitchFamily="18" charset="0"/>
              </a:rPr>
              <a:t>(GIS; data visualization)</a:t>
            </a:r>
            <a:endParaRPr lang="en-US" dirty="0">
              <a:solidFill>
                <a:srgbClr val="FFFFFF"/>
              </a:solidFill>
              <a:latin typeface="Garamond" panose="02020404030301010803" pitchFamily="18" charset="0"/>
            </a:endParaRPr>
          </a:p>
          <a:p>
            <a:pPr marL="285750" lvl="0" indent="-285750">
              <a:spcAft>
                <a:spcPts val="600"/>
              </a:spcAft>
              <a:buFont typeface="Arial" panose="020B0604020202020204" pitchFamily="34" charset="0"/>
              <a:buChar char="•"/>
            </a:pPr>
            <a:r>
              <a:rPr lang="en-US" dirty="0">
                <a:solidFill>
                  <a:srgbClr val="FFFFFF"/>
                </a:solidFill>
                <a:latin typeface="Garamond" panose="02020404030301010803" pitchFamily="18" charset="0"/>
              </a:rPr>
              <a:t>Emphasize </a:t>
            </a:r>
            <a:r>
              <a:rPr lang="en-US" dirty="0" smtClean="0">
                <a:solidFill>
                  <a:srgbClr val="FFFFFF"/>
                </a:solidFill>
                <a:latin typeface="Garamond" panose="02020404030301010803" pitchFamily="18" charset="0"/>
              </a:rPr>
              <a:t>remediation and form (e.g.: transforming a text to video)</a:t>
            </a:r>
            <a:endParaRPr lang="en-US" dirty="0">
              <a:solidFill>
                <a:srgbClr val="FFFFFF"/>
              </a:solidFill>
              <a:latin typeface="Garamond" panose="02020404030301010803" pitchFamily="18" charset="0"/>
            </a:endParaRPr>
          </a:p>
          <a:p>
            <a:pPr marL="285750" lvl="0" indent="-285750">
              <a:spcAft>
                <a:spcPts val="600"/>
              </a:spcAft>
              <a:buFont typeface="Arial" panose="020B0604020202020204" pitchFamily="34" charset="0"/>
              <a:buChar char="•"/>
            </a:pPr>
            <a:r>
              <a:rPr lang="en-US" dirty="0">
                <a:solidFill>
                  <a:srgbClr val="FFFFFF"/>
                </a:solidFill>
                <a:latin typeface="Garamond" panose="02020404030301010803" pitchFamily="18" charset="0"/>
              </a:rPr>
              <a:t>Emphasize the inward and poetic </a:t>
            </a:r>
            <a:r>
              <a:rPr lang="en-US" i="1" dirty="0">
                <a:solidFill>
                  <a:srgbClr val="FFFFFF"/>
                </a:solidFill>
                <a:latin typeface="Garamond" panose="02020404030301010803" pitchFamily="18" charset="0"/>
              </a:rPr>
              <a:t>maker</a:t>
            </a:r>
            <a:r>
              <a:rPr lang="en-US" dirty="0">
                <a:solidFill>
                  <a:srgbClr val="FFFFFF"/>
                </a:solidFill>
                <a:latin typeface="Garamond" panose="02020404030301010803" pitchFamily="18" charset="0"/>
              </a:rPr>
              <a:t> (as opposed to the audience)</a:t>
            </a:r>
          </a:p>
        </p:txBody>
      </p:sp>
    </p:spTree>
    <p:extLst>
      <p:ext uri="{BB962C8B-B14F-4D97-AF65-F5344CB8AC3E}">
        <p14:creationId xmlns:p14="http://schemas.microsoft.com/office/powerpoint/2010/main" val="18387829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89516" y="157426"/>
            <a:ext cx="6334619" cy="461665"/>
          </a:xfrm>
          <a:prstGeom prst="rect">
            <a:avLst/>
          </a:prstGeom>
        </p:spPr>
        <p:txBody>
          <a:bodyPr wrap="none">
            <a:spAutoFit/>
          </a:bodyPr>
          <a:lstStyle/>
          <a:p>
            <a:pPr lvl="0"/>
            <a:r>
              <a:rPr lang="en-US" sz="2400" b="1" dirty="0" smtClean="0">
                <a:solidFill>
                  <a:srgbClr val="FFC000"/>
                </a:solidFill>
                <a:latin typeface="Garamond" panose="02020404030301010803" pitchFamily="18" charset="0"/>
              </a:rPr>
              <a:t>Information Literacy vs. Information Creativity</a:t>
            </a:r>
            <a:endParaRPr lang="en-US" sz="2400" b="1" dirty="0">
              <a:solidFill>
                <a:srgbClr val="FFC000"/>
              </a:solidFill>
              <a:latin typeface="Garamond" panose="02020404030301010803" pitchFamily="18" charset="0"/>
            </a:endParaRPr>
          </a:p>
        </p:txBody>
      </p:sp>
      <p:pic>
        <p:nvPicPr>
          <p:cNvPr id="2" name="Picture 1" descr="Associated with Information Literacy:&#10;Authority is constructed and contextual&#10;Literacy; understanding symbols&#10;Thresholds&#10;Information as data/content&#10;Scholarship as Conversation&#10;Frameworks&#10;Information has Value&#10;Searching as Strategic Exploration&#10;Research as Inquiry&#10;Information Creation as Process&#10;Locating information&#10;Identifying authority&#10;break complex questions into simple ones&#10;Demonstrate intellectual humility&#10;Evaluating authority&#10;&#10;Associated with Information Creativity:&#10;&#10;Authority is constructed and contextual&#10;Literacy; understanding symbols&#10;Thresholds&#10;Information as data/content&#10;Scholarship as Conversation&#10;Frameworks&#10;Information has Value&#10;Searching as Strategic Exploration&#10;Research as Inquiry&#10;Information Creation as Process&#10;Locating information&#10;Identifying authority&#10;break complex questions into simple ones&#10;Demonstrate intellectual humility&#10;Evaluating authority&#10;&#10;" title="Chart: Information Literacy vs Information Creativity"/>
          <p:cNvPicPr>
            <a:picLocks noChangeAspect="1"/>
          </p:cNvPicPr>
          <p:nvPr/>
        </p:nvPicPr>
        <p:blipFill>
          <a:blip r:embed="rId2"/>
          <a:stretch>
            <a:fillRect/>
          </a:stretch>
        </p:blipFill>
        <p:spPr>
          <a:xfrm>
            <a:off x="1419472" y="701710"/>
            <a:ext cx="6674706" cy="4236554"/>
          </a:xfrm>
          <a:prstGeom prst="rect">
            <a:avLst/>
          </a:prstGeom>
        </p:spPr>
      </p:pic>
    </p:spTree>
    <p:extLst>
      <p:ext uri="{BB962C8B-B14F-4D97-AF65-F5344CB8AC3E}">
        <p14:creationId xmlns:p14="http://schemas.microsoft.com/office/powerpoint/2010/main" val="20367186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980085" y="199509"/>
            <a:ext cx="6858000" cy="701095"/>
          </a:xfrm>
        </p:spPr>
        <p:txBody>
          <a:bodyPr/>
          <a:lstStyle/>
          <a:p>
            <a:pPr>
              <a:lnSpc>
                <a:spcPct val="100000"/>
              </a:lnSpc>
              <a:spcBef>
                <a:spcPts val="0"/>
              </a:spcBef>
            </a:pPr>
            <a:r>
              <a:rPr lang="en-US" sz="3000" dirty="0">
                <a:solidFill>
                  <a:srgbClr val="FFC000"/>
                </a:solidFill>
                <a:latin typeface="Garamond" panose="02020404030301010803" pitchFamily="18" charset="0"/>
              </a:rPr>
              <a:t>Further Reading</a:t>
            </a:r>
            <a:endParaRPr lang="en-US" dirty="0">
              <a:solidFill>
                <a:srgbClr val="FFC000"/>
              </a:solidFill>
              <a:latin typeface="Garamond" panose="02020404030301010803" pitchFamily="18" charset="0"/>
            </a:endParaRPr>
          </a:p>
        </p:txBody>
      </p:sp>
      <p:sp>
        <p:nvSpPr>
          <p:cNvPr id="6" name="TextBox 5"/>
          <p:cNvSpPr txBox="1"/>
          <p:nvPr/>
        </p:nvSpPr>
        <p:spPr>
          <a:xfrm>
            <a:off x="1580186" y="718765"/>
            <a:ext cx="6500757" cy="4039567"/>
          </a:xfrm>
          <a:prstGeom prst="rect">
            <a:avLst/>
          </a:prstGeom>
          <a:noFill/>
        </p:spPr>
        <p:txBody>
          <a:bodyPr wrap="square" rtlCol="0">
            <a:spAutoFit/>
          </a:bodyPr>
          <a:lstStyle/>
          <a:p>
            <a:pPr defTabSz="685800"/>
            <a:r>
              <a:rPr lang="en-US" sz="1350" dirty="0" smtClean="0">
                <a:solidFill>
                  <a:prstClr val="white"/>
                </a:solidFill>
                <a:latin typeface="Garamond" panose="02020404030301010803" pitchFamily="18" charset="0"/>
              </a:rPr>
              <a:t>ACRL,  </a:t>
            </a:r>
            <a:r>
              <a:rPr lang="en-US" sz="1350" dirty="0">
                <a:solidFill>
                  <a:prstClr val="white"/>
                </a:solidFill>
                <a:latin typeface="Garamond" panose="02020404030301010803" pitchFamily="18" charset="0"/>
              </a:rPr>
              <a:t>“Information Literacy Competency Standards for Higher Education.” Community &amp; </a:t>
            </a:r>
            <a:r>
              <a:rPr lang="en-US" sz="1350" dirty="0" smtClean="0">
                <a:solidFill>
                  <a:prstClr val="white"/>
                </a:solidFill>
                <a:latin typeface="Garamond" panose="02020404030301010803" pitchFamily="18" charset="0"/>
              </a:rPr>
              <a:t>	Junior </a:t>
            </a:r>
            <a:r>
              <a:rPr lang="en-US" sz="1350" dirty="0">
                <a:solidFill>
                  <a:prstClr val="white"/>
                </a:solidFill>
                <a:latin typeface="Garamond" panose="02020404030301010803" pitchFamily="18" charset="0"/>
              </a:rPr>
              <a:t>College Libraries 9, no. 4 (December 29, 2000): 63–67. </a:t>
            </a:r>
            <a:endParaRPr lang="en-US" sz="1350" dirty="0" smtClean="0">
              <a:solidFill>
                <a:prstClr val="white"/>
              </a:solidFill>
              <a:latin typeface="Garamond" panose="02020404030301010803" pitchFamily="18" charset="0"/>
            </a:endParaRPr>
          </a:p>
          <a:p>
            <a:pPr defTabSz="685800"/>
            <a:endParaRPr lang="en-US" sz="1350" dirty="0">
              <a:solidFill>
                <a:prstClr val="white"/>
              </a:solidFill>
              <a:latin typeface="Garamond" panose="02020404030301010803" pitchFamily="18" charset="0"/>
            </a:endParaRPr>
          </a:p>
          <a:p>
            <a:pPr defTabSz="685800"/>
            <a:r>
              <a:rPr lang="en-US" sz="1350" dirty="0" err="1" smtClean="0">
                <a:solidFill>
                  <a:prstClr val="white"/>
                </a:solidFill>
                <a:latin typeface="Garamond" panose="02020404030301010803" pitchFamily="18" charset="0"/>
              </a:rPr>
              <a:t>Beilin</a:t>
            </a:r>
            <a:r>
              <a:rPr lang="en-US" sz="1350" dirty="0">
                <a:solidFill>
                  <a:prstClr val="white"/>
                </a:solidFill>
                <a:latin typeface="Garamond" panose="02020404030301010803" pitchFamily="18" charset="0"/>
              </a:rPr>
              <a:t>,  Ian.  (2014).  “Beyond  the  threshold: Conformity,  resistance,  and  the  ACRL 	Information Literacy Framework for Higher Education.” </a:t>
            </a:r>
            <a:r>
              <a:rPr lang="en-US" sz="1350" i="1" dirty="0">
                <a:solidFill>
                  <a:prstClr val="white"/>
                </a:solidFill>
                <a:latin typeface="Garamond" panose="02020404030301010803" pitchFamily="18" charset="0"/>
              </a:rPr>
              <a:t>In the Library with the 	Lead Pipe</a:t>
            </a:r>
            <a:r>
              <a:rPr lang="en-US" sz="1350" dirty="0">
                <a:solidFill>
                  <a:prstClr val="white"/>
                </a:solidFill>
                <a:latin typeface="Garamond" panose="02020404030301010803" pitchFamily="18" charset="0"/>
              </a:rPr>
              <a:t>, February  25,  2015</a:t>
            </a:r>
            <a:r>
              <a:rPr lang="en-US" sz="1350" dirty="0" smtClean="0">
                <a:solidFill>
                  <a:prstClr val="white"/>
                </a:solidFill>
                <a:latin typeface="Garamond" panose="02020404030301010803" pitchFamily="18" charset="0"/>
              </a:rPr>
              <a:t>.</a:t>
            </a:r>
          </a:p>
          <a:p>
            <a:pPr defTabSz="685800"/>
            <a:endParaRPr lang="en-US" sz="1350" dirty="0" smtClean="0">
              <a:solidFill>
                <a:prstClr val="white"/>
              </a:solidFill>
              <a:latin typeface="Garamond" panose="02020404030301010803" pitchFamily="18" charset="0"/>
            </a:endParaRPr>
          </a:p>
          <a:p>
            <a:pPr defTabSz="685800"/>
            <a:r>
              <a:rPr lang="en-US" sz="1350" dirty="0">
                <a:solidFill>
                  <a:prstClr val="white"/>
                </a:solidFill>
                <a:latin typeface="Garamond" panose="02020404030301010803" pitchFamily="18" charset="0"/>
              </a:rPr>
              <a:t>Deitering, Anne-Marie, and Hannah Rempel. “Sparking Curiosity – Librarians’ Role in </a:t>
            </a:r>
            <a:r>
              <a:rPr lang="en-US" sz="1350" dirty="0" smtClean="0">
                <a:solidFill>
                  <a:prstClr val="white"/>
                </a:solidFill>
                <a:latin typeface="Garamond" panose="02020404030301010803" pitchFamily="18" charset="0"/>
              </a:rPr>
              <a:t>	Encouraging </a:t>
            </a:r>
            <a:r>
              <a:rPr lang="en-US" sz="1350" dirty="0">
                <a:solidFill>
                  <a:prstClr val="white"/>
                </a:solidFill>
                <a:latin typeface="Garamond" panose="02020404030301010803" pitchFamily="18" charset="0"/>
              </a:rPr>
              <a:t>Exploration – In the Library with the Lead Pipe,” February 22, 2017. </a:t>
            </a:r>
          </a:p>
          <a:p>
            <a:pPr defTabSz="685800"/>
            <a:endParaRPr lang="en-US" sz="1350" dirty="0" smtClean="0">
              <a:solidFill>
                <a:prstClr val="white"/>
              </a:solidFill>
              <a:latin typeface="Garamond" panose="02020404030301010803" pitchFamily="18" charset="0"/>
            </a:endParaRPr>
          </a:p>
          <a:p>
            <a:pPr defTabSz="685800"/>
            <a:r>
              <a:rPr lang="en-US" sz="1350" dirty="0" smtClean="0">
                <a:solidFill>
                  <a:prstClr val="white"/>
                </a:solidFill>
                <a:latin typeface="Garamond" panose="02020404030301010803" pitchFamily="18" charset="0"/>
              </a:rPr>
              <a:t>Dewey, John. </a:t>
            </a:r>
            <a:r>
              <a:rPr lang="en-US" sz="1350" i="1" dirty="0" smtClean="0">
                <a:solidFill>
                  <a:prstClr val="white"/>
                </a:solidFill>
                <a:latin typeface="Garamond" panose="02020404030301010803" pitchFamily="18" charset="0"/>
              </a:rPr>
              <a:t>The  School and Society </a:t>
            </a:r>
            <a:r>
              <a:rPr lang="en-US" sz="1350" dirty="0" smtClean="0">
                <a:solidFill>
                  <a:prstClr val="white"/>
                </a:solidFill>
                <a:latin typeface="Garamond" panose="02020404030301010803" pitchFamily="18" charset="0"/>
              </a:rPr>
              <a:t>(Chicago: University of Chicago Press, 1900; rpt. 1956).</a:t>
            </a:r>
          </a:p>
          <a:p>
            <a:pPr defTabSz="685800"/>
            <a:r>
              <a:rPr lang="en-US" sz="1350" dirty="0">
                <a:solidFill>
                  <a:prstClr val="white"/>
                </a:solidFill>
                <a:latin typeface="Garamond" panose="02020404030301010803" pitchFamily="18" charset="0"/>
              </a:rPr>
              <a:t> </a:t>
            </a:r>
            <a:r>
              <a:rPr lang="en-US" sz="1350" dirty="0" smtClean="0">
                <a:solidFill>
                  <a:prstClr val="white"/>
                </a:solidFill>
                <a:latin typeface="Garamond" panose="02020404030301010803" pitchFamily="18" charset="0"/>
              </a:rPr>
              <a:t> 	 -- </a:t>
            </a:r>
            <a:r>
              <a:rPr lang="en-US" sz="1350" i="1" dirty="0" smtClean="0">
                <a:solidFill>
                  <a:prstClr val="white"/>
                </a:solidFill>
                <a:latin typeface="Garamond" panose="02020404030301010803" pitchFamily="18" charset="0"/>
              </a:rPr>
              <a:t>How We Think </a:t>
            </a:r>
            <a:r>
              <a:rPr lang="en-US" sz="1350" dirty="0" smtClean="0">
                <a:solidFill>
                  <a:prstClr val="white"/>
                </a:solidFill>
                <a:latin typeface="Garamond" panose="02020404030301010803" pitchFamily="18" charset="0"/>
              </a:rPr>
              <a:t>(Boston: D.C. Heath, 1910).</a:t>
            </a:r>
          </a:p>
          <a:p>
            <a:pPr defTabSz="685800"/>
            <a:r>
              <a:rPr lang="en-US" sz="1350" dirty="0" smtClean="0">
                <a:solidFill>
                  <a:prstClr val="white"/>
                </a:solidFill>
                <a:latin typeface="Garamond" panose="02020404030301010803" pitchFamily="18" charset="0"/>
              </a:rPr>
              <a:t>  	 -- </a:t>
            </a:r>
            <a:r>
              <a:rPr lang="en-US" sz="1350" i="1" dirty="0" smtClean="0">
                <a:solidFill>
                  <a:prstClr val="white"/>
                </a:solidFill>
                <a:latin typeface="Garamond" panose="02020404030301010803" pitchFamily="18" charset="0"/>
              </a:rPr>
              <a:t>Experience and Education </a:t>
            </a:r>
            <a:r>
              <a:rPr lang="en-US" sz="1350" dirty="0" smtClean="0">
                <a:solidFill>
                  <a:prstClr val="white"/>
                </a:solidFill>
                <a:latin typeface="Garamond" panose="02020404030301010803" pitchFamily="18" charset="0"/>
              </a:rPr>
              <a:t>(Kappa Delta Pi, 1938).</a:t>
            </a:r>
          </a:p>
          <a:p>
            <a:pPr defTabSz="685800"/>
            <a:endParaRPr lang="en-US" sz="1350" dirty="0">
              <a:solidFill>
                <a:prstClr val="white"/>
              </a:solidFill>
              <a:latin typeface="Garamond" panose="02020404030301010803" pitchFamily="18" charset="0"/>
            </a:endParaRPr>
          </a:p>
          <a:p>
            <a:pPr lvl="0" defTabSz="685800"/>
            <a:r>
              <a:rPr lang="en-US" sz="1350" dirty="0">
                <a:solidFill>
                  <a:prstClr val="white"/>
                </a:solidFill>
                <a:latin typeface="Garamond" panose="02020404030301010803" pitchFamily="18" charset="0"/>
              </a:rPr>
              <a:t>Illinois White House Conference on Library and Information Services. </a:t>
            </a:r>
            <a:r>
              <a:rPr lang="en-US" sz="1350" i="1" dirty="0">
                <a:solidFill>
                  <a:prstClr val="white"/>
                </a:solidFill>
                <a:latin typeface="Garamond" panose="02020404030301010803" pitchFamily="18" charset="0"/>
              </a:rPr>
              <a:t>Final Report</a:t>
            </a:r>
            <a:r>
              <a:rPr lang="en-US" sz="1350" dirty="0">
                <a:solidFill>
                  <a:prstClr val="white"/>
                </a:solidFill>
                <a:latin typeface="Garamond" panose="02020404030301010803" pitchFamily="18" charset="0"/>
              </a:rPr>
              <a:t>. Illinois </a:t>
            </a:r>
            <a:r>
              <a:rPr lang="en-US" sz="1350" dirty="0" smtClean="0">
                <a:solidFill>
                  <a:prstClr val="white"/>
                </a:solidFill>
                <a:latin typeface="Garamond" panose="02020404030301010803" pitchFamily="18" charset="0"/>
              </a:rPr>
              <a:t>	State Library</a:t>
            </a:r>
            <a:r>
              <a:rPr lang="en-US" sz="1350" dirty="0">
                <a:solidFill>
                  <a:prstClr val="white"/>
                </a:solidFill>
                <a:latin typeface="Garamond" panose="02020404030301010803" pitchFamily="18" charset="0"/>
              </a:rPr>
              <a:t>, 1978.</a:t>
            </a:r>
            <a:endParaRPr lang="en-US" sz="1350" kern="0" dirty="0">
              <a:solidFill>
                <a:prstClr val="white"/>
              </a:solidFill>
            </a:endParaRPr>
          </a:p>
          <a:p>
            <a:pPr defTabSz="685800"/>
            <a:endParaRPr lang="en-US" sz="1350" dirty="0">
              <a:solidFill>
                <a:prstClr val="white"/>
              </a:solidFill>
              <a:latin typeface="Garamond" panose="02020404030301010803" pitchFamily="18" charset="0"/>
            </a:endParaRPr>
          </a:p>
          <a:p>
            <a:pPr lvl="0" defTabSz="685800"/>
            <a:r>
              <a:rPr lang="en-US" sz="1350" dirty="0">
                <a:solidFill>
                  <a:prstClr val="white"/>
                </a:solidFill>
                <a:latin typeface="Garamond" panose="02020404030301010803" pitchFamily="18" charset="0"/>
              </a:rPr>
              <a:t>Johnston, James. </a:t>
            </a:r>
            <a:r>
              <a:rPr lang="en-US" sz="1350" i="1" dirty="0">
                <a:solidFill>
                  <a:prstClr val="white"/>
                </a:solidFill>
                <a:latin typeface="Garamond" panose="02020404030301010803" pitchFamily="18" charset="0"/>
              </a:rPr>
              <a:t>Deweyan Inquiry </a:t>
            </a:r>
            <a:r>
              <a:rPr lang="en-US" sz="1350" dirty="0">
                <a:solidFill>
                  <a:prstClr val="white"/>
                </a:solidFill>
                <a:latin typeface="Garamond" panose="02020404030301010803" pitchFamily="18" charset="0"/>
              </a:rPr>
              <a:t>(SUNY University Press, 2009).</a:t>
            </a:r>
          </a:p>
          <a:p>
            <a:pPr defTabSz="685800"/>
            <a:endParaRPr lang="en-US" sz="1350" dirty="0" smtClean="0">
              <a:solidFill>
                <a:prstClr val="white"/>
              </a:solidFill>
              <a:latin typeface="Garamond" panose="02020404030301010803" pitchFamily="18" charset="0"/>
            </a:endParaRPr>
          </a:p>
        </p:txBody>
      </p:sp>
    </p:spTree>
    <p:extLst>
      <p:ext uri="{BB962C8B-B14F-4D97-AF65-F5344CB8AC3E}">
        <p14:creationId xmlns:p14="http://schemas.microsoft.com/office/powerpoint/2010/main" val="42206486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5229" y="401841"/>
            <a:ext cx="6603023" cy="4470455"/>
          </a:xfrm>
          <a:prstGeom prst="rect">
            <a:avLst/>
          </a:prstGeom>
          <a:noFill/>
        </p:spPr>
        <p:txBody>
          <a:bodyPr wrap="square" rtlCol="0">
            <a:spAutoFit/>
          </a:bodyPr>
          <a:lstStyle/>
          <a:p>
            <a:pPr defTabSz="685800"/>
            <a:r>
              <a:rPr lang="en-US" sz="1350" dirty="0">
                <a:solidFill>
                  <a:prstClr val="white"/>
                </a:solidFill>
                <a:latin typeface="Garamond" panose="02020404030301010803" pitchFamily="18" charset="0"/>
              </a:rPr>
              <a:t>Kuhlthau, Carol, et al. </a:t>
            </a:r>
            <a:r>
              <a:rPr lang="en-US" sz="1350" i="1" dirty="0">
                <a:solidFill>
                  <a:prstClr val="white"/>
                </a:solidFill>
                <a:latin typeface="Garamond" panose="02020404030301010803" pitchFamily="18" charset="0"/>
              </a:rPr>
              <a:t>Guided Inquiry: Learning in the Twentieth Century </a:t>
            </a:r>
            <a:r>
              <a:rPr lang="en-US" sz="1350" dirty="0">
                <a:solidFill>
                  <a:prstClr val="white"/>
                </a:solidFill>
                <a:latin typeface="Garamond" panose="02020404030301010803" pitchFamily="18" charset="0"/>
              </a:rPr>
              <a:t>(Santa Barbara: 	Libraries Unlimited, 2015).</a:t>
            </a:r>
          </a:p>
          <a:p>
            <a:pPr defTabSz="685800"/>
            <a:r>
              <a:rPr lang="en-US" sz="1350" dirty="0">
                <a:solidFill>
                  <a:prstClr val="white"/>
                </a:solidFill>
                <a:latin typeface="Garamond" panose="02020404030301010803" pitchFamily="18" charset="0"/>
              </a:rPr>
              <a:t>  	 --</a:t>
            </a:r>
            <a:r>
              <a:rPr lang="en-US" sz="1400" dirty="0">
                <a:solidFill>
                  <a:srgbClr val="FFFFFF"/>
                </a:solidFill>
                <a:latin typeface="Garamond" panose="02020404030301010803" pitchFamily="18" charset="0"/>
              </a:rPr>
              <a:t> “Rethinking the 2000 ACRL Standards,” </a:t>
            </a:r>
            <a:r>
              <a:rPr lang="en-US" sz="1400" i="1" dirty="0">
                <a:solidFill>
                  <a:srgbClr val="FFFFFF"/>
                </a:solidFill>
                <a:latin typeface="Garamond" panose="02020404030301010803" pitchFamily="18" charset="0"/>
              </a:rPr>
              <a:t>CIL</a:t>
            </a:r>
            <a:r>
              <a:rPr lang="en-US" sz="1400" dirty="0">
                <a:solidFill>
                  <a:srgbClr val="FFFFFF"/>
                </a:solidFill>
                <a:latin typeface="Garamond" panose="02020404030301010803" pitchFamily="18" charset="0"/>
              </a:rPr>
              <a:t> 7.2 (2013).</a:t>
            </a:r>
          </a:p>
          <a:p>
            <a:pPr defTabSz="685800"/>
            <a:r>
              <a:rPr lang="en-US" sz="1400" dirty="0">
                <a:solidFill>
                  <a:srgbClr val="FFFFFF"/>
                </a:solidFill>
                <a:latin typeface="Garamond" panose="02020404030301010803" pitchFamily="18" charset="0"/>
              </a:rPr>
              <a:t>	 -- “Inside the Search Process,”</a:t>
            </a:r>
            <a:r>
              <a:rPr lang="en-US" sz="1400" i="1" dirty="0">
                <a:solidFill>
                  <a:srgbClr val="FFFFFF"/>
                </a:solidFill>
                <a:latin typeface="Garamond" panose="02020404030301010803" pitchFamily="18" charset="0"/>
              </a:rPr>
              <a:t> JASIS </a:t>
            </a:r>
            <a:r>
              <a:rPr lang="en-US" sz="1400" dirty="0">
                <a:solidFill>
                  <a:srgbClr val="FFFFFF"/>
                </a:solidFill>
                <a:latin typeface="Garamond" panose="02020404030301010803" pitchFamily="18" charset="0"/>
              </a:rPr>
              <a:t>42.5 (1991).</a:t>
            </a:r>
            <a:endParaRPr lang="en-US" sz="1350" dirty="0">
              <a:solidFill>
                <a:prstClr val="white"/>
              </a:solidFill>
              <a:latin typeface="Garamond" panose="02020404030301010803" pitchFamily="18" charset="0"/>
            </a:endParaRPr>
          </a:p>
          <a:p>
            <a:pPr defTabSz="685800">
              <a:defRPr/>
            </a:pPr>
            <a:endParaRPr lang="en-US" sz="1350" dirty="0">
              <a:solidFill>
                <a:prstClr val="white"/>
              </a:solidFill>
              <a:latin typeface="Garamond" panose="02020404030301010803" pitchFamily="18" charset="0"/>
            </a:endParaRPr>
          </a:p>
          <a:p>
            <a:pPr defTabSz="685800">
              <a:defRPr/>
            </a:pPr>
            <a:r>
              <a:rPr lang="en-US" sz="1350" dirty="0" smtClean="0">
                <a:solidFill>
                  <a:prstClr val="white"/>
                </a:solidFill>
                <a:latin typeface="Garamond" panose="02020404030301010803" pitchFamily="18" charset="0"/>
              </a:rPr>
              <a:t>Lombard</a:t>
            </a:r>
            <a:r>
              <a:rPr lang="en-US" sz="1350" dirty="0">
                <a:solidFill>
                  <a:prstClr val="white"/>
                </a:solidFill>
                <a:latin typeface="Garamond" panose="02020404030301010803" pitchFamily="18" charset="0"/>
              </a:rPr>
              <a:t>, Emmett. “Information Fluency: Not Information Literacy 2.0,” </a:t>
            </a:r>
            <a:r>
              <a:rPr lang="en-US" sz="1350" i="1" dirty="0">
                <a:solidFill>
                  <a:prstClr val="white"/>
                </a:solidFill>
                <a:latin typeface="Garamond" panose="02020404030301010803" pitchFamily="18" charset="0"/>
              </a:rPr>
              <a:t>The Journal of 	Academic Librarianship</a:t>
            </a:r>
            <a:r>
              <a:rPr lang="en-US" sz="1350" dirty="0">
                <a:solidFill>
                  <a:prstClr val="white"/>
                </a:solidFill>
                <a:latin typeface="Garamond" panose="02020404030301010803" pitchFamily="18" charset="0"/>
              </a:rPr>
              <a:t>, 42 (2016</a:t>
            </a:r>
            <a:r>
              <a:rPr lang="en-US" sz="1350" dirty="0" smtClean="0">
                <a:solidFill>
                  <a:prstClr val="white"/>
                </a:solidFill>
                <a:latin typeface="Garamond" panose="02020404030301010803" pitchFamily="18" charset="0"/>
              </a:rPr>
              <a:t>).</a:t>
            </a:r>
            <a:endParaRPr lang="en-US" sz="1350" kern="0" dirty="0" smtClean="0">
              <a:solidFill>
                <a:prstClr val="white"/>
              </a:solidFill>
              <a:latin typeface="Garamond" panose="02020404030301010803" pitchFamily="18" charset="0"/>
            </a:endParaRPr>
          </a:p>
          <a:p>
            <a:pPr lvl="0" defTabSz="685800">
              <a:defRPr/>
            </a:pPr>
            <a:endParaRPr lang="en-US" sz="1350" kern="0" dirty="0">
              <a:solidFill>
                <a:prstClr val="white"/>
              </a:solidFill>
              <a:latin typeface="Garamond" panose="02020404030301010803" pitchFamily="18" charset="0"/>
            </a:endParaRPr>
          </a:p>
          <a:p>
            <a:pPr lvl="0" defTabSz="685800">
              <a:defRPr/>
            </a:pPr>
            <a:r>
              <a:rPr lang="en-US" sz="1350" kern="0" dirty="0" smtClean="0">
                <a:solidFill>
                  <a:prstClr val="white"/>
                </a:solidFill>
                <a:latin typeface="Garamond" panose="02020404030301010803" pitchFamily="18" charset="0"/>
              </a:rPr>
              <a:t>Meyer</a:t>
            </a:r>
            <a:r>
              <a:rPr lang="en-US" sz="1350" kern="0" dirty="0">
                <a:solidFill>
                  <a:prstClr val="white"/>
                </a:solidFill>
                <a:latin typeface="Garamond" panose="02020404030301010803" pitchFamily="18" charset="0"/>
              </a:rPr>
              <a:t>, Jan and Ray Land. </a:t>
            </a:r>
            <a:r>
              <a:rPr lang="en-US" sz="1350" i="1" kern="0" dirty="0">
                <a:solidFill>
                  <a:prstClr val="white"/>
                </a:solidFill>
                <a:latin typeface="Garamond" panose="02020404030301010803" pitchFamily="18" charset="0"/>
              </a:rPr>
              <a:t>Overcoming Barriers to Student Understanding: Threshold concepts and 	troublesome knowledge </a:t>
            </a:r>
            <a:r>
              <a:rPr lang="en-US" sz="1350" kern="0" dirty="0">
                <a:solidFill>
                  <a:prstClr val="white"/>
                </a:solidFill>
                <a:latin typeface="Garamond" panose="02020404030301010803" pitchFamily="18" charset="0"/>
              </a:rPr>
              <a:t>(London: Routledge, 2006).</a:t>
            </a:r>
          </a:p>
          <a:p>
            <a:pPr lvl="0" defTabSz="685800"/>
            <a:endParaRPr lang="en-US" sz="1350" dirty="0" smtClean="0">
              <a:solidFill>
                <a:prstClr val="white"/>
              </a:solidFill>
              <a:latin typeface="Garamond" panose="02020404030301010803" pitchFamily="18" charset="0"/>
            </a:endParaRPr>
          </a:p>
          <a:p>
            <a:pPr lvl="0" defTabSz="685800"/>
            <a:r>
              <a:rPr lang="en-US" sz="1350" dirty="0" smtClean="0">
                <a:solidFill>
                  <a:prstClr val="white"/>
                </a:solidFill>
                <a:latin typeface="Garamond" panose="02020404030301010803" pitchFamily="18" charset="0"/>
              </a:rPr>
              <a:t>National </a:t>
            </a:r>
            <a:r>
              <a:rPr lang="en-US" sz="1350" dirty="0">
                <a:solidFill>
                  <a:prstClr val="white"/>
                </a:solidFill>
                <a:latin typeface="Garamond" panose="02020404030301010803" pitchFamily="18" charset="0"/>
              </a:rPr>
              <a:t>Research Center on the Gifted and Talented, </a:t>
            </a:r>
            <a:r>
              <a:rPr lang="en-US" sz="1350" i="1" dirty="0">
                <a:solidFill>
                  <a:prstClr val="white"/>
                </a:solidFill>
                <a:latin typeface="Garamond" panose="02020404030301010803" pitchFamily="18" charset="0"/>
              </a:rPr>
              <a:t>Assessing Creativity: A Guide for 	Educators</a:t>
            </a:r>
            <a:r>
              <a:rPr lang="en-US" sz="1350" dirty="0">
                <a:solidFill>
                  <a:prstClr val="white"/>
                </a:solidFill>
                <a:latin typeface="Garamond" panose="02020404030301010803" pitchFamily="18" charset="0"/>
              </a:rPr>
              <a:t> (University of Connecticut, 2002</a:t>
            </a:r>
            <a:r>
              <a:rPr lang="en-US" sz="1350" dirty="0" smtClean="0">
                <a:solidFill>
                  <a:prstClr val="white"/>
                </a:solidFill>
                <a:latin typeface="Garamond" panose="02020404030301010803" pitchFamily="18" charset="0"/>
              </a:rPr>
              <a:t>).</a:t>
            </a:r>
          </a:p>
          <a:p>
            <a:pPr lvl="0" defTabSz="685800"/>
            <a:endParaRPr lang="en-US" sz="1350" dirty="0">
              <a:solidFill>
                <a:prstClr val="white"/>
              </a:solidFill>
              <a:latin typeface="Garamond" panose="02020404030301010803" pitchFamily="18" charset="0"/>
            </a:endParaRPr>
          </a:p>
          <a:p>
            <a:pPr lvl="0" defTabSz="685800"/>
            <a:r>
              <a:rPr lang="en-US" sz="1350" dirty="0" smtClean="0">
                <a:solidFill>
                  <a:prstClr val="white"/>
                </a:solidFill>
                <a:latin typeface="Garamond" panose="02020404030301010803" pitchFamily="18" charset="0"/>
              </a:rPr>
              <a:t>Steinerova, Jela. “Looking for Creative Information Strategies and Ecological Literacy,” in </a:t>
            </a:r>
            <a:r>
              <a:rPr lang="en-US" sz="1350" i="1" dirty="0" smtClean="0">
                <a:solidFill>
                  <a:prstClr val="white"/>
                </a:solidFill>
                <a:latin typeface="Garamond" panose="02020404030301010803" pitchFamily="18" charset="0"/>
              </a:rPr>
              <a:t>	Information Literacy: Moving Toward Sustainability </a:t>
            </a:r>
            <a:r>
              <a:rPr lang="en-US" sz="1350" dirty="0" smtClean="0">
                <a:solidFill>
                  <a:prstClr val="white"/>
                </a:solidFill>
                <a:latin typeface="Garamond" panose="02020404030301010803" pitchFamily="18" charset="0"/>
              </a:rPr>
              <a:t>(ECIL, 2015).</a:t>
            </a:r>
          </a:p>
          <a:p>
            <a:pPr lvl="0" defTabSz="685800"/>
            <a:endParaRPr lang="en-US" sz="1350" dirty="0">
              <a:solidFill>
                <a:prstClr val="white"/>
              </a:solidFill>
              <a:latin typeface="Garamond" panose="02020404030301010803" pitchFamily="18" charset="0"/>
            </a:endParaRPr>
          </a:p>
          <a:p>
            <a:pPr lvl="0" defTabSz="685800"/>
            <a:r>
              <a:rPr lang="en-US" sz="1350" dirty="0">
                <a:solidFill>
                  <a:prstClr val="white"/>
                </a:solidFill>
                <a:latin typeface="Garamond" panose="02020404030301010803" pitchFamily="18" charset="0"/>
              </a:rPr>
              <a:t>Zurkowski, Paul G. </a:t>
            </a:r>
            <a:r>
              <a:rPr lang="en-US" sz="1350" i="1" dirty="0">
                <a:solidFill>
                  <a:prstClr val="white"/>
                </a:solidFill>
                <a:latin typeface="Garamond" panose="02020404030301010803" pitchFamily="18" charset="0"/>
              </a:rPr>
              <a:t>The Information Service Environment Relationships and Priorities</a:t>
            </a:r>
            <a:r>
              <a:rPr lang="en-US" sz="1350" i="1" dirty="0" smtClean="0">
                <a:solidFill>
                  <a:prstClr val="white"/>
                </a:solidFill>
                <a:latin typeface="Garamond" panose="02020404030301010803" pitchFamily="18" charset="0"/>
              </a:rPr>
              <a:t>. </a:t>
            </a:r>
            <a:r>
              <a:rPr lang="en-US" sz="1350" dirty="0" smtClean="0">
                <a:solidFill>
                  <a:prstClr val="white"/>
                </a:solidFill>
                <a:latin typeface="Garamond" panose="02020404030301010803" pitchFamily="18" charset="0"/>
              </a:rPr>
              <a:t>National 	Commission on Libraries and Information Science, </a:t>
            </a:r>
            <a:r>
              <a:rPr lang="en-US" sz="1350" dirty="0">
                <a:solidFill>
                  <a:prstClr val="white"/>
                </a:solidFill>
                <a:latin typeface="Garamond" panose="02020404030301010803" pitchFamily="18" charset="0"/>
              </a:rPr>
              <a:t>1974. </a:t>
            </a:r>
            <a:endParaRPr lang="en-US" sz="1350" dirty="0" smtClean="0">
              <a:solidFill>
                <a:prstClr val="white"/>
              </a:solidFill>
              <a:latin typeface="Garamond" panose="02020404030301010803" pitchFamily="18" charset="0"/>
            </a:endParaRPr>
          </a:p>
          <a:p>
            <a:pPr lvl="0" defTabSz="685800"/>
            <a:endParaRPr lang="en-US" sz="1350" dirty="0">
              <a:solidFill>
                <a:prstClr val="white"/>
              </a:solidFill>
              <a:latin typeface="Garamond" panose="02020404030301010803" pitchFamily="18" charset="0"/>
            </a:endParaRPr>
          </a:p>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39531442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quot;I think it helped them very mjuch to settle on a topic they were interested in. Yeah, becuase I could see what they reflected on with the sources that they found in the library exercise, they ended up developing some of those questions later in their research, some of them used the sources that they found then, and kept using them throughout the semester as they did different assignments&quot;" title="Interview remarks with instructor from study"/>
          <p:cNvPicPr>
            <a:picLocks noChangeAspect="1"/>
          </p:cNvPicPr>
          <p:nvPr/>
        </p:nvPicPr>
        <p:blipFill>
          <a:blip r:embed="rId2"/>
          <a:stretch>
            <a:fillRect/>
          </a:stretch>
        </p:blipFill>
        <p:spPr>
          <a:xfrm>
            <a:off x="515751" y="1298673"/>
            <a:ext cx="7251733" cy="1309677"/>
          </a:xfrm>
          <a:prstGeom prst="rect">
            <a:avLst/>
          </a:prstGeom>
        </p:spPr>
      </p:pic>
      <p:pic>
        <p:nvPicPr>
          <p:cNvPr id="3" name="Picture 2" descr="&quot;They came back to the library later for a session that was more on finding scholarly resoures, and they seemed like they were already, that they already felt comfortable with doing searches and things, so this group seemed more confident with finding sources, which made them more confident in dealing with topics that were maybe a little more complex.&quot;" title="Comments from interview with instructor from study"/>
          <p:cNvPicPr>
            <a:picLocks noChangeAspect="1"/>
          </p:cNvPicPr>
          <p:nvPr/>
        </p:nvPicPr>
        <p:blipFill>
          <a:blip r:embed="rId3"/>
          <a:stretch>
            <a:fillRect/>
          </a:stretch>
        </p:blipFill>
        <p:spPr>
          <a:xfrm>
            <a:off x="958028" y="3065419"/>
            <a:ext cx="7664862" cy="1172856"/>
          </a:xfrm>
          <a:prstGeom prst="rect">
            <a:avLst/>
          </a:prstGeom>
        </p:spPr>
      </p:pic>
      <p:sp>
        <p:nvSpPr>
          <p:cNvPr id="4" name="Rectangle 3"/>
          <p:cNvSpPr/>
          <p:nvPr/>
        </p:nvSpPr>
        <p:spPr>
          <a:xfrm>
            <a:off x="732502" y="508221"/>
            <a:ext cx="7211961" cy="523220"/>
          </a:xfrm>
          <a:prstGeom prst="rect">
            <a:avLst/>
          </a:prstGeom>
        </p:spPr>
        <p:txBody>
          <a:bodyPr wrap="square">
            <a:spAutoFit/>
          </a:bodyPr>
          <a:lstStyle/>
          <a:p>
            <a:pPr lvl="0" algn="ctr"/>
            <a:r>
              <a:rPr lang="en-US" sz="2800" dirty="0" smtClean="0">
                <a:solidFill>
                  <a:srgbClr val="FFFFFF"/>
                </a:solidFill>
                <a:latin typeface="Garamond" panose="02020404030301010803" pitchFamily="18" charset="0"/>
              </a:rPr>
              <a:t>Appendix 1: Instructor Comments:</a:t>
            </a:r>
            <a:endParaRPr lang="en-US" dirty="0">
              <a:solidFill>
                <a:srgbClr val="FFFFFF"/>
              </a:solidFill>
              <a:latin typeface="Garamond" panose="02020404030301010803" pitchFamily="18" charset="0"/>
            </a:endParaRPr>
          </a:p>
        </p:txBody>
      </p:sp>
    </p:spTree>
    <p:extLst>
      <p:ext uri="{BB962C8B-B14F-4D97-AF65-F5344CB8AC3E}">
        <p14:creationId xmlns:p14="http://schemas.microsoft.com/office/powerpoint/2010/main" val="24977353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4"/>
          <p:cNvSpPr txBox="1">
            <a:spLocks/>
          </p:cNvSpPr>
          <p:nvPr/>
        </p:nvSpPr>
        <p:spPr>
          <a:xfrm>
            <a:off x="842434" y="679943"/>
            <a:ext cx="6858000" cy="701095"/>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nSpc>
                <a:spcPct val="100000"/>
              </a:lnSpc>
              <a:spcBef>
                <a:spcPts val="0"/>
              </a:spcBef>
            </a:pPr>
            <a:r>
              <a:rPr lang="en-US" sz="3000" dirty="0" smtClean="0">
                <a:solidFill>
                  <a:prstClr val="white"/>
                </a:solidFill>
                <a:latin typeface="Garamond" panose="02020404030301010803" pitchFamily="18" charset="0"/>
              </a:rPr>
              <a:t>Appendix 2: Dewey on Literacy</a:t>
            </a:r>
            <a:endParaRPr lang="en-US" dirty="0">
              <a:latin typeface="Garamond" panose="02020404030301010803" pitchFamily="18" charset="0"/>
            </a:endParaRPr>
          </a:p>
        </p:txBody>
      </p:sp>
      <p:pic>
        <p:nvPicPr>
          <p:cNvPr id="4" name="Picture 3"/>
          <p:cNvPicPr>
            <a:picLocks noChangeAspect="1"/>
          </p:cNvPicPr>
          <p:nvPr/>
        </p:nvPicPr>
        <p:blipFill>
          <a:blip r:embed="rId2"/>
          <a:stretch>
            <a:fillRect/>
          </a:stretch>
        </p:blipFill>
        <p:spPr>
          <a:xfrm>
            <a:off x="493388" y="1507174"/>
            <a:ext cx="8092625" cy="1899470"/>
          </a:xfrm>
          <a:prstGeom prst="rect">
            <a:avLst/>
          </a:prstGeom>
        </p:spPr>
      </p:pic>
      <p:pic>
        <p:nvPicPr>
          <p:cNvPr id="5" name="Picture 4"/>
          <p:cNvPicPr>
            <a:picLocks noChangeAspect="1"/>
          </p:cNvPicPr>
          <p:nvPr/>
        </p:nvPicPr>
        <p:blipFill>
          <a:blip r:embed="rId3"/>
          <a:stretch>
            <a:fillRect/>
          </a:stretch>
        </p:blipFill>
        <p:spPr>
          <a:xfrm>
            <a:off x="308364" y="1490512"/>
            <a:ext cx="8277649" cy="2049102"/>
          </a:xfrm>
          <a:prstGeom prst="rect">
            <a:avLst/>
          </a:prstGeom>
        </p:spPr>
      </p:pic>
    </p:spTree>
    <p:extLst>
      <p:ext uri="{BB962C8B-B14F-4D97-AF65-F5344CB8AC3E}">
        <p14:creationId xmlns:p14="http://schemas.microsoft.com/office/powerpoint/2010/main" val="7882259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5" name="Rectangle 4"/>
          <p:cNvSpPr/>
          <p:nvPr/>
        </p:nvSpPr>
        <p:spPr>
          <a:xfrm>
            <a:off x="716782" y="426283"/>
            <a:ext cx="7539858" cy="461665"/>
          </a:xfrm>
          <a:prstGeom prst="rect">
            <a:avLst/>
          </a:prstGeom>
        </p:spPr>
        <p:txBody>
          <a:bodyPr wrap="square">
            <a:spAutoFit/>
          </a:bodyPr>
          <a:lstStyle/>
          <a:p>
            <a:pPr lvl="0" algn="ctr"/>
            <a:r>
              <a:rPr lang="en-US" sz="2400" dirty="0" smtClean="0">
                <a:solidFill>
                  <a:srgbClr val="FFFFFF"/>
                </a:solidFill>
                <a:latin typeface="Garamond" panose="02020404030301010803" pitchFamily="18" charset="0"/>
              </a:rPr>
              <a:t>Appendix 3: 2015 ACRL Framework: “Research as Inquiry”</a:t>
            </a:r>
            <a:endParaRPr lang="en-US" sz="2400" dirty="0">
              <a:solidFill>
                <a:srgbClr val="FFFFFF"/>
              </a:solidFill>
              <a:latin typeface="Garamond" panose="02020404030301010803" pitchFamily="18" charset="0"/>
            </a:endParaRPr>
          </a:p>
        </p:txBody>
      </p:sp>
      <p:pic>
        <p:nvPicPr>
          <p:cNvPr id="6" name="Picture 5"/>
          <p:cNvPicPr>
            <a:picLocks noChangeAspect="1"/>
          </p:cNvPicPr>
          <p:nvPr/>
        </p:nvPicPr>
        <p:blipFill>
          <a:blip r:embed="rId2"/>
          <a:stretch>
            <a:fillRect/>
          </a:stretch>
        </p:blipFill>
        <p:spPr>
          <a:xfrm>
            <a:off x="650877" y="1160206"/>
            <a:ext cx="7842245" cy="3529010"/>
          </a:xfrm>
          <a:prstGeom prst="rect">
            <a:avLst/>
          </a:prstGeom>
        </p:spPr>
      </p:pic>
    </p:spTree>
    <p:extLst>
      <p:ext uri="{BB962C8B-B14F-4D97-AF65-F5344CB8AC3E}">
        <p14:creationId xmlns:p14="http://schemas.microsoft.com/office/powerpoint/2010/main" val="1330499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n we teach an exploratory research process if we start after our students have already selected their topics?”&#10;" title="from Deitering and Rempel, “Sparking Curiosity” (2017)."/>
          <p:cNvPicPr>
            <a:picLocks noChangeAspect="1"/>
          </p:cNvPicPr>
          <p:nvPr/>
        </p:nvPicPr>
        <p:blipFill rotWithShape="1">
          <a:blip r:embed="rId2"/>
          <a:srcRect t="7762" b="40900"/>
          <a:stretch/>
        </p:blipFill>
        <p:spPr>
          <a:xfrm>
            <a:off x="1279841" y="3239361"/>
            <a:ext cx="6195026" cy="684053"/>
          </a:xfrm>
          <a:prstGeom prst="rect">
            <a:avLst/>
          </a:prstGeom>
        </p:spPr>
      </p:pic>
      <p:pic>
        <p:nvPicPr>
          <p:cNvPr id="3" name="Picture 2" descr=" “The act of searching often begins with a question” &#10;" title="from “Searching as Strategic Exploration” in the ACRL Framework (2015)"/>
          <p:cNvPicPr>
            <a:picLocks noChangeAspect="1"/>
          </p:cNvPicPr>
          <p:nvPr/>
        </p:nvPicPr>
        <p:blipFill>
          <a:blip r:embed="rId3"/>
          <a:stretch>
            <a:fillRect/>
          </a:stretch>
        </p:blipFill>
        <p:spPr>
          <a:xfrm>
            <a:off x="379625" y="1728109"/>
            <a:ext cx="6496957" cy="781159"/>
          </a:xfrm>
          <a:prstGeom prst="rect">
            <a:avLst/>
          </a:prstGeom>
        </p:spPr>
      </p:pic>
      <p:sp>
        <p:nvSpPr>
          <p:cNvPr id="4" name="Rectangle 3"/>
          <p:cNvSpPr/>
          <p:nvPr/>
        </p:nvSpPr>
        <p:spPr>
          <a:xfrm>
            <a:off x="1745226" y="4075938"/>
            <a:ext cx="7211961" cy="338554"/>
          </a:xfrm>
          <a:prstGeom prst="rect">
            <a:avLst/>
          </a:prstGeom>
        </p:spPr>
        <p:txBody>
          <a:bodyPr wrap="square">
            <a:spAutoFit/>
          </a:bodyPr>
          <a:lstStyle/>
          <a:p>
            <a:pPr lvl="0" algn="ctr"/>
            <a:r>
              <a:rPr lang="en-US" sz="1600" dirty="0" smtClean="0">
                <a:solidFill>
                  <a:srgbClr val="FFFFFF"/>
                </a:solidFill>
                <a:latin typeface="Garamond" panose="02020404030301010803" pitchFamily="18" charset="0"/>
              </a:rPr>
              <a:t>Deitering and Rempel, “Sparking Curiosity” (2017)</a:t>
            </a:r>
            <a:endParaRPr lang="en-US" sz="1600" dirty="0">
              <a:solidFill>
                <a:srgbClr val="FFFFFF"/>
              </a:solidFill>
              <a:latin typeface="Garamond" panose="02020404030301010803" pitchFamily="18" charset="0"/>
            </a:endParaRPr>
          </a:p>
        </p:txBody>
      </p:sp>
      <p:sp>
        <p:nvSpPr>
          <p:cNvPr id="5" name="Rectangle 4"/>
          <p:cNvSpPr/>
          <p:nvPr/>
        </p:nvSpPr>
        <p:spPr>
          <a:xfrm>
            <a:off x="2312652" y="2639781"/>
            <a:ext cx="7211961" cy="338554"/>
          </a:xfrm>
          <a:prstGeom prst="rect">
            <a:avLst/>
          </a:prstGeom>
        </p:spPr>
        <p:txBody>
          <a:bodyPr wrap="square">
            <a:spAutoFit/>
          </a:bodyPr>
          <a:lstStyle/>
          <a:p>
            <a:pPr lvl="0" algn="ctr"/>
            <a:r>
              <a:rPr lang="en-US" sz="1600" dirty="0" smtClean="0">
                <a:solidFill>
                  <a:srgbClr val="FFFFFF"/>
                </a:solidFill>
                <a:latin typeface="Garamond" panose="02020404030301010803" pitchFamily="18" charset="0"/>
              </a:rPr>
              <a:t>“Searching as Strategic Exploration” in the </a:t>
            </a:r>
            <a:r>
              <a:rPr lang="en-US" sz="1600" i="1" dirty="0" smtClean="0">
                <a:solidFill>
                  <a:srgbClr val="FFFFFF"/>
                </a:solidFill>
                <a:latin typeface="Garamond" panose="02020404030301010803" pitchFamily="18" charset="0"/>
              </a:rPr>
              <a:t>ACRL Framework </a:t>
            </a:r>
            <a:r>
              <a:rPr lang="en-US" sz="1600" dirty="0" smtClean="0">
                <a:solidFill>
                  <a:srgbClr val="FFFFFF"/>
                </a:solidFill>
                <a:latin typeface="Garamond" panose="02020404030301010803" pitchFamily="18" charset="0"/>
              </a:rPr>
              <a:t>(2015)</a:t>
            </a:r>
            <a:endParaRPr lang="en-US" sz="1600" dirty="0">
              <a:solidFill>
                <a:srgbClr val="FFFFFF"/>
              </a:solidFill>
              <a:latin typeface="Garamond" panose="02020404030301010803" pitchFamily="18" charset="0"/>
            </a:endParaRPr>
          </a:p>
        </p:txBody>
      </p:sp>
      <p:sp>
        <p:nvSpPr>
          <p:cNvPr id="6" name="Rectangle 5"/>
          <p:cNvSpPr/>
          <p:nvPr/>
        </p:nvSpPr>
        <p:spPr>
          <a:xfrm>
            <a:off x="712837" y="389865"/>
            <a:ext cx="7211961" cy="1077218"/>
          </a:xfrm>
          <a:prstGeom prst="rect">
            <a:avLst/>
          </a:prstGeom>
        </p:spPr>
        <p:txBody>
          <a:bodyPr wrap="square">
            <a:spAutoFit/>
          </a:bodyPr>
          <a:lstStyle/>
          <a:p>
            <a:pPr lvl="0" algn="ctr"/>
            <a:r>
              <a:rPr lang="en-US" sz="3200" dirty="0" smtClean="0">
                <a:solidFill>
                  <a:srgbClr val="FFC000"/>
                </a:solidFill>
                <a:latin typeface="Garamond" panose="02020404030301010803" pitchFamily="18" charset="0"/>
              </a:rPr>
              <a:t>Before the Question: Towards an Account of Information Creativity</a:t>
            </a:r>
            <a:endParaRPr lang="en-US" sz="3200" dirty="0">
              <a:solidFill>
                <a:srgbClr val="FFC000"/>
              </a:solidFill>
              <a:latin typeface="Garamond" panose="02020404030301010803" pitchFamily="18" charset="0"/>
            </a:endParaRPr>
          </a:p>
        </p:txBody>
      </p:sp>
    </p:spTree>
    <p:extLst>
      <p:ext uri="{BB962C8B-B14F-4D97-AF65-F5344CB8AC3E}">
        <p14:creationId xmlns:p14="http://schemas.microsoft.com/office/powerpoint/2010/main" val="2006827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8327" y="228780"/>
            <a:ext cx="8013289" cy="523220"/>
          </a:xfrm>
          <a:prstGeom prst="rect">
            <a:avLst/>
          </a:prstGeom>
        </p:spPr>
        <p:txBody>
          <a:bodyPr wrap="square">
            <a:spAutoFit/>
          </a:bodyPr>
          <a:lstStyle/>
          <a:p>
            <a:pPr lvl="0" algn="ctr"/>
            <a:r>
              <a:rPr lang="en-US" sz="2800" b="1" dirty="0" smtClean="0">
                <a:solidFill>
                  <a:srgbClr val="FFC000"/>
                </a:solidFill>
                <a:latin typeface="Garamond" panose="02020404030301010803" pitchFamily="18" charset="0"/>
              </a:rPr>
              <a:t>“</a:t>
            </a:r>
            <a:r>
              <a:rPr lang="en-US" sz="2800" b="1" dirty="0">
                <a:solidFill>
                  <a:srgbClr val="FFC000"/>
                </a:solidFill>
                <a:latin typeface="Garamond" panose="02020404030301010803" pitchFamily="18" charset="0"/>
              </a:rPr>
              <a:t>a</a:t>
            </a:r>
            <a:r>
              <a:rPr lang="en-US" sz="2800" b="1" dirty="0" smtClean="0">
                <a:solidFill>
                  <a:srgbClr val="FFC000"/>
                </a:solidFill>
                <a:latin typeface="Garamond" panose="02020404030301010803" pitchFamily="18" charset="0"/>
              </a:rPr>
              <a:t> personal view of the information </a:t>
            </a:r>
            <a:r>
              <a:rPr lang="en-US" sz="2800" b="1" dirty="0">
                <a:solidFill>
                  <a:srgbClr val="FFC000"/>
                </a:solidFill>
                <a:latin typeface="Garamond" panose="02020404030301010803" pitchFamily="18" charset="0"/>
              </a:rPr>
              <a:t>e</a:t>
            </a:r>
            <a:r>
              <a:rPr lang="en-US" sz="2800" b="1" dirty="0" smtClean="0">
                <a:solidFill>
                  <a:srgbClr val="FFC000"/>
                </a:solidFill>
                <a:latin typeface="Garamond" panose="02020404030301010803" pitchFamily="18" charset="0"/>
              </a:rPr>
              <a:t>ncountered”</a:t>
            </a:r>
            <a:endParaRPr lang="en-US" b="1" dirty="0">
              <a:solidFill>
                <a:srgbClr val="FFC000"/>
              </a:solidFill>
              <a:latin typeface="Garamond" panose="02020404030301010803" pitchFamily="18" charset="0"/>
            </a:endParaRPr>
          </a:p>
        </p:txBody>
      </p:sp>
      <p:pic>
        <p:nvPicPr>
          <p:cNvPr id="8" name="Picture 7"/>
          <p:cNvPicPr>
            <a:picLocks noChangeAspect="1"/>
          </p:cNvPicPr>
          <p:nvPr/>
        </p:nvPicPr>
        <p:blipFill>
          <a:blip r:embed="rId2"/>
          <a:stretch>
            <a:fillRect/>
          </a:stretch>
        </p:blipFill>
        <p:spPr>
          <a:xfrm>
            <a:off x="822923" y="849259"/>
            <a:ext cx="7444095" cy="1223246"/>
          </a:xfrm>
          <a:prstGeom prst="rect">
            <a:avLst/>
          </a:prstGeom>
        </p:spPr>
      </p:pic>
      <p:pic>
        <p:nvPicPr>
          <p:cNvPr id="9" name="Picture 8"/>
          <p:cNvPicPr>
            <a:picLocks noChangeAspect="1"/>
          </p:cNvPicPr>
          <p:nvPr/>
        </p:nvPicPr>
        <p:blipFill>
          <a:blip r:embed="rId3"/>
          <a:stretch>
            <a:fillRect/>
          </a:stretch>
        </p:blipFill>
        <p:spPr>
          <a:xfrm>
            <a:off x="365549" y="2565031"/>
            <a:ext cx="8394994" cy="2041336"/>
          </a:xfrm>
          <a:prstGeom prst="rect">
            <a:avLst/>
          </a:prstGeom>
        </p:spPr>
      </p:pic>
    </p:spTree>
    <p:extLst>
      <p:ext uri="{BB962C8B-B14F-4D97-AF65-F5344CB8AC3E}">
        <p14:creationId xmlns:p14="http://schemas.microsoft.com/office/powerpoint/2010/main" val="9356937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5631" y="311575"/>
            <a:ext cx="7810055" cy="523220"/>
          </a:xfrm>
          <a:prstGeom prst="rect">
            <a:avLst/>
          </a:prstGeom>
        </p:spPr>
        <p:txBody>
          <a:bodyPr wrap="square">
            <a:spAutoFit/>
          </a:bodyPr>
          <a:lstStyle/>
          <a:p>
            <a:pPr lvl="0" algn="ctr"/>
            <a:r>
              <a:rPr lang="en-US" sz="2800" dirty="0" smtClean="0">
                <a:solidFill>
                  <a:srgbClr val="FFFFFF"/>
                </a:solidFill>
                <a:latin typeface="Garamond" panose="02020404030301010803" pitchFamily="18" charset="0"/>
              </a:rPr>
              <a:t>Personal vs. Strategic Approaches to Topic Selection</a:t>
            </a:r>
            <a:endParaRPr lang="en-US" dirty="0">
              <a:solidFill>
                <a:srgbClr val="FFFFFF"/>
              </a:solidFill>
              <a:latin typeface="Garamond" panose="02020404030301010803" pitchFamily="18" charset="0"/>
            </a:endParaRPr>
          </a:p>
        </p:txBody>
      </p:sp>
      <p:pic>
        <p:nvPicPr>
          <p:cNvPr id="3" name="Picture 2" descr="Students who cited personal reasons for selecting topic reported higher levels of satisfaction with their papers. Satisfaction with paper measured 3.95 out of 5, as opposed to 3.25, Interest in topic measured 4.4 out of 5 vs 3.75, and educational value of paper measured 4.2 out of 5 vs 4.0." title="Table comparing the reponses of students who selected topic for personal vs strategic reasons"/>
          <p:cNvPicPr>
            <a:picLocks noChangeAspect="1"/>
          </p:cNvPicPr>
          <p:nvPr/>
        </p:nvPicPr>
        <p:blipFill>
          <a:blip r:embed="rId2"/>
          <a:stretch>
            <a:fillRect/>
          </a:stretch>
        </p:blipFill>
        <p:spPr>
          <a:xfrm>
            <a:off x="591578" y="1130711"/>
            <a:ext cx="8098162" cy="3245494"/>
          </a:xfrm>
          <a:prstGeom prst="rect">
            <a:avLst/>
          </a:prstGeom>
        </p:spPr>
      </p:pic>
    </p:spTree>
    <p:extLst>
      <p:ext uri="{BB962C8B-B14F-4D97-AF65-F5344CB8AC3E}">
        <p14:creationId xmlns:p14="http://schemas.microsoft.com/office/powerpoint/2010/main" val="3454029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uthority is Contstructed and Contextual&#10;Information Creation as a Process&#10;Information Has Value&#10;Research as Inquiry&#10;Scholarship as Conversation&#10;Searching as Strategic Exploration" title="Table of Contents from the ACRL Framework, listing the six &quot;frames&quo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4960" y="1467421"/>
            <a:ext cx="4203538" cy="3199611"/>
          </a:xfrm>
          <a:prstGeom prst="rect">
            <a:avLst/>
          </a:prstGeom>
        </p:spPr>
      </p:pic>
      <p:sp>
        <p:nvSpPr>
          <p:cNvPr id="8" name="Rectangle 7"/>
          <p:cNvSpPr/>
          <p:nvPr/>
        </p:nvSpPr>
        <p:spPr>
          <a:xfrm>
            <a:off x="938979" y="396314"/>
            <a:ext cx="7211961" cy="523220"/>
          </a:xfrm>
          <a:prstGeom prst="rect">
            <a:avLst/>
          </a:prstGeom>
        </p:spPr>
        <p:txBody>
          <a:bodyPr wrap="square">
            <a:spAutoFit/>
          </a:bodyPr>
          <a:lstStyle/>
          <a:p>
            <a:pPr lvl="0" algn="ctr"/>
            <a:r>
              <a:rPr lang="en-US" sz="2800" dirty="0" smtClean="0">
                <a:solidFill>
                  <a:srgbClr val="FFC000"/>
                </a:solidFill>
                <a:latin typeface="Garamond" panose="02020404030301010803" pitchFamily="18" charset="0"/>
              </a:rPr>
              <a:t>Information Literacy: 1978-2015</a:t>
            </a:r>
            <a:endParaRPr lang="en-US" dirty="0">
              <a:solidFill>
                <a:srgbClr val="FFC000"/>
              </a:solidFill>
              <a:latin typeface="Garamond" panose="02020404030301010803" pitchFamily="18" charset="0"/>
            </a:endParaRPr>
          </a:p>
        </p:txBody>
      </p:sp>
      <p:pic>
        <p:nvPicPr>
          <p:cNvPr id="9" name="Picture 8" descr="Title from ACRL webpage: Framework for Information Literacy for Higher Educaiton" title="Image of title from ACRL Framework"/>
          <p:cNvPicPr>
            <a:picLocks noChangeAspect="1"/>
          </p:cNvPicPr>
          <p:nvPr/>
        </p:nvPicPr>
        <p:blipFill>
          <a:blip r:embed="rId3"/>
          <a:stretch>
            <a:fillRect/>
          </a:stretch>
        </p:blipFill>
        <p:spPr>
          <a:xfrm>
            <a:off x="737572" y="1108949"/>
            <a:ext cx="3057680" cy="1768862"/>
          </a:xfrm>
          <a:prstGeom prst="rect">
            <a:avLst/>
          </a:prstGeom>
        </p:spPr>
      </p:pic>
      <p:pic>
        <p:nvPicPr>
          <p:cNvPr id="10" name="Picture 9" descr="23. Training and emphasis are needed upon basic library skills to realize the goal of information literacy (i.e. awareness of and ability to find and use information resources).&#10;&#10;24. The state of Illinois should develop and fund adult literacy learning centers through various community agencies, such as community colleges, branch libraries, schools, and other easily accessible places." title="Selection from Illinois White House Conference on Library and Information Services: Final Report (1978)"/>
          <p:cNvPicPr>
            <a:picLocks noChangeAspect="1"/>
          </p:cNvPicPr>
          <p:nvPr/>
        </p:nvPicPr>
        <p:blipFill>
          <a:blip r:embed="rId4"/>
          <a:stretch>
            <a:fillRect/>
          </a:stretch>
        </p:blipFill>
        <p:spPr>
          <a:xfrm>
            <a:off x="996754" y="3067226"/>
            <a:ext cx="3266301" cy="1746851"/>
          </a:xfrm>
          <a:prstGeom prst="rect">
            <a:avLst/>
          </a:prstGeom>
        </p:spPr>
      </p:pic>
    </p:spTree>
    <p:extLst>
      <p:ext uri="{BB962C8B-B14F-4D97-AF65-F5344CB8AC3E}">
        <p14:creationId xmlns:p14="http://schemas.microsoft.com/office/powerpoint/2010/main" val="1102460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7620" y="373185"/>
            <a:ext cx="7692491" cy="523220"/>
          </a:xfrm>
          <a:prstGeom prst="rect">
            <a:avLst/>
          </a:prstGeom>
        </p:spPr>
        <p:txBody>
          <a:bodyPr wrap="none">
            <a:spAutoFit/>
          </a:bodyPr>
          <a:lstStyle/>
          <a:p>
            <a:pPr lvl="0" algn="ctr"/>
            <a:r>
              <a:rPr lang="en-US" sz="2800" dirty="0" smtClean="0">
                <a:solidFill>
                  <a:srgbClr val="FFFFFF"/>
                </a:solidFill>
                <a:latin typeface="Garamond" panose="02020404030301010803" pitchFamily="18" charset="0"/>
              </a:rPr>
              <a:t>Dewian Inquiry vs Literacy, Thresholds, and Deficits</a:t>
            </a:r>
            <a:endParaRPr lang="en-US" dirty="0">
              <a:solidFill>
                <a:srgbClr val="FFFFFF"/>
              </a:solidFill>
              <a:latin typeface="Garamond" panose="02020404030301010803" pitchFamily="18" charset="0"/>
            </a:endParaRPr>
          </a:p>
        </p:txBody>
      </p:sp>
      <p:pic>
        <p:nvPicPr>
          <p:cNvPr id="4" name="Picture 3"/>
          <p:cNvPicPr>
            <a:picLocks noChangeAspect="1"/>
          </p:cNvPicPr>
          <p:nvPr/>
        </p:nvPicPr>
        <p:blipFill>
          <a:blip r:embed="rId2"/>
          <a:stretch>
            <a:fillRect/>
          </a:stretch>
        </p:blipFill>
        <p:spPr>
          <a:xfrm>
            <a:off x="307804" y="1124411"/>
            <a:ext cx="4701316" cy="1323671"/>
          </a:xfrm>
          <a:prstGeom prst="rect">
            <a:avLst/>
          </a:prstGeom>
        </p:spPr>
      </p:pic>
      <p:pic>
        <p:nvPicPr>
          <p:cNvPr id="5" name="Picture 4"/>
          <p:cNvPicPr>
            <a:picLocks noChangeAspect="1"/>
          </p:cNvPicPr>
          <p:nvPr/>
        </p:nvPicPr>
        <p:blipFill>
          <a:blip r:embed="rId3"/>
          <a:stretch>
            <a:fillRect/>
          </a:stretch>
        </p:blipFill>
        <p:spPr>
          <a:xfrm>
            <a:off x="1510326" y="2874718"/>
            <a:ext cx="3654430" cy="1905048"/>
          </a:xfrm>
          <a:prstGeom prst="rect">
            <a:avLst/>
          </a:prstGeom>
        </p:spPr>
      </p:pic>
      <p:pic>
        <p:nvPicPr>
          <p:cNvPr id="6" name="Picture 5" descr="Creative Commons license. Original here: https://en.wikipedia.org/wiki/John_Dewey#/media/File:John_Dewey_cph.3a51565.jpg" title="Image of John Dewey"/>
          <p:cNvPicPr>
            <a:picLocks noChangeAspect="1"/>
          </p:cNvPicPr>
          <p:nvPr/>
        </p:nvPicPr>
        <p:blipFill>
          <a:blip r:embed="rId4"/>
          <a:stretch>
            <a:fillRect/>
          </a:stretch>
        </p:blipFill>
        <p:spPr>
          <a:xfrm>
            <a:off x="5757725" y="1090181"/>
            <a:ext cx="2702993" cy="3689585"/>
          </a:xfrm>
          <a:prstGeom prst="rect">
            <a:avLst/>
          </a:prstGeom>
          <a:ln>
            <a:solidFill>
              <a:srgbClr val="FFC000"/>
            </a:solidFill>
          </a:ln>
          <a:effectLst>
            <a:outerShdw blurRad="50800" dist="50800" dir="5400000" sx="1000" sy="1000" algn="ctr" rotWithShape="0">
              <a:srgbClr val="000000">
                <a:alpha val="43137"/>
              </a:srgbClr>
            </a:outerShdw>
          </a:effectLst>
        </p:spPr>
      </p:pic>
    </p:spTree>
    <p:extLst>
      <p:ext uri="{BB962C8B-B14F-4D97-AF65-F5344CB8AC3E}">
        <p14:creationId xmlns:p14="http://schemas.microsoft.com/office/powerpoint/2010/main" val="16852008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8709" y="419002"/>
            <a:ext cx="8259096" cy="584775"/>
          </a:xfrm>
          <a:prstGeom prst="rect">
            <a:avLst/>
          </a:prstGeom>
        </p:spPr>
        <p:txBody>
          <a:bodyPr wrap="square">
            <a:spAutoFit/>
          </a:bodyPr>
          <a:lstStyle/>
          <a:p>
            <a:pPr lvl="0" algn="ctr"/>
            <a:r>
              <a:rPr lang="en-US" sz="3200" dirty="0" smtClean="0">
                <a:solidFill>
                  <a:srgbClr val="FFFFFF"/>
                </a:solidFill>
                <a:latin typeface="Garamond" panose="02020404030301010803" pitchFamily="18" charset="0"/>
              </a:rPr>
              <a:t>Incorporating “Inquiry” into the 2015 </a:t>
            </a:r>
            <a:r>
              <a:rPr lang="en-US" sz="3200" i="1" dirty="0" smtClean="0">
                <a:solidFill>
                  <a:srgbClr val="FFFFFF"/>
                </a:solidFill>
                <a:latin typeface="Garamond" panose="02020404030301010803" pitchFamily="18" charset="0"/>
              </a:rPr>
              <a:t>Framework</a:t>
            </a:r>
            <a:endParaRPr lang="en-US" sz="3200" dirty="0">
              <a:solidFill>
                <a:srgbClr val="FFFFFF"/>
              </a:solidFill>
              <a:latin typeface="Garamond" panose="02020404030301010803" pitchFamily="18" charset="0"/>
            </a:endParaRPr>
          </a:p>
        </p:txBody>
      </p:sp>
      <p:pic>
        <p:nvPicPr>
          <p:cNvPr id="8" name="Picture 7" descr="&quot;Guided inquiry opens the inquiry process at initiation, immerses students in background knowledge at selection, guides in exploring interesting ideas at exploration, enables identifying an inquiry question at formulation, supports gathering to address the question at collection, intervenes for creating and sharing at presentation, assesses throughout the inquiry process, and evaluates at the close [. . .] By embedding a holistic approach within the inquiry process, information literacy develops as students’ understanding of content deepens.&quot;" title="from Kuhlthau, “Rethinking the 2000 ACRL Standards,” CIL 7.2 (2013)"/>
          <p:cNvPicPr>
            <a:picLocks noChangeAspect="1"/>
          </p:cNvPicPr>
          <p:nvPr/>
        </p:nvPicPr>
        <p:blipFill>
          <a:blip r:embed="rId2"/>
          <a:stretch>
            <a:fillRect/>
          </a:stretch>
        </p:blipFill>
        <p:spPr>
          <a:xfrm>
            <a:off x="861139" y="1260336"/>
            <a:ext cx="7077591" cy="1511104"/>
          </a:xfrm>
          <a:prstGeom prst="rect">
            <a:avLst/>
          </a:prstGeom>
        </p:spPr>
      </p:pic>
      <p:sp>
        <p:nvSpPr>
          <p:cNvPr id="9" name="Rectangle 8"/>
          <p:cNvSpPr/>
          <p:nvPr/>
        </p:nvSpPr>
        <p:spPr>
          <a:xfrm>
            <a:off x="2249537" y="2858722"/>
            <a:ext cx="7211961" cy="338554"/>
          </a:xfrm>
          <a:prstGeom prst="rect">
            <a:avLst/>
          </a:prstGeom>
        </p:spPr>
        <p:txBody>
          <a:bodyPr wrap="square">
            <a:spAutoFit/>
          </a:bodyPr>
          <a:lstStyle/>
          <a:p>
            <a:pPr lvl="0" algn="ctr"/>
            <a:r>
              <a:rPr lang="en-US" sz="1600" dirty="0" smtClean="0">
                <a:solidFill>
                  <a:srgbClr val="FFFFFF"/>
                </a:solidFill>
                <a:latin typeface="Garamond" panose="02020404030301010803" pitchFamily="18" charset="0"/>
              </a:rPr>
              <a:t>Kuhlthau, “Rethinking the 2000 ACRL Standards,” </a:t>
            </a:r>
            <a:r>
              <a:rPr lang="en-US" sz="1600" i="1" dirty="0" smtClean="0">
                <a:solidFill>
                  <a:srgbClr val="FFFFFF"/>
                </a:solidFill>
                <a:latin typeface="Garamond" panose="02020404030301010803" pitchFamily="18" charset="0"/>
              </a:rPr>
              <a:t>CIL</a:t>
            </a:r>
            <a:r>
              <a:rPr lang="en-US" sz="1600" dirty="0" smtClean="0">
                <a:solidFill>
                  <a:srgbClr val="FFFFFF"/>
                </a:solidFill>
                <a:latin typeface="Garamond" panose="02020404030301010803" pitchFamily="18" charset="0"/>
              </a:rPr>
              <a:t> 7.2 (2013)</a:t>
            </a:r>
            <a:endParaRPr lang="en-US" sz="1600" dirty="0">
              <a:solidFill>
                <a:srgbClr val="FFFFFF"/>
              </a:solidFill>
              <a:latin typeface="Garamond" panose="02020404030301010803" pitchFamily="18" charset="0"/>
            </a:endParaRPr>
          </a:p>
        </p:txBody>
      </p:sp>
      <p:sp>
        <p:nvSpPr>
          <p:cNvPr id="11" name="Rectangle 10"/>
          <p:cNvSpPr/>
          <p:nvPr/>
        </p:nvSpPr>
        <p:spPr>
          <a:xfrm>
            <a:off x="2161046" y="4440556"/>
            <a:ext cx="7211961" cy="338554"/>
          </a:xfrm>
          <a:prstGeom prst="rect">
            <a:avLst/>
          </a:prstGeom>
        </p:spPr>
        <p:txBody>
          <a:bodyPr wrap="square">
            <a:spAutoFit/>
          </a:bodyPr>
          <a:lstStyle/>
          <a:p>
            <a:pPr lvl="0" algn="ctr"/>
            <a:r>
              <a:rPr lang="en-US" sz="1600" dirty="0" smtClean="0">
                <a:solidFill>
                  <a:srgbClr val="FFFFFF"/>
                </a:solidFill>
                <a:latin typeface="Garamond" panose="02020404030301010803" pitchFamily="18" charset="0"/>
              </a:rPr>
              <a:t>Kuhlthau, et al.,  </a:t>
            </a:r>
            <a:r>
              <a:rPr lang="en-US" sz="1600" i="1" dirty="0" smtClean="0">
                <a:solidFill>
                  <a:srgbClr val="FFFFFF"/>
                </a:solidFill>
                <a:latin typeface="Garamond" panose="02020404030301010803" pitchFamily="18" charset="0"/>
              </a:rPr>
              <a:t>Guided Inquiry </a:t>
            </a:r>
            <a:r>
              <a:rPr lang="en-US" sz="1600" dirty="0" smtClean="0">
                <a:solidFill>
                  <a:srgbClr val="FFFFFF"/>
                </a:solidFill>
                <a:latin typeface="Garamond" panose="02020404030301010803" pitchFamily="18" charset="0"/>
              </a:rPr>
              <a:t>(2007; rev. 2015), 14.</a:t>
            </a:r>
            <a:endParaRPr lang="en-US" sz="1600" dirty="0">
              <a:solidFill>
                <a:srgbClr val="FFFFFF"/>
              </a:solidFill>
              <a:latin typeface="Garamond" panose="02020404030301010803" pitchFamily="18" charset="0"/>
            </a:endParaRPr>
          </a:p>
        </p:txBody>
      </p:sp>
      <p:pic>
        <p:nvPicPr>
          <p:cNvPr id="2" name="Picture 1"/>
          <p:cNvPicPr>
            <a:picLocks noChangeAspect="1"/>
          </p:cNvPicPr>
          <p:nvPr/>
        </p:nvPicPr>
        <p:blipFill>
          <a:blip r:embed="rId3"/>
          <a:stretch>
            <a:fillRect/>
          </a:stretch>
        </p:blipFill>
        <p:spPr>
          <a:xfrm>
            <a:off x="648124" y="3522267"/>
            <a:ext cx="7979681" cy="840372"/>
          </a:xfrm>
          <a:prstGeom prst="rect">
            <a:avLst/>
          </a:prstGeom>
        </p:spPr>
      </p:pic>
    </p:spTree>
    <p:extLst>
      <p:ext uri="{BB962C8B-B14F-4D97-AF65-F5344CB8AC3E}">
        <p14:creationId xmlns:p14="http://schemas.microsoft.com/office/powerpoint/2010/main" val="28681271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f one attempts to formulate the philosophy of education implicit in the practices of the newer education, we may, I think, discover certain common principles amid the variety of progressive schools now existing.  To imposition from above is opposed expression and cultivation of individuality; to external discipline is opposed free activity [. . .] to preparation for a more or less remote future is opposed making the most of the opportunities of present life; to static aims and materials is opposed acquaintance with a changing world.”" title="from Dewey. &quot;Experience and Education&quot; (1938), 5-6."/>
          <p:cNvPicPr>
            <a:picLocks noChangeAspect="1"/>
          </p:cNvPicPr>
          <p:nvPr/>
        </p:nvPicPr>
        <p:blipFill>
          <a:blip r:embed="rId2"/>
          <a:stretch>
            <a:fillRect/>
          </a:stretch>
        </p:blipFill>
        <p:spPr>
          <a:xfrm>
            <a:off x="252799" y="390213"/>
            <a:ext cx="7563523" cy="1846038"/>
          </a:xfrm>
          <a:prstGeom prst="rect">
            <a:avLst/>
          </a:prstGeom>
        </p:spPr>
      </p:pic>
      <p:pic>
        <p:nvPicPr>
          <p:cNvPr id="4" name="Picture 3" descr="'The naive and unspoiled attitude of childhood, marked by ardent curiosity, fertile imagination, and love of experimental inquiry is near, very near, the attitude of the scientific mind&quot;" title="Dewey, How We Think (1910), iii."/>
          <p:cNvPicPr>
            <a:picLocks noChangeAspect="1"/>
          </p:cNvPicPr>
          <p:nvPr/>
        </p:nvPicPr>
        <p:blipFill>
          <a:blip r:embed="rId3"/>
          <a:stretch>
            <a:fillRect/>
          </a:stretch>
        </p:blipFill>
        <p:spPr>
          <a:xfrm>
            <a:off x="392859" y="3028168"/>
            <a:ext cx="4078085" cy="1720811"/>
          </a:xfrm>
          <a:prstGeom prst="rect">
            <a:avLst/>
          </a:prstGeom>
        </p:spPr>
      </p:pic>
      <p:pic>
        <p:nvPicPr>
          <p:cNvPr id="5" name="Picture 4" descr="This symbolic floorplan of a school shows a school with a library at the center and connected to four rooms: a shop, textile industries room, a dining room, and a kitchen, indicative of Dewey's investment in education and experience. Outside the school's symbolic floorplan, we see connections to business, home, garden/park/country, and to research labs, universities, and libraries and museums." title="Image from Dewey, The School and Society (as reprinted in 1956)"/>
          <p:cNvPicPr>
            <a:picLocks noChangeAspect="1"/>
          </p:cNvPicPr>
          <p:nvPr/>
        </p:nvPicPr>
        <p:blipFill>
          <a:blip r:embed="rId4"/>
          <a:stretch>
            <a:fillRect/>
          </a:stretch>
        </p:blipFill>
        <p:spPr>
          <a:xfrm>
            <a:off x="4670734" y="1664545"/>
            <a:ext cx="4109060" cy="2725148"/>
          </a:xfrm>
          <a:prstGeom prst="rect">
            <a:avLst/>
          </a:prstGeom>
          <a:ln w="12700">
            <a:solidFill>
              <a:schemeClr val="accent1"/>
            </a:solidFill>
          </a:ln>
        </p:spPr>
      </p:pic>
      <p:sp>
        <p:nvSpPr>
          <p:cNvPr id="6" name="Rectangle 5"/>
          <p:cNvSpPr/>
          <p:nvPr/>
        </p:nvSpPr>
        <p:spPr>
          <a:xfrm>
            <a:off x="3641704" y="4440680"/>
            <a:ext cx="7211961" cy="338554"/>
          </a:xfrm>
          <a:prstGeom prst="rect">
            <a:avLst/>
          </a:prstGeom>
        </p:spPr>
        <p:txBody>
          <a:bodyPr wrap="square">
            <a:spAutoFit/>
          </a:bodyPr>
          <a:lstStyle/>
          <a:p>
            <a:pPr lvl="0" algn="ctr"/>
            <a:r>
              <a:rPr lang="en-US" sz="1600" dirty="0" smtClean="0">
                <a:solidFill>
                  <a:srgbClr val="FFFFFF"/>
                </a:solidFill>
                <a:latin typeface="Garamond" panose="02020404030301010803" pitchFamily="18" charset="0"/>
              </a:rPr>
              <a:t>Dewey, </a:t>
            </a:r>
            <a:r>
              <a:rPr lang="en-US" sz="1600" i="1" dirty="0" smtClean="0">
                <a:solidFill>
                  <a:srgbClr val="FFFFFF"/>
                </a:solidFill>
                <a:latin typeface="Garamond" panose="02020404030301010803" pitchFamily="18" charset="0"/>
              </a:rPr>
              <a:t>The School and Society </a:t>
            </a:r>
            <a:r>
              <a:rPr lang="en-US" sz="1600" dirty="0" smtClean="0">
                <a:solidFill>
                  <a:srgbClr val="FFFFFF"/>
                </a:solidFill>
                <a:latin typeface="Garamond" panose="02020404030301010803" pitchFamily="18" charset="0"/>
              </a:rPr>
              <a:t>(1956), 81.</a:t>
            </a:r>
            <a:endParaRPr lang="en-US" sz="1600" dirty="0">
              <a:solidFill>
                <a:srgbClr val="FFFFFF"/>
              </a:solidFill>
              <a:latin typeface="Garamond" panose="02020404030301010803" pitchFamily="18" charset="0"/>
            </a:endParaRPr>
          </a:p>
        </p:txBody>
      </p:sp>
    </p:spTree>
    <p:extLst>
      <p:ext uri="{BB962C8B-B14F-4D97-AF65-F5344CB8AC3E}">
        <p14:creationId xmlns:p14="http://schemas.microsoft.com/office/powerpoint/2010/main" val="211096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11045" y="1967330"/>
            <a:ext cx="7315201" cy="2862322"/>
          </a:xfrm>
          <a:prstGeom prst="rect">
            <a:avLst/>
          </a:prstGeom>
        </p:spPr>
        <p:txBody>
          <a:bodyPr wrap="square">
            <a:spAutoFit/>
          </a:bodyPr>
          <a:lstStyle/>
          <a:p>
            <a:pPr marL="342900" indent="-342900">
              <a:buFont typeface="Arial" panose="020B0604020202020204" pitchFamily="34" charset="0"/>
              <a:buChar char="•"/>
            </a:pPr>
            <a:r>
              <a:rPr lang="en-US" sz="2000" b="1" dirty="0" smtClean="0">
                <a:solidFill>
                  <a:schemeClr val="bg1"/>
                </a:solidFill>
                <a:latin typeface="Garamond" panose="02020404030301010803" pitchFamily="18" charset="0"/>
              </a:rPr>
              <a:t>IC is a companion-concept, defined in relation to the ACRL Framework.</a:t>
            </a:r>
          </a:p>
          <a:p>
            <a:pPr marL="342900" indent="-342900">
              <a:buFont typeface="Arial" panose="020B0604020202020204" pitchFamily="34" charset="0"/>
              <a:buChar char="•"/>
            </a:pPr>
            <a:endParaRPr lang="en-US" sz="2000" b="1" dirty="0">
              <a:solidFill>
                <a:schemeClr val="bg1"/>
              </a:solidFill>
              <a:latin typeface="Garamond" panose="02020404030301010803" pitchFamily="18" charset="0"/>
            </a:endParaRPr>
          </a:p>
          <a:p>
            <a:pPr marL="342900" indent="-342900">
              <a:buFont typeface="Arial" panose="020B0604020202020204" pitchFamily="34" charset="0"/>
              <a:buChar char="•"/>
            </a:pPr>
            <a:r>
              <a:rPr lang="en-US" sz="2000" b="1" dirty="0" smtClean="0">
                <a:solidFill>
                  <a:schemeClr val="bg1"/>
                </a:solidFill>
                <a:latin typeface="Garamond" panose="02020404030301010803" pitchFamily="18" charset="0"/>
              </a:rPr>
              <a:t>Its necessity is indicated by the limitations inherent in a “literacy” and “threshold” approach to education.</a:t>
            </a:r>
          </a:p>
          <a:p>
            <a:pPr marL="342900" indent="-342900">
              <a:buFont typeface="Arial" panose="020B0604020202020204" pitchFamily="34" charset="0"/>
              <a:buChar char="•"/>
            </a:pPr>
            <a:endParaRPr lang="en-US" sz="2000" b="1" dirty="0">
              <a:solidFill>
                <a:schemeClr val="bg1"/>
              </a:solidFill>
              <a:latin typeface="Garamond" panose="02020404030301010803" pitchFamily="18" charset="0"/>
            </a:endParaRPr>
          </a:p>
          <a:p>
            <a:pPr marL="342900" indent="-342900">
              <a:buFont typeface="Arial" panose="020B0604020202020204" pitchFamily="34" charset="0"/>
              <a:buChar char="•"/>
            </a:pPr>
            <a:r>
              <a:rPr lang="en-US" sz="2000" b="1" dirty="0" smtClean="0">
                <a:solidFill>
                  <a:schemeClr val="bg1"/>
                </a:solidFill>
                <a:latin typeface="Garamond" panose="02020404030301010803" pitchFamily="18" charset="0"/>
              </a:rPr>
              <a:t>It gives a fuller and freer scope to Deweyan “inquiry,” by  emphasizing the relation of inquiry to “experience,” Dewey’s other key term.</a:t>
            </a:r>
            <a:endParaRPr lang="en-US" sz="2000" b="1" dirty="0">
              <a:solidFill>
                <a:schemeClr val="bg1"/>
              </a:solidFill>
              <a:latin typeface="Garamond" panose="02020404030301010803" pitchFamily="18" charset="0"/>
            </a:endParaRPr>
          </a:p>
        </p:txBody>
      </p:sp>
      <p:sp>
        <p:nvSpPr>
          <p:cNvPr id="2" name="TextBox 1"/>
          <p:cNvSpPr txBox="1"/>
          <p:nvPr/>
        </p:nvSpPr>
        <p:spPr>
          <a:xfrm>
            <a:off x="422787" y="279766"/>
            <a:ext cx="8239432" cy="1569660"/>
          </a:xfrm>
          <a:prstGeom prst="rect">
            <a:avLst/>
          </a:prstGeom>
          <a:noFill/>
        </p:spPr>
        <p:txBody>
          <a:bodyPr wrap="square" rtlCol="0">
            <a:spAutoFit/>
          </a:bodyPr>
          <a:lstStyle/>
          <a:p>
            <a:pPr algn="ctr"/>
            <a:r>
              <a:rPr lang="en-US" sz="2400" b="1" dirty="0">
                <a:solidFill>
                  <a:srgbClr val="FFC000"/>
                </a:solidFill>
                <a:latin typeface="Garamond" panose="02020404030301010803" pitchFamily="18" charset="0"/>
              </a:rPr>
              <a:t>Information c</a:t>
            </a:r>
            <a:r>
              <a:rPr lang="en-US" sz="2400" b="1" dirty="0" smtClean="0">
                <a:solidFill>
                  <a:srgbClr val="FFC000"/>
                </a:solidFill>
                <a:latin typeface="Garamond" panose="02020404030301010803" pitchFamily="18" charset="0"/>
              </a:rPr>
              <a:t>reativity </a:t>
            </a:r>
            <a:r>
              <a:rPr lang="en-US" sz="2400" b="1" dirty="0" smtClean="0">
                <a:solidFill>
                  <a:srgbClr val="FFFFFF"/>
                </a:solidFill>
                <a:latin typeface="Garamond" panose="02020404030301010803" pitchFamily="18" charset="0"/>
              </a:rPr>
              <a:t>involves the experience of encountering, employing, or making information or things </a:t>
            </a:r>
            <a:r>
              <a:rPr lang="en-US" sz="2400" b="1" dirty="0">
                <a:solidFill>
                  <a:srgbClr val="FFFFFF"/>
                </a:solidFill>
                <a:latin typeface="Garamond" panose="02020404030301010803" pitchFamily="18" charset="0"/>
              </a:rPr>
              <a:t>for </a:t>
            </a:r>
            <a:r>
              <a:rPr lang="en-US" sz="2400" b="1" dirty="0" smtClean="0">
                <a:solidFill>
                  <a:srgbClr val="FFFFFF"/>
                </a:solidFill>
                <a:latin typeface="Garamond" panose="02020404030301010803" pitchFamily="18" charset="0"/>
              </a:rPr>
              <a:t>artistic, observational, or exploratory </a:t>
            </a:r>
            <a:r>
              <a:rPr lang="en-US" sz="2400" b="1" dirty="0">
                <a:solidFill>
                  <a:srgbClr val="FFFFFF"/>
                </a:solidFill>
                <a:latin typeface="Garamond" panose="02020404030301010803" pitchFamily="18" charset="0"/>
              </a:rPr>
              <a:t>purposes, which fall outside </a:t>
            </a:r>
            <a:r>
              <a:rPr lang="en-US" sz="2400" b="1" dirty="0" smtClean="0">
                <a:solidFill>
                  <a:srgbClr val="FFFFFF"/>
                </a:solidFill>
                <a:latin typeface="Garamond" panose="02020404030301010803" pitchFamily="18" charset="0"/>
              </a:rPr>
              <a:t>the central focus of </a:t>
            </a:r>
            <a:r>
              <a:rPr lang="en-US" sz="2400" b="1" dirty="0">
                <a:solidFill>
                  <a:srgbClr val="FFFFFF"/>
                </a:solidFill>
                <a:latin typeface="Garamond" panose="02020404030301010803" pitchFamily="18" charset="0"/>
              </a:rPr>
              <a:t>information </a:t>
            </a:r>
            <a:r>
              <a:rPr lang="en-US" sz="2400" b="1" dirty="0" smtClean="0">
                <a:solidFill>
                  <a:srgbClr val="FFFFFF"/>
                </a:solidFill>
                <a:latin typeface="Garamond" panose="02020404030301010803" pitchFamily="18" charset="0"/>
              </a:rPr>
              <a:t>literacy</a:t>
            </a:r>
            <a:endParaRPr lang="en-US" sz="1000" dirty="0"/>
          </a:p>
        </p:txBody>
      </p:sp>
    </p:spTree>
    <p:extLst>
      <p:ext uri="{BB962C8B-B14F-4D97-AF65-F5344CB8AC3E}">
        <p14:creationId xmlns:p14="http://schemas.microsoft.com/office/powerpoint/2010/main" val="624948493"/>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Miami 2015-2016">
      <a:dk1>
        <a:srgbClr val="AE0F2A"/>
      </a:dk1>
      <a:lt1>
        <a:srgbClr val="FFFFFF"/>
      </a:lt1>
      <a:dk2>
        <a:srgbClr val="C80A2A"/>
      </a:dk2>
      <a:lt2>
        <a:srgbClr val="FFFFFF"/>
      </a:lt2>
      <a:accent1>
        <a:srgbClr val="C8102E"/>
      </a:accent1>
      <a:accent2>
        <a:srgbClr val="FFFFFF"/>
      </a:accent2>
      <a:accent3>
        <a:srgbClr val="000000"/>
      </a:accent3>
      <a:accent4>
        <a:srgbClr val="FFFFFF"/>
      </a:accent4>
      <a:accent5>
        <a:srgbClr val="E14F43"/>
      </a:accent5>
      <a:accent6>
        <a:srgbClr val="404040"/>
      </a:accent6>
      <a:hlink>
        <a:srgbClr val="C80A2A"/>
      </a:hlink>
      <a:folHlink>
        <a:srgbClr val="40404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11706</TotalTime>
  <Words>424</Words>
  <Application>Microsoft Office PowerPoint</Application>
  <PresentationFormat>On-screen Show (16:9)</PresentationFormat>
  <Paragraphs>70</Paragraphs>
  <Slides>16</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Arial</vt:lpstr>
      <vt:lpstr>Calibri</vt:lpstr>
      <vt:lpstr>Calibri Light</vt:lpstr>
      <vt:lpstr>Garamond</vt:lpstr>
      <vt:lpstr>Helvetica</vt:lpstr>
      <vt:lpstr>Lucida Grande</vt:lpstr>
      <vt:lpstr>Custom Design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campus!</dc:title>
  <dc:subject/>
  <dc:creator>Mark Dahlquist</dc:creator>
  <cp:keywords/>
  <dc:description/>
  <cp:lastModifiedBy>dahlquis</cp:lastModifiedBy>
  <cp:revision>378</cp:revision>
  <cp:lastPrinted>2019-05-09T12:11:41Z</cp:lastPrinted>
  <dcterms:created xsi:type="dcterms:W3CDTF">2011-09-09T19:38:31Z</dcterms:created>
  <dcterms:modified xsi:type="dcterms:W3CDTF">2019-06-03T21:50:46Z</dcterms:modified>
  <cp:category/>
</cp:coreProperties>
</file>