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12064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9" d="100"/>
          <a:sy n="19" d="100"/>
        </p:scale>
        <p:origin x="-192" y="-408"/>
      </p:cViewPr>
      <p:guideLst>
        <p:guide orient="horz" pos="10368"/>
        <p:guide pos="161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3732D-997E-47FC-850C-40D6A01C0FA0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2000" y="685800"/>
            <a:ext cx="533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B0F2D-D490-4D5B-AEEA-B6E45924CFB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350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2B0F2D-D490-4D5B-AEEA-B6E45924CFB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9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10226043"/>
            <a:ext cx="4352544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0" y="18653760"/>
            <a:ext cx="3584448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68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8200056" y="6324600"/>
            <a:ext cx="55304688" cy="1348206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85984" y="6324600"/>
            <a:ext cx="165060632" cy="1348206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93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734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21153122"/>
            <a:ext cx="43525440" cy="6537960"/>
          </a:xfrm>
        </p:spPr>
        <p:txBody>
          <a:bodyPr anchor="t"/>
          <a:lstStyle>
            <a:lvl1pPr algn="l">
              <a:defRPr sz="19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3952225"/>
            <a:ext cx="43525440" cy="7200898"/>
          </a:xfrm>
        </p:spPr>
        <p:txBody>
          <a:bodyPr anchor="b"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5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85982" y="36865560"/>
            <a:ext cx="11018266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322082" y="36865560"/>
            <a:ext cx="110182660" cy="104279702"/>
          </a:xfrm>
        </p:spPr>
        <p:txBody>
          <a:bodyPr/>
          <a:lstStyle>
            <a:lvl1pPr>
              <a:defRPr sz="13400"/>
            </a:lvl1pPr>
            <a:lvl2pPr>
              <a:defRPr sz="11500"/>
            </a:lvl2pPr>
            <a:lvl3pPr>
              <a:defRPr sz="96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4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1318262"/>
            <a:ext cx="4608576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7368542"/>
            <a:ext cx="22625052" cy="3070859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0" y="10439400"/>
            <a:ext cx="22625052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2" y="7368542"/>
            <a:ext cx="22633940" cy="3070859"/>
          </a:xfrm>
        </p:spPr>
        <p:txBody>
          <a:bodyPr anchor="b"/>
          <a:lstStyle>
            <a:lvl1pPr marL="0" indent="0">
              <a:buNone/>
              <a:defRPr sz="11500" b="1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2" y="10439400"/>
            <a:ext cx="22633940" cy="18966182"/>
          </a:xfrm>
        </p:spPr>
        <p:txBody>
          <a:bodyPr/>
          <a:lstStyle>
            <a:lvl1pPr>
              <a:defRPr sz="11500"/>
            </a:lvl1pPr>
            <a:lvl2pPr>
              <a:defRPr sz="96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31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35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14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4" y="1310640"/>
            <a:ext cx="16846552" cy="5577840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0" y="1310643"/>
            <a:ext cx="28625800" cy="28094942"/>
          </a:xfrm>
        </p:spPr>
        <p:txBody>
          <a:bodyPr/>
          <a:lstStyle>
            <a:lvl1pPr>
              <a:defRPr sz="15400"/>
            </a:lvl1pPr>
            <a:lvl2pPr>
              <a:defRPr sz="13400"/>
            </a:lvl2pPr>
            <a:lvl3pPr>
              <a:defRPr sz="11500"/>
            </a:lvl3pPr>
            <a:lvl4pPr>
              <a:defRPr sz="9600"/>
            </a:lvl4pPr>
            <a:lvl5pPr>
              <a:defRPr sz="9600"/>
            </a:lvl5pPr>
            <a:lvl6pPr>
              <a:defRPr sz="9600"/>
            </a:lvl6pPr>
            <a:lvl7pPr>
              <a:defRPr sz="9600"/>
            </a:lvl7pPr>
            <a:lvl8pPr>
              <a:defRPr sz="9600"/>
            </a:lvl8pPr>
            <a:lvl9pPr>
              <a:defRPr sz="9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4" y="6888483"/>
            <a:ext cx="16846552" cy="22517102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19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2" y="23042880"/>
            <a:ext cx="30723840" cy="2720342"/>
          </a:xfrm>
        </p:spPr>
        <p:txBody>
          <a:bodyPr anchor="b"/>
          <a:lstStyle>
            <a:lvl1pPr algn="l">
              <a:defRPr sz="9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2" y="2941320"/>
            <a:ext cx="30723840" cy="19751040"/>
          </a:xfrm>
        </p:spPr>
        <p:txBody>
          <a:bodyPr/>
          <a:lstStyle>
            <a:lvl1pPr marL="0" indent="0">
              <a:buNone/>
              <a:defRPr sz="154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2" y="25763222"/>
            <a:ext cx="30723840" cy="3863338"/>
          </a:xfrm>
        </p:spPr>
        <p:txBody>
          <a:bodyPr/>
          <a:lstStyle>
            <a:lvl1pPr marL="0" indent="0"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2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1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0" y="1318262"/>
            <a:ext cx="46085760" cy="5486400"/>
          </a:xfrm>
          <a:prstGeom prst="rect">
            <a:avLst/>
          </a:prstGeom>
        </p:spPr>
        <p:txBody>
          <a:bodyPr vert="horz" lIns="438912" tIns="219456" rIns="438912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0" y="7680964"/>
            <a:ext cx="46085760" cy="21724622"/>
          </a:xfrm>
          <a:prstGeom prst="rect">
            <a:avLst/>
          </a:prstGeom>
        </p:spPr>
        <p:txBody>
          <a:bodyPr vert="horz" lIns="438912" tIns="219456" rIns="438912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320" y="30510482"/>
            <a:ext cx="119481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l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B0937-68E1-44D8-833F-AB3FC043D50C}" type="datetimeFigureOut">
              <a:rPr lang="en-US" smtClean="0"/>
              <a:t>10/26/2011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520" y="30510482"/>
            <a:ext cx="162153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ct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7920" y="30510482"/>
            <a:ext cx="11948160" cy="175260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5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022C4-F39C-4AF7-9ECA-850B9486929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73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89120" rtl="0" eaLnBrk="1" latinLnBrk="0" hangingPunct="1">
        <a:spcBef>
          <a:spcPct val="0"/>
        </a:spcBef>
        <a:buNone/>
        <a:defRPr sz="21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45920" indent="-1645920" algn="l" defTabSz="4389120" rtl="0" eaLnBrk="1" latinLnBrk="0" hangingPunct="1">
        <a:spcBef>
          <a:spcPct val="20000"/>
        </a:spcBef>
        <a:buFont typeface="Arial" pitchFamily="34" charset="0"/>
        <a:buChar char="•"/>
        <a:defRPr sz="15400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spcBef>
          <a:spcPct val="20000"/>
        </a:spcBef>
        <a:buFont typeface="Arial" pitchFamily="34" charset="0"/>
        <a:buChar char="–"/>
        <a:defRPr sz="1340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11500" kern="1200">
          <a:solidFill>
            <a:schemeClr val="tx1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spcBef>
          <a:spcPct val="20000"/>
        </a:spcBef>
        <a:buFont typeface="Arial" pitchFamily="34" charset="0"/>
        <a:buChar char="»"/>
        <a:defRPr sz="9600" kern="1200">
          <a:solidFill>
            <a:schemeClr val="tx1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spcBef>
          <a:spcPct val="20000"/>
        </a:spcBef>
        <a:buFont typeface="Arial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ybib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ibme.org/" TargetMode="External"/><Relationship Id="rId4" Type="http://schemas.openxmlformats.org/officeDocument/2006/relationships/hyperlink" Target="http://www.citationmachine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Issues and Advantages of Free Citation Generator </a:t>
            </a:r>
            <a:r>
              <a:rPr lang="en-US" sz="5400" dirty="0" smtClean="0"/>
              <a:t>Tools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453640" y="7620000"/>
            <a:ext cx="46085760" cy="217855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7620000"/>
            <a:ext cx="16230600" cy="125688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0">
            <a:solidFill>
              <a:schemeClr val="tx1"/>
            </a:solidFill>
          </a:ln>
        </p:spPr>
        <p:txBody>
          <a:bodyPr wrap="square" rtlCol="0">
            <a:normAutofit/>
          </a:bodyPr>
          <a:lstStyle/>
          <a:p>
            <a:pPr algn="ctr"/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b="1" dirty="0" err="1" smtClean="0"/>
              <a:t>EasyBib</a:t>
            </a:r>
            <a:r>
              <a:rPr lang="en-US" sz="3600" b="1" dirty="0" smtClean="0"/>
              <a:t>  – </a:t>
            </a:r>
            <a:r>
              <a:rPr lang="en-US" sz="3600" b="1" dirty="0" smtClean="0">
                <a:hlinkClick r:id="rId3"/>
              </a:rPr>
              <a:t>www.easybib.org</a:t>
            </a:r>
            <a:endParaRPr lang="en-US" sz="3600" b="1" dirty="0" smtClean="0"/>
          </a:p>
          <a:p>
            <a:r>
              <a:rPr lang="en-US" sz="3600" dirty="0" smtClean="0"/>
              <a:t>       </a:t>
            </a:r>
          </a:p>
          <a:p>
            <a:r>
              <a:rPr lang="en-US" sz="3600" dirty="0" smtClean="0"/>
              <a:t>        </a:t>
            </a:r>
          </a:p>
          <a:p>
            <a:r>
              <a:rPr lang="en-US" sz="3600" dirty="0" smtClean="0"/>
              <a:t>Book (MLA) :Chisholm</a:t>
            </a:r>
            <a:r>
              <a:rPr lang="en-US" sz="3600" dirty="0"/>
              <a:t>, Anthony H., and Rodney Tyers. </a:t>
            </a:r>
            <a:r>
              <a:rPr lang="en-US" sz="3600" i="1" dirty="0"/>
              <a:t>Food Security: Theory, Policy, and Perspectives from Asia and the Pacific Rim</a:t>
            </a:r>
            <a:r>
              <a:rPr lang="en-US" sz="3600" dirty="0"/>
              <a:t>. Lexington, MA: Lexington, 1982. Print</a:t>
            </a:r>
            <a:r>
              <a:rPr lang="en-US" sz="3600" dirty="0" smtClean="0"/>
              <a:t>.      		                    </a:t>
            </a:r>
            <a:r>
              <a:rPr lang="en-US" sz="2800" dirty="0" smtClean="0"/>
              <a:t>Correct</a:t>
            </a:r>
            <a:r>
              <a:rPr lang="en-US" sz="2800" dirty="0"/>
              <a:t>!  </a:t>
            </a:r>
            <a:endParaRPr lang="en-US" sz="2800" dirty="0" smtClean="0"/>
          </a:p>
          <a:p>
            <a:endParaRPr lang="en-US" sz="3600" dirty="0"/>
          </a:p>
          <a:p>
            <a:r>
              <a:rPr lang="en-US" sz="3600" dirty="0" smtClean="0"/>
              <a:t>Article: (MLA) Blackburn, Tim M.,</a:t>
            </a:r>
            <a:r>
              <a:rPr lang="en-US" sz="3600" dirty="0"/>
              <a:t> Yihua Wang, Li Yiming, and Zunwei </a:t>
            </a:r>
            <a:r>
              <a:rPr lang="en-US" sz="3600" dirty="0" smtClean="0"/>
              <a:t>KE. </a:t>
            </a:r>
            <a:r>
              <a:rPr lang="en-US" sz="3600" dirty="0" smtClean="0">
                <a:solidFill>
                  <a:srgbClr val="FF0000"/>
                </a:solidFill>
              </a:rPr>
              <a:t>"Frog Community Responses to Recent American Bullfrog Invasions." </a:t>
            </a:r>
            <a:r>
              <a:rPr lang="en-US" sz="3600" i="1" dirty="0" smtClean="0"/>
              <a:t>Current Zoology</a:t>
            </a:r>
            <a:r>
              <a:rPr lang="en-US" sz="3600" dirty="0" smtClean="0"/>
              <a:t> 57.1 (2011): 83-92. Print.                     </a:t>
            </a:r>
            <a:r>
              <a:rPr lang="en-US" sz="2800" dirty="0" smtClean="0"/>
              <a:t>Wrong!  No quotation marks in article title; should be italicized</a:t>
            </a:r>
          </a:p>
          <a:p>
            <a:endParaRPr lang="en-US" sz="3600" dirty="0"/>
          </a:p>
          <a:p>
            <a:r>
              <a:rPr lang="en-US" sz="3600" dirty="0" smtClean="0"/>
              <a:t>Website: (MLA) "Hydraulic Fracturing | Hydraulic Fracturing | US EPA." </a:t>
            </a:r>
            <a:r>
              <a:rPr lang="en-US" sz="3600" i="1" dirty="0" smtClean="0"/>
              <a:t>Home | Water | US EPA</a:t>
            </a:r>
            <a:r>
              <a:rPr lang="en-US" sz="3600" dirty="0" smtClean="0"/>
              <a:t>. Web. 04 Oct. 2011. </a:t>
            </a:r>
            <a:r>
              <a:rPr lang="en-US" sz="3600" dirty="0" smtClean="0">
                <a:solidFill>
                  <a:srgbClr val="FF0000"/>
                </a:solidFill>
              </a:rPr>
              <a:t>&lt;http://water.epa.gov/type/groundwater/uic/class2/hydraulicfracturing/index.cfm&gt;.  </a:t>
            </a:r>
            <a:r>
              <a:rPr lang="en-US" sz="3600" dirty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277600" y="17297400"/>
            <a:ext cx="6172200" cy="1904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468100" y="17526001"/>
            <a:ext cx="5981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Problems with the page title.  That citation element can be tricky to discern; </a:t>
            </a:r>
            <a:r>
              <a:rPr lang="en-US" sz="2800" dirty="0" err="1" smtClean="0"/>
              <a:t>EasyBib</a:t>
            </a:r>
            <a:r>
              <a:rPr lang="en-US" sz="2800" dirty="0" smtClean="0"/>
              <a:t> did the best it could</a:t>
            </a:r>
            <a:endParaRPr lang="en-US" sz="28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9525000" y="14782800"/>
            <a:ext cx="1752600" cy="2514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563600" y="11036319"/>
            <a:ext cx="1676400" cy="6222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17449800" y="17526001"/>
            <a:ext cx="18669000" cy="113538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0573999" y="18669000"/>
            <a:ext cx="12077699" cy="10789920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       Son of Citation Machine – </a:t>
            </a:r>
            <a:r>
              <a:rPr lang="en-US" sz="3600" b="1" dirty="0" smtClean="0">
                <a:hlinkClick r:id="rId4"/>
              </a:rPr>
              <a:t>www.citationmachine.net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dirty="0" smtClean="0"/>
              <a:t>Book (MLA) H</a:t>
            </a:r>
            <a:r>
              <a:rPr lang="en-US" sz="3600" dirty="0"/>
              <a:t>., Anthony, Rodney Tyers, and East-West Resource. </a:t>
            </a:r>
            <a:r>
              <a:rPr lang="en-US" sz="3600" i="1" dirty="0"/>
              <a:t>Food security: theory, policy, and perspectives from Asia and the Pacific Rim</a:t>
            </a:r>
            <a:r>
              <a:rPr lang="en-US" sz="3600" dirty="0"/>
              <a:t>. Free Press, 1982. Print</a:t>
            </a:r>
            <a:r>
              <a:rPr lang="en-US" sz="3600" dirty="0" smtClean="0"/>
              <a:t>.      </a:t>
            </a:r>
          </a:p>
          <a:p>
            <a:r>
              <a:rPr lang="en-US" sz="3600" dirty="0" smtClean="0"/>
              <a:t>	  </a:t>
            </a:r>
            <a:r>
              <a:rPr lang="en-US" sz="2800" dirty="0" smtClean="0"/>
              <a:t>Wrong! Authors names ;capitalization in title</a:t>
            </a:r>
            <a:endParaRPr lang="en-US" sz="2800" b="1" dirty="0"/>
          </a:p>
          <a:p>
            <a:r>
              <a:rPr lang="en-US" sz="3600" dirty="0" smtClean="0"/>
              <a:t>Article(MLA) Blackburn, Tim. "Frog Community Responses to Recent American Bullfrog invasions." </a:t>
            </a:r>
            <a:r>
              <a:rPr lang="en-US" sz="3600" i="1" dirty="0" smtClean="0"/>
              <a:t>Current Zoology</a:t>
            </a:r>
            <a:r>
              <a:rPr lang="en-US" sz="3600" dirty="0" smtClean="0"/>
              <a:t>. 57.1 (2011): 83-92. Print</a:t>
            </a:r>
            <a:r>
              <a:rPr lang="en-US" sz="2800" dirty="0" smtClean="0"/>
              <a:t>.       Article title should be italicized</a:t>
            </a:r>
            <a:endParaRPr lang="en-US" sz="2800" b="1" dirty="0" smtClean="0"/>
          </a:p>
          <a:p>
            <a:endParaRPr lang="en-US" sz="3600" b="1" dirty="0" smtClean="0"/>
          </a:p>
          <a:p>
            <a:r>
              <a:rPr lang="en-US" sz="3600" b="1" dirty="0" smtClean="0"/>
              <a:t>Website (MLA) </a:t>
            </a:r>
            <a:r>
              <a:rPr lang="en-US" sz="3600" dirty="0"/>
              <a:t>"Water: Hydraulic Fracturing." </a:t>
            </a:r>
            <a:r>
              <a:rPr lang="en-US" sz="3600" i="1" dirty="0"/>
              <a:t>Hydraulic Fracturing | </a:t>
            </a:r>
            <a:r>
              <a:rPr lang="en-US" sz="3600" i="1" dirty="0" smtClean="0"/>
              <a:t>Hydraulic </a:t>
            </a:r>
            <a:r>
              <a:rPr lang="en-US" sz="3600" i="1" dirty="0"/>
              <a:t>Fracturing | US EPA</a:t>
            </a:r>
            <a:r>
              <a:rPr lang="en-US" sz="3600" dirty="0"/>
              <a:t>. United States Environmental Protection Agency, n.d. Web. 5 Oct 2011. &lt;http://water.epa.gov/type/groundwater/uic/class2/hydraulicfracturing/index.cfm</a:t>
            </a:r>
            <a:r>
              <a:rPr lang="en-US" sz="3600" dirty="0" smtClean="0"/>
              <a:t>&gt;.</a:t>
            </a:r>
          </a:p>
          <a:p>
            <a:r>
              <a:rPr lang="en-US" sz="3600" dirty="0"/>
              <a:t>	</a:t>
            </a:r>
            <a:r>
              <a:rPr lang="en-US" sz="2800" dirty="0" smtClean="0"/>
              <a:t>Problem with web page title</a:t>
            </a:r>
            <a:endParaRPr lang="en-US" sz="2800" dirty="0"/>
          </a:p>
          <a:p>
            <a:endParaRPr lang="en-US" sz="3600" b="1" dirty="0"/>
          </a:p>
          <a:p>
            <a:endParaRPr lang="en-US" sz="3600" dirty="0" smtClean="0"/>
          </a:p>
          <a:p>
            <a:endParaRPr lang="en-US" sz="3600" b="1" dirty="0"/>
          </a:p>
          <a:p>
            <a:endParaRPr lang="en-US" sz="3600" b="1" dirty="0" smtClean="0"/>
          </a:p>
          <a:p>
            <a:endParaRPr lang="en-US" sz="3600" b="1" dirty="0"/>
          </a:p>
          <a:p>
            <a:endParaRPr lang="en-US" sz="3600" b="1" dirty="0"/>
          </a:p>
        </p:txBody>
      </p:sp>
      <p:sp>
        <p:nvSpPr>
          <p:cNvPr id="27" name="Rectangle 26"/>
          <p:cNvSpPr/>
          <p:nvPr/>
        </p:nvSpPr>
        <p:spPr>
          <a:xfrm>
            <a:off x="24841200" y="23202901"/>
            <a:ext cx="4800600" cy="5143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820150" y="13206145"/>
            <a:ext cx="9239250" cy="5597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0" y="21717001"/>
            <a:ext cx="12420600" cy="6555641"/>
          </a:xfrm>
          <a:prstGeom prst="rect">
            <a:avLst/>
          </a:prstGeom>
          <a:solidFill>
            <a:schemeClr val="accent6">
              <a:lumMod val="75000"/>
              <a:alpha val="31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Free citation tools built by academic libraries</a:t>
            </a:r>
          </a:p>
          <a:p>
            <a:pPr algn="ctr"/>
            <a:r>
              <a:rPr lang="en-US" sz="3600" dirty="0" smtClean="0"/>
              <a:t>Knight Cite (Calvin College) </a:t>
            </a:r>
          </a:p>
          <a:p>
            <a:pPr algn="ctr"/>
            <a:r>
              <a:rPr lang="en-US" sz="3600" dirty="0" smtClean="0"/>
              <a:t>Citation Builder (NC State, UNC)</a:t>
            </a:r>
            <a:br>
              <a:rPr lang="en-US" sz="3600" dirty="0" smtClean="0"/>
            </a:br>
            <a:r>
              <a:rPr lang="en-US" sz="3600" dirty="0" smtClean="0"/>
              <a:t>Citation Fox (SUNY-Albany)</a:t>
            </a:r>
          </a:p>
          <a:p>
            <a:endParaRPr lang="en-US" sz="3600" dirty="0"/>
          </a:p>
          <a:p>
            <a:pPr algn="ctr"/>
            <a:r>
              <a:rPr lang="en-US" sz="3600" b="1" dirty="0" smtClean="0"/>
              <a:t>“Free-Range” Citation Tools</a:t>
            </a:r>
          </a:p>
          <a:p>
            <a:pPr algn="ctr"/>
            <a:r>
              <a:rPr lang="en-US" sz="3600" dirty="0" smtClean="0"/>
              <a:t>NoodleBib Express</a:t>
            </a:r>
          </a:p>
          <a:p>
            <a:pPr algn="ctr"/>
            <a:r>
              <a:rPr lang="en-US" sz="3600" dirty="0" smtClean="0"/>
              <a:t>SourceAid</a:t>
            </a:r>
          </a:p>
          <a:p>
            <a:pPr algn="ctr"/>
            <a:r>
              <a:rPr lang="en-US" sz="3600" dirty="0" smtClean="0"/>
              <a:t>WorksCited4U</a:t>
            </a:r>
          </a:p>
          <a:p>
            <a:pPr algn="ctr"/>
            <a:r>
              <a:rPr lang="en-US" sz="3600" dirty="0" smtClean="0"/>
              <a:t>OttoBib</a:t>
            </a:r>
          </a:p>
          <a:p>
            <a:pPr algn="ctr"/>
            <a:r>
              <a:rPr lang="en-US" sz="3600" dirty="0" smtClean="0"/>
              <a:t>Citation Wizard</a:t>
            </a:r>
            <a:endParaRPr lang="en-US" sz="3200" dirty="0" smtClean="0"/>
          </a:p>
          <a:p>
            <a:r>
              <a:rPr lang="en-US" sz="2400" dirty="0" smtClean="0"/>
              <a:t>See handout for links to these tools!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4442400" y="7620000"/>
            <a:ext cx="14097000" cy="111722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Bibme</a:t>
            </a:r>
            <a:r>
              <a:rPr lang="en-US" sz="3600" b="1" dirty="0"/>
              <a:t> </a:t>
            </a:r>
            <a:r>
              <a:rPr lang="en-US" sz="3600" b="1" dirty="0" smtClean="0"/>
              <a:t>– </a:t>
            </a:r>
            <a:r>
              <a:rPr lang="en-US" sz="3600" b="1" dirty="0" smtClean="0">
                <a:hlinkClick r:id="rId5"/>
              </a:rPr>
              <a:t>www.bibme.org</a:t>
            </a:r>
            <a:endParaRPr lang="en-US" sz="3600" b="1" dirty="0" smtClean="0"/>
          </a:p>
          <a:p>
            <a:endParaRPr lang="en-US" sz="3600" dirty="0" smtClean="0"/>
          </a:p>
          <a:p>
            <a:r>
              <a:rPr lang="en-US" sz="3600" dirty="0" smtClean="0"/>
              <a:t>Book (MLA) </a:t>
            </a:r>
            <a:r>
              <a:rPr lang="en-US" sz="3600" dirty="0"/>
              <a:t>Chisholm, Anthony H., and Rodney Tyers. </a:t>
            </a:r>
            <a:r>
              <a:rPr lang="en-US" sz="3600" i="1" dirty="0"/>
              <a:t>Food security: theory, policy, and perspectives from Asia and the Pacific Rim</a:t>
            </a:r>
            <a:r>
              <a:rPr lang="en-US" sz="3600" dirty="0"/>
              <a:t>. Lexington, Mass.: Lexington Books, 1982. Print</a:t>
            </a:r>
            <a:r>
              <a:rPr lang="en-US" sz="3600" dirty="0" smtClean="0"/>
              <a:t>.   </a:t>
            </a:r>
          </a:p>
          <a:p>
            <a:endParaRPr lang="en-US" sz="3600" dirty="0"/>
          </a:p>
          <a:p>
            <a:r>
              <a:rPr lang="en-US" sz="3600" dirty="0" smtClean="0"/>
              <a:t>	    Book title not uniformly capitalized</a:t>
            </a:r>
          </a:p>
          <a:p>
            <a:endParaRPr lang="en-US" sz="3600" dirty="0"/>
          </a:p>
          <a:p>
            <a:r>
              <a:rPr lang="en-US" sz="3600" dirty="0" smtClean="0"/>
              <a:t>Article (MLA</a:t>
            </a:r>
            <a:r>
              <a:rPr lang="en-US" sz="3600" dirty="0"/>
              <a:t>) Blackburn, Tim, Yihua Wang, Li Yiming, and KE Zunwei. "Frog Community Responses to Recent American Bullfrog Invasions." </a:t>
            </a:r>
            <a:r>
              <a:rPr lang="en-US" sz="3600" i="1" dirty="0"/>
              <a:t>Current Zoology</a:t>
            </a:r>
            <a:r>
              <a:rPr lang="en-US" sz="3600" dirty="0"/>
              <a:t> 57.1 (2010): 83-92. Print. </a:t>
            </a:r>
            <a:endParaRPr lang="en-US" sz="3600" dirty="0" smtClean="0"/>
          </a:p>
          <a:p>
            <a:r>
              <a:rPr lang="en-US" sz="3600" dirty="0" smtClean="0"/>
              <a:t>	     OK, except for the quotation marks</a:t>
            </a:r>
          </a:p>
          <a:p>
            <a:endParaRPr lang="en-US" sz="3600" dirty="0"/>
          </a:p>
          <a:p>
            <a:r>
              <a:rPr lang="en-US" sz="3600" dirty="0" smtClean="0"/>
              <a:t>Website (</a:t>
            </a:r>
            <a:r>
              <a:rPr lang="en-US" sz="3600" dirty="0"/>
              <a:t>MLA) "Hydraulic Fracturing | Hydraulic Fracturing | US EPA." </a:t>
            </a:r>
            <a:r>
              <a:rPr lang="en-US" sz="3600" i="1" dirty="0"/>
              <a:t>Home | Water | US EPA</a:t>
            </a:r>
            <a:r>
              <a:rPr lang="en-US" sz="3600" dirty="0"/>
              <a:t>. United States Environmental Protection Agency, n.d. Web. 5 Oct. 2011. &lt;http://water.epa.gov/type/groundwater/uic/class2/hydraulicfracturing/index.cfm</a:t>
            </a:r>
            <a:r>
              <a:rPr lang="en-US" sz="3600" dirty="0" smtClean="0"/>
              <a:t>&gt;.</a:t>
            </a:r>
          </a:p>
          <a:p>
            <a:r>
              <a:rPr lang="en-US" sz="3600" dirty="0" smtClean="0"/>
              <a:t>                                         Lots of problems here, mostly with website title</a:t>
            </a:r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0" name="Rectangle 9"/>
          <p:cNvSpPr/>
          <p:nvPr/>
        </p:nvSpPr>
        <p:spPr>
          <a:xfrm>
            <a:off x="39090600" y="10744200"/>
            <a:ext cx="6934200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1490900" y="9829800"/>
            <a:ext cx="1790700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9319200" y="13639800"/>
            <a:ext cx="6705600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6024800" y="13030201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8557200" y="17297401"/>
            <a:ext cx="9372600" cy="9210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9090600" y="15849601"/>
            <a:ext cx="3581400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116800" y="7619999"/>
            <a:ext cx="12877800" cy="3416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Description:</a:t>
            </a:r>
            <a:endParaRPr lang="en-US" sz="3600" dirty="0" smtClean="0"/>
          </a:p>
          <a:p>
            <a:r>
              <a:rPr lang="en-US" sz="3600" dirty="0" smtClean="0"/>
              <a:t>For this poster, I have used three common free citation generation tools:  EasyBib, Son of Citation Machine, and BibMe.  To create these citation examples,  I used either the ISBN lookup tool for books, the form for pasting website URL’s, or the manual entry for article information.  All examples are in MLA Style.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916901" y="12274542"/>
            <a:ext cx="11734798" cy="4524315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The Good:</a:t>
            </a:r>
          </a:p>
          <a:p>
            <a:endParaRPr lang="en-US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Bibme and EasyBib let users create free accounts to store their citations.</a:t>
            </a:r>
            <a:br>
              <a:rPr lang="en-US" sz="3600" dirty="0" smtClean="0"/>
            </a:br>
            <a:endParaRPr lang="en-US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ISBN look-up is handy and does an admirable job of creating book citations.</a:t>
            </a:r>
          </a:p>
          <a:p>
            <a:r>
              <a:rPr lang="en-US" sz="3600" dirty="0" smtClean="0"/>
              <a:t>		</a:t>
            </a:r>
            <a:r>
              <a:rPr lang="en-US" sz="3600" b="1" dirty="0" smtClean="0"/>
              <a:t>The bad…..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118800" y="27355801"/>
            <a:ext cx="1242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Mark </a:t>
            </a:r>
            <a:r>
              <a:rPr lang="en-US" sz="1800" dirty="0" smtClean="0"/>
              <a:t>Shores, Asst. Director/Regional Campus Librarian</a:t>
            </a:r>
          </a:p>
          <a:p>
            <a:r>
              <a:rPr lang="en-US" sz="1800" dirty="0" smtClean="0"/>
              <a:t>Miami </a:t>
            </a:r>
            <a:r>
              <a:rPr lang="en-US" sz="1800" dirty="0"/>
              <a:t>University Hamilton </a:t>
            </a:r>
            <a:r>
              <a:rPr lang="en-US" sz="1800" dirty="0" smtClean="0"/>
              <a:t>– Hamilton, OH</a:t>
            </a:r>
            <a:br>
              <a:rPr lang="en-US" sz="1800" dirty="0" smtClean="0"/>
            </a:br>
            <a:r>
              <a:rPr lang="en-US" sz="1800" dirty="0" smtClean="0"/>
              <a:t>Presented at Academic Library Association of Ohio (ALAO Annual Conference</a:t>
            </a:r>
          </a:p>
          <a:p>
            <a:r>
              <a:rPr lang="en-US" sz="1800" dirty="0" smtClean="0"/>
              <a:t>November 4, 2011.  Toledo, OH.</a:t>
            </a:r>
            <a:endParaRPr lang="en-US" sz="18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0" y="19202400"/>
            <a:ext cx="10287000" cy="784830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600" b="1" dirty="0"/>
              <a:t>The Bad</a:t>
            </a:r>
            <a:r>
              <a:rPr lang="en-US" sz="3600" b="1" dirty="0" smtClean="0"/>
              <a:t>:</a:t>
            </a:r>
          </a:p>
          <a:p>
            <a:endParaRPr lang="en-US" sz="3600" b="1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Manual entry is problematic for journal articles if student is unfamiliar with citation elements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endParaRPr lang="en-US" sz="3600" dirty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/>
              <a:t>Pasting website URL’s can be problematic if the page title elements are sloppily constructed</a:t>
            </a:r>
            <a:r>
              <a:rPr lang="en-US" sz="3600" dirty="0" smtClean="0"/>
              <a:t>.</a:t>
            </a:r>
            <a:br>
              <a:rPr lang="en-US" sz="3600" dirty="0" smtClean="0"/>
            </a:br>
            <a:endParaRPr lang="en-US" sz="36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n-US" sz="3600" dirty="0" smtClean="0"/>
              <a:t>“Article look-up” by title (instead of manual entry) does not work well with some tools.</a:t>
            </a:r>
          </a:p>
          <a:p>
            <a:pPr marL="571500" lvl="0" indent="-571500">
              <a:buFont typeface="Arial" pitchFamily="34" charset="0"/>
              <a:buChar char="•"/>
            </a:pPr>
            <a:endParaRPr lang="en-US" sz="3600" dirty="0"/>
          </a:p>
          <a:p>
            <a:pPr marL="571500" lvl="0" indent="-571500">
              <a:buFont typeface="Arial" pitchFamily="34" charset="0"/>
              <a:buChar char="•"/>
            </a:pPr>
            <a:r>
              <a:rPr lang="en-US" sz="3600" dirty="0" smtClean="0"/>
              <a:t>Some tools </a:t>
            </a:r>
            <a:r>
              <a:rPr lang="en-US" sz="3600" smtClean="0"/>
              <a:t>are one </a:t>
            </a:r>
            <a:r>
              <a:rPr lang="en-US" sz="3600" dirty="0" smtClean="0"/>
              <a:t>version behind current </a:t>
            </a:r>
            <a:r>
              <a:rPr lang="en-US" sz="3600" smtClean="0"/>
              <a:t>style guideline.</a:t>
            </a:r>
            <a:endParaRPr lang="en-US" sz="3600" dirty="0"/>
          </a:p>
          <a:p>
            <a:pPr marL="571500" indent="-571500">
              <a:buFont typeface="Arial" pitchFamily="34" charset="0"/>
              <a:buChar char="•"/>
            </a:pPr>
            <a:endParaRPr lang="en-US" sz="3600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1851600" y="16573501"/>
            <a:ext cx="1143000" cy="11844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4841200" y="26929133"/>
            <a:ext cx="4419600" cy="655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5069800" y="21412201"/>
            <a:ext cx="71628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23241000" y="25298400"/>
            <a:ext cx="1600200" cy="16307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252</Words>
  <Application>Microsoft Office PowerPoint</Application>
  <PresentationFormat>Custom</PresentationFormat>
  <Paragraphs>63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Issues and Advantages of Free Citation Generator Tools   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62</cp:revision>
  <dcterms:created xsi:type="dcterms:W3CDTF">2011-10-04T19:36:56Z</dcterms:created>
  <dcterms:modified xsi:type="dcterms:W3CDTF">2011-10-26T16:42:48Z</dcterms:modified>
</cp:coreProperties>
</file>