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8"/>
  </p:notesMasterIdLst>
  <p:handoutMasterIdLst>
    <p:handoutMasterId r:id="rId59"/>
  </p:handoutMasterIdLst>
  <p:sldIdLst>
    <p:sldId id="289" r:id="rId2"/>
    <p:sldId id="298" r:id="rId3"/>
    <p:sldId id="293" r:id="rId4"/>
    <p:sldId id="290" r:id="rId5"/>
    <p:sldId id="314" r:id="rId6"/>
    <p:sldId id="280" r:id="rId7"/>
    <p:sldId id="342" r:id="rId8"/>
    <p:sldId id="341" r:id="rId9"/>
    <p:sldId id="283" r:id="rId10"/>
    <p:sldId id="286" r:id="rId11"/>
    <p:sldId id="306" r:id="rId12"/>
    <p:sldId id="285" r:id="rId13"/>
    <p:sldId id="284" r:id="rId14"/>
    <p:sldId id="347" r:id="rId15"/>
    <p:sldId id="302" r:id="rId16"/>
    <p:sldId id="303" r:id="rId17"/>
    <p:sldId id="304" r:id="rId18"/>
    <p:sldId id="305" r:id="rId19"/>
    <p:sldId id="307" r:id="rId20"/>
    <p:sldId id="308" r:id="rId21"/>
    <p:sldId id="310" r:id="rId22"/>
    <p:sldId id="309" r:id="rId23"/>
    <p:sldId id="311" r:id="rId24"/>
    <p:sldId id="312" r:id="rId25"/>
    <p:sldId id="316" r:id="rId26"/>
    <p:sldId id="313" r:id="rId27"/>
    <p:sldId id="317" r:id="rId28"/>
    <p:sldId id="345" r:id="rId29"/>
    <p:sldId id="344" r:id="rId30"/>
    <p:sldId id="318" r:id="rId31"/>
    <p:sldId id="319" r:id="rId32"/>
    <p:sldId id="320" r:id="rId33"/>
    <p:sldId id="321" r:id="rId34"/>
    <p:sldId id="322" r:id="rId35"/>
    <p:sldId id="323" r:id="rId36"/>
    <p:sldId id="324" r:id="rId37"/>
    <p:sldId id="325" r:id="rId38"/>
    <p:sldId id="327" r:id="rId39"/>
    <p:sldId id="328" r:id="rId40"/>
    <p:sldId id="329" r:id="rId41"/>
    <p:sldId id="330" r:id="rId42"/>
    <p:sldId id="331" r:id="rId43"/>
    <p:sldId id="332" r:id="rId44"/>
    <p:sldId id="333" r:id="rId45"/>
    <p:sldId id="334" r:id="rId46"/>
    <p:sldId id="336" r:id="rId47"/>
    <p:sldId id="337" r:id="rId48"/>
    <p:sldId id="338" r:id="rId49"/>
    <p:sldId id="339" r:id="rId50"/>
    <p:sldId id="340" r:id="rId51"/>
    <p:sldId id="346" r:id="rId52"/>
    <p:sldId id="348" r:id="rId53"/>
    <p:sldId id="301" r:id="rId54"/>
    <p:sldId id="299" r:id="rId55"/>
    <p:sldId id="281" r:id="rId56"/>
    <p:sldId id="282" r:id="rId5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3" autoAdjust="0"/>
    <p:restoredTop sz="84397" autoAdjust="0"/>
  </p:normalViewPr>
  <p:slideViewPr>
    <p:cSldViewPr>
      <p:cViewPr>
        <p:scale>
          <a:sx n="100" d="100"/>
          <a:sy n="100" d="100"/>
        </p:scale>
        <p:origin x="-28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85" d="100"/>
          <a:sy n="85" d="100"/>
        </p:scale>
        <p:origin x="-2430"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E587C5FE-CFA9-48F2-A664-20D7D46539E5}" type="datetime1">
              <a:rPr lang="en-US"/>
              <a:pPr>
                <a:defRPr/>
              </a:pPr>
              <a:t>4/20/2013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ea typeface="+mn-ea"/>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D265A426-B08F-496C-9EE9-2DB3C1F60CB1}" type="slidenum">
              <a:rPr lang="en-US"/>
              <a:pPr>
                <a:defRPr/>
              </a:pPr>
              <a:t>‹#›</a:t>
            </a:fld>
            <a:endParaRPr lang="en-US" dirty="0"/>
          </a:p>
        </p:txBody>
      </p:sp>
    </p:spTree>
    <p:extLst>
      <p:ext uri="{BB962C8B-B14F-4D97-AF65-F5344CB8AC3E}">
        <p14:creationId xmlns:p14="http://schemas.microsoft.com/office/powerpoint/2010/main" val="13805676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656D15EB-B538-4371-A700-E7C9CA2AACF4}" type="datetime1">
              <a:rPr lang="en-US"/>
              <a:pPr>
                <a:defRPr/>
              </a:pPr>
              <a:t>4/20/2013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B0EBBD9-EDA3-4D80-BB6E-E45AA8E0F2E1}" type="slidenum">
              <a:rPr lang="en-US"/>
              <a:pPr>
                <a:defRPr/>
              </a:pPr>
              <a:t>‹#›</a:t>
            </a:fld>
            <a:endParaRPr lang="en-US" dirty="0"/>
          </a:p>
        </p:txBody>
      </p:sp>
    </p:spTree>
    <p:extLst>
      <p:ext uri="{BB962C8B-B14F-4D97-AF65-F5344CB8AC3E}">
        <p14:creationId xmlns:p14="http://schemas.microsoft.com/office/powerpoint/2010/main" val="21497851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b="1" smtClean="0">
                <a:latin typeface="Arial" charset="0"/>
                <a:ea typeface="ＭＳ Ｐゴシック" pitchFamily="34" charset="-128"/>
                <a:cs typeface="Arial" charset="0"/>
              </a:rPr>
              <a:t>Welcome everyone!  Thanks for choosing this session.</a:t>
            </a:r>
          </a:p>
          <a:p>
            <a:pPr eaLnBrk="1" hangingPunct="1">
              <a:spcBef>
                <a:spcPct val="0"/>
              </a:spcBef>
            </a:pPr>
            <a:endParaRPr lang="en-US" smtClean="0">
              <a:ea typeface="ＭＳ Ｐゴシック" pitchFamily="34" charset="-128"/>
            </a:endParaRPr>
          </a:p>
          <a:p>
            <a:pPr eaLnBrk="1" hangingPunct="1">
              <a:spcBef>
                <a:spcPct val="0"/>
              </a:spcBef>
            </a:pPr>
            <a:endParaRPr lang="en-US" smtClean="0">
              <a:ea typeface="ＭＳ Ｐゴシック" pitchFamily="34" charset="-128"/>
            </a:endParaRPr>
          </a:p>
          <a:p>
            <a:pPr eaLnBrk="1" hangingPunct="1">
              <a:spcBef>
                <a:spcPct val="0"/>
              </a:spcBef>
            </a:pPr>
            <a:endParaRPr lang="en-US" smtClean="0">
              <a:ea typeface="ＭＳ Ｐゴシック" pitchFamily="34" charset="-128"/>
            </a:endParaRPr>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233065A-B304-4AD9-85F4-C50C902A8D62}" type="slidenum">
              <a:rPr lang="en-US" smtClean="0"/>
              <a:pPr eaLnBrk="1" hangingPunct="1"/>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400" b="1" smtClean="0">
                <a:ea typeface="ＭＳ Ｐゴシック" pitchFamily="34" charset="-128"/>
              </a:rPr>
              <a:t>You will also sound more concerned about yourself than what you can do for the potential employer.  No one wants to  bring a self-centered person on board!  This brings me to the next point . .  .</a:t>
            </a:r>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614106F-E917-4EE6-B8A8-2E1827C4BEC1}" type="slidenum">
              <a:rPr lang="en-US" smtClean="0"/>
              <a:pPr eaLnBrk="1" hangingPunct="1"/>
              <a:t>12</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400" b="1" smtClean="0">
                <a:ea typeface="ＭＳ Ｐゴシック" pitchFamily="34" charset="-128"/>
              </a:rPr>
              <a:t>The employer has a problem – he or she needs to fill a position.  If he or she doesn’t, work will keep backing up, or else someone else is having to carry the extra workload.  What YOU need to do is demonstrate to the employer how you can solve that problem.  Give him or her reason to believe that you are just the right person for the job.  This will be music to his ears.</a:t>
            </a:r>
          </a:p>
          <a:p>
            <a:pPr>
              <a:lnSpc>
                <a:spcPct val="80000"/>
              </a:lnSpc>
            </a:pPr>
            <a:endParaRPr lang="en-US" sz="1400" b="1" smtClean="0">
              <a:ea typeface="ＭＳ Ｐゴシック" pitchFamily="34" charset="-128"/>
            </a:endParaRPr>
          </a:p>
          <a:p>
            <a:pPr>
              <a:lnSpc>
                <a:spcPct val="80000"/>
              </a:lnSpc>
            </a:pPr>
            <a:r>
              <a:rPr lang="en-US" sz="1400" b="1" smtClean="0">
                <a:ea typeface="ＭＳ Ｐゴシック" pitchFamily="34" charset="-128"/>
              </a:rPr>
              <a:t>Here’s a real-life example.  At one of my library jobs, I needed to hire a Readers’ Advisory Librarian.  This was a newly created position, and I needed just the right kind of skills, experience, interests, etc.  Here is an excerpt from the winning candidate’s cover letter.</a:t>
            </a:r>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C472098-4C18-44C5-B479-85E2AD4B6016}" type="slidenum">
              <a:rPr lang="en-US" smtClean="0"/>
              <a:pPr eaLnBrk="1" hangingPunct="1"/>
              <a:t>13</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3">
              <a:lnSpc>
                <a:spcPct val="80000"/>
              </a:lnSpc>
            </a:pPr>
            <a:r>
              <a:rPr lang="en-US" sz="1400" b="1" smtClean="0">
                <a:ea typeface="ＭＳ Ｐゴシック" pitchFamily="34" charset="-128"/>
              </a:rPr>
              <a:t>This sentence speaks volumes.  What do you notice about it?  Would anyone like to comment?</a:t>
            </a:r>
          </a:p>
          <a:p>
            <a:pPr>
              <a:lnSpc>
                <a:spcPct val="80000"/>
              </a:lnSpc>
            </a:pPr>
            <a:r>
              <a:rPr lang="en-US" sz="1300" i="1" smtClean="0">
                <a:ea typeface="ＭＳ Ｐゴシック" pitchFamily="34" charset="-128"/>
              </a:rPr>
              <a:t> </a:t>
            </a:r>
            <a:endParaRPr lang="en-US" sz="1300" smtClean="0">
              <a:ea typeface="ＭＳ Ｐゴシック" pitchFamily="34" charset="-128"/>
            </a:endParaRPr>
          </a:p>
          <a:p>
            <a:pPr>
              <a:lnSpc>
                <a:spcPct val="80000"/>
              </a:lnSpc>
            </a:pPr>
            <a:endParaRPr lang="en-US" sz="1100" smtClean="0">
              <a:ea typeface="ＭＳ Ｐゴシック" pitchFamily="34" charset="-128"/>
            </a:endParaRPr>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8F182F6-1304-43B4-9A03-42893087B932}" type="slidenum">
              <a:rPr lang="en-US" smtClean="0"/>
              <a:pPr eaLnBrk="1" hangingPunct="1"/>
              <a:t>14</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endParaRPr lang="en-US" sz="1300" smtClean="0">
              <a:ea typeface="ＭＳ Ｐゴシック" pitchFamily="34" charset="-128"/>
            </a:endParaRPr>
          </a:p>
          <a:p>
            <a:pPr>
              <a:lnSpc>
                <a:spcPct val="80000"/>
              </a:lnSpc>
            </a:pPr>
            <a:r>
              <a:rPr lang="en-US" sz="1400" b="1" smtClean="0">
                <a:ea typeface="ＭＳ Ｐゴシック" pitchFamily="34" charset="-128"/>
              </a:rPr>
              <a:t>You don’t want the sentences to feel forced, but if you can, try to demonstrate that you know a thing or two about the library.</a:t>
            </a: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8A9E741-BE50-45FB-8340-7A9890A63602}" type="slidenum">
              <a:rPr lang="en-US" smtClean="0"/>
              <a:pPr eaLnBrk="1" hangingPunct="1"/>
              <a:t>15</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3">
              <a:lnSpc>
                <a:spcPct val="80000"/>
              </a:lnSpc>
            </a:pPr>
            <a:r>
              <a:rPr lang="en-US" sz="1400" b="1" smtClean="0">
                <a:ea typeface="ＭＳ Ｐゴシック" pitchFamily="34" charset="-128"/>
              </a:rPr>
              <a:t>Which tips do you see incorporated here?</a:t>
            </a:r>
          </a:p>
          <a:p>
            <a:pPr lvl="3">
              <a:lnSpc>
                <a:spcPct val="80000"/>
              </a:lnSpc>
            </a:pPr>
            <a:endParaRPr lang="en-US" sz="1300" smtClean="0">
              <a:ea typeface="ＭＳ Ｐゴシック" pitchFamily="34" charset="-128"/>
            </a:endParaRPr>
          </a:p>
          <a:p>
            <a:pPr>
              <a:lnSpc>
                <a:spcPct val="80000"/>
              </a:lnSpc>
            </a:pPr>
            <a:r>
              <a:rPr lang="en-US" sz="1300" i="1" smtClean="0">
                <a:ea typeface="ＭＳ Ｐゴシック" pitchFamily="34" charset="-128"/>
              </a:rPr>
              <a:t> </a:t>
            </a:r>
            <a:endParaRPr lang="en-US" sz="1300" smtClean="0">
              <a:ea typeface="ＭＳ Ｐゴシック" pitchFamily="34" charset="-128"/>
            </a:endParaRPr>
          </a:p>
          <a:p>
            <a:pPr>
              <a:lnSpc>
                <a:spcPct val="80000"/>
              </a:lnSpc>
            </a:pPr>
            <a:endParaRPr lang="en-US" sz="1100" smtClean="0">
              <a:ea typeface="ＭＳ Ｐゴシック" pitchFamily="34" charset="-128"/>
            </a:endParaRPr>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27269DE-DC5F-4006-9C11-F1070AAD45A3}" type="slidenum">
              <a:rPr lang="en-US" smtClean="0"/>
              <a:pPr eaLnBrk="1" hangingPunct="1"/>
              <a:t>16</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3">
              <a:lnSpc>
                <a:spcPct val="80000"/>
              </a:lnSpc>
            </a:pPr>
            <a:r>
              <a:rPr lang="en-US" sz="1400" b="1" smtClean="0">
                <a:ea typeface="ＭＳ Ｐゴシック" pitchFamily="34" charset="-128"/>
              </a:rPr>
              <a:t>Regarding point #2, in the Readers’ Advisory example I just showed you, that wonderful sentence was the SECOND sentence of the letter!  Do you think that got my interest?!  Of course I wanted to keep reading.  And, of course, this person was invited for an interview.</a:t>
            </a:r>
          </a:p>
          <a:p>
            <a:pPr>
              <a:lnSpc>
                <a:spcPct val="80000"/>
              </a:lnSpc>
            </a:pPr>
            <a:r>
              <a:rPr lang="en-US" sz="1400" b="1" i="1" smtClean="0">
                <a:ea typeface="ＭＳ Ｐゴシック" pitchFamily="34" charset="-128"/>
              </a:rPr>
              <a:t> </a:t>
            </a:r>
            <a:endParaRPr lang="en-US" sz="1400" b="1" smtClean="0">
              <a:ea typeface="ＭＳ Ｐゴシック" pitchFamily="34" charset="-128"/>
            </a:endParaRPr>
          </a:p>
          <a:p>
            <a:pPr>
              <a:lnSpc>
                <a:spcPct val="80000"/>
              </a:lnSpc>
            </a:pPr>
            <a:endParaRPr lang="en-US" sz="1100" smtClean="0">
              <a:ea typeface="ＭＳ Ｐゴシック" pitchFamily="34" charset="-128"/>
            </a:endParaRP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B548FA6-2E3F-48C7-9896-2D9882C146F9}" type="slidenum">
              <a:rPr lang="en-US" smtClean="0"/>
              <a:pPr eaLnBrk="1" hangingPunct="1"/>
              <a:t>17</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3">
              <a:lnSpc>
                <a:spcPct val="80000"/>
              </a:lnSpc>
            </a:pPr>
            <a:endParaRPr lang="en-US" sz="1400" b="1" smtClean="0">
              <a:ea typeface="ＭＳ Ｐゴシック" pitchFamily="34" charset="-128"/>
            </a:endParaRPr>
          </a:p>
          <a:p>
            <a:pPr>
              <a:lnSpc>
                <a:spcPct val="80000"/>
              </a:lnSpc>
            </a:pPr>
            <a:r>
              <a:rPr lang="en-US" sz="1300" i="1" smtClean="0">
                <a:ea typeface="ＭＳ Ｐゴシック" pitchFamily="34" charset="-128"/>
              </a:rPr>
              <a:t> </a:t>
            </a:r>
            <a:r>
              <a:rPr lang="en-US" sz="1400" b="1" smtClean="0">
                <a:ea typeface="ＭＳ Ｐゴシック" pitchFamily="34" charset="-128"/>
              </a:rPr>
              <a:t>Tip:  I always mail my cover letter and resume in a large envelope, so that I do not have to fold the papers.  I’ve used mailing labels in the past as well.  Don’t use cutesy postage stamps either.</a:t>
            </a:r>
          </a:p>
          <a:p>
            <a:pPr>
              <a:lnSpc>
                <a:spcPct val="80000"/>
              </a:lnSpc>
            </a:pPr>
            <a:endParaRPr lang="en-US" sz="1100" smtClean="0">
              <a:ea typeface="ＭＳ Ｐゴシック" pitchFamily="34" charset="-128"/>
            </a:endParaRPr>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3F47280-C9DA-4963-ABFC-84C252D18714}" type="slidenum">
              <a:rPr lang="en-US" smtClean="0"/>
              <a:pPr eaLnBrk="1" hangingPunct="1"/>
              <a:t>18</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3">
              <a:lnSpc>
                <a:spcPct val="80000"/>
              </a:lnSpc>
            </a:pPr>
            <a:endParaRPr lang="en-US" sz="1300" smtClean="0">
              <a:ea typeface="ＭＳ Ｐゴシック" pitchFamily="34" charset="-128"/>
            </a:endParaRPr>
          </a:p>
          <a:p>
            <a:pPr>
              <a:lnSpc>
                <a:spcPct val="80000"/>
              </a:lnSpc>
            </a:pPr>
            <a:r>
              <a:rPr lang="en-US" sz="1300" i="1" smtClean="0">
                <a:ea typeface="ＭＳ Ｐゴシック" pitchFamily="34" charset="-128"/>
              </a:rPr>
              <a:t> </a:t>
            </a:r>
            <a:endParaRPr lang="en-US" sz="1300" smtClean="0">
              <a:ea typeface="ＭＳ Ｐゴシック" pitchFamily="34" charset="-128"/>
            </a:endParaRPr>
          </a:p>
          <a:p>
            <a:pPr>
              <a:lnSpc>
                <a:spcPct val="80000"/>
              </a:lnSpc>
            </a:pPr>
            <a:endParaRPr lang="en-US" sz="1100" smtClean="0">
              <a:ea typeface="ＭＳ Ｐゴシック" pitchFamily="34" charset="-128"/>
            </a:endParaRP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3DB80C8-FF00-4564-BE2C-BA0A2A2F9857}" type="slidenum">
              <a:rPr lang="en-US" smtClean="0"/>
              <a:pPr eaLnBrk="1" hangingPunct="1"/>
              <a:t>19</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3">
              <a:lnSpc>
                <a:spcPct val="80000"/>
              </a:lnSpc>
            </a:pPr>
            <a:endParaRPr lang="en-US" sz="1300" smtClean="0">
              <a:ea typeface="ＭＳ Ｐゴシック" pitchFamily="34" charset="-128"/>
            </a:endParaRPr>
          </a:p>
          <a:p>
            <a:pPr>
              <a:lnSpc>
                <a:spcPct val="80000"/>
              </a:lnSpc>
            </a:pPr>
            <a:r>
              <a:rPr lang="en-US" sz="1300" i="1" smtClean="0">
                <a:ea typeface="ＭＳ Ｐゴシック" pitchFamily="34" charset="-128"/>
              </a:rPr>
              <a:t> </a:t>
            </a:r>
            <a:endParaRPr lang="en-US" sz="1300" smtClean="0">
              <a:ea typeface="ＭＳ Ｐゴシック" pitchFamily="34" charset="-128"/>
            </a:endParaRPr>
          </a:p>
          <a:p>
            <a:pPr>
              <a:lnSpc>
                <a:spcPct val="80000"/>
              </a:lnSpc>
            </a:pPr>
            <a:endParaRPr lang="en-US" sz="1100" smtClean="0">
              <a:ea typeface="ＭＳ Ｐゴシック" pitchFamily="34" charset="-128"/>
            </a:endParaRPr>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F167456-278C-45B6-8A06-325D76D36F54}" type="slidenum">
              <a:rPr lang="en-US" smtClean="0"/>
              <a:pPr eaLnBrk="1" hangingPunct="1"/>
              <a:t>20</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3">
              <a:lnSpc>
                <a:spcPct val="80000"/>
              </a:lnSpc>
            </a:pPr>
            <a:endParaRPr lang="en-US" sz="1300" smtClean="0">
              <a:ea typeface="ＭＳ Ｐゴシック" pitchFamily="34" charset="-128"/>
            </a:endParaRPr>
          </a:p>
          <a:p>
            <a:pPr>
              <a:lnSpc>
                <a:spcPct val="80000"/>
              </a:lnSpc>
            </a:pPr>
            <a:r>
              <a:rPr lang="en-US" sz="1300" i="1" smtClean="0">
                <a:ea typeface="ＭＳ Ｐゴシック" pitchFamily="34" charset="-128"/>
              </a:rPr>
              <a:t> </a:t>
            </a:r>
            <a:endParaRPr lang="en-US" sz="1300" smtClean="0">
              <a:ea typeface="ＭＳ Ｐゴシック" pitchFamily="34" charset="-128"/>
            </a:endParaRPr>
          </a:p>
          <a:p>
            <a:pPr>
              <a:lnSpc>
                <a:spcPct val="80000"/>
              </a:lnSpc>
            </a:pPr>
            <a:endParaRPr lang="en-US" sz="1100" smtClean="0">
              <a:ea typeface="ＭＳ Ｐゴシック" pitchFamily="34" charset="-128"/>
            </a:endParaRPr>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009DF5C-7B75-40E1-BBB9-E7A5AD4C8FD3}" type="slidenum">
              <a:rPr lang="en-US" smtClean="0"/>
              <a:pPr eaLnBrk="1" hangingPunct="1"/>
              <a:t>21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a:p>
            <a:pPr eaLnBrk="1" hangingPunct="1">
              <a:spcBef>
                <a:spcPct val="0"/>
              </a:spcBef>
            </a:pPr>
            <a:endParaRPr lang="en-US" smtClean="0">
              <a:ea typeface="ＭＳ Ｐゴシック" pitchFamily="34" charset="-128"/>
            </a:endParaRPr>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2C8AD7B-E36B-4F79-B892-71261C1E6066}" type="slidenum">
              <a:rPr lang="en-US" smtClean="0"/>
              <a:pPr eaLnBrk="1" hangingPunct="1"/>
              <a:t>3</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3">
              <a:lnSpc>
                <a:spcPct val="80000"/>
              </a:lnSpc>
            </a:pPr>
            <a:endParaRPr lang="en-US" sz="1300" smtClean="0">
              <a:ea typeface="ＭＳ Ｐゴシック" pitchFamily="34" charset="-128"/>
            </a:endParaRPr>
          </a:p>
          <a:p>
            <a:pPr>
              <a:lnSpc>
                <a:spcPct val="80000"/>
              </a:lnSpc>
            </a:pPr>
            <a:r>
              <a:rPr lang="en-US" sz="1300" i="1" smtClean="0">
                <a:ea typeface="ＭＳ Ｐゴシック" pitchFamily="34" charset="-128"/>
              </a:rPr>
              <a:t> </a:t>
            </a:r>
            <a:endParaRPr lang="en-US" sz="1300" smtClean="0">
              <a:ea typeface="ＭＳ Ｐゴシック" pitchFamily="34" charset="-128"/>
            </a:endParaRPr>
          </a:p>
          <a:p>
            <a:pPr>
              <a:lnSpc>
                <a:spcPct val="80000"/>
              </a:lnSpc>
            </a:pPr>
            <a:endParaRPr lang="en-US" sz="1100" smtClean="0">
              <a:ea typeface="ＭＳ Ｐゴシック" pitchFamily="34" charset="-128"/>
            </a:endParaRPr>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D15C88A-2764-442A-A92E-6024AC282D67}" type="slidenum">
              <a:rPr lang="en-US" smtClean="0"/>
              <a:pPr eaLnBrk="1" hangingPunct="1"/>
              <a:t>22</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3">
              <a:lnSpc>
                <a:spcPct val="80000"/>
              </a:lnSpc>
            </a:pPr>
            <a:r>
              <a:rPr lang="en-US" sz="1300" b="1" smtClean="0">
                <a:ea typeface="ＭＳ Ｐゴシック" pitchFamily="34" charset="-128"/>
              </a:rPr>
              <a:t>Especially don’t use cutesy paper – ever!</a:t>
            </a:r>
          </a:p>
          <a:p>
            <a:pPr lvl="3">
              <a:lnSpc>
                <a:spcPct val="80000"/>
              </a:lnSpc>
            </a:pPr>
            <a:endParaRPr lang="en-US" sz="1300" b="1" smtClean="0">
              <a:ea typeface="ＭＳ Ｐゴシック" pitchFamily="34" charset="-128"/>
            </a:endParaRPr>
          </a:p>
          <a:p>
            <a:pPr lvl="3">
              <a:lnSpc>
                <a:spcPct val="80000"/>
              </a:lnSpc>
            </a:pPr>
            <a:r>
              <a:rPr lang="en-US" sz="1300" b="1" smtClean="0">
                <a:ea typeface="ＭＳ Ｐゴシック" pitchFamily="34" charset="-128"/>
              </a:rPr>
              <a:t>Mark once got a cover letter that wasn’t too diff from the picture in this slide</a:t>
            </a:r>
          </a:p>
          <a:p>
            <a:pPr lvl="3">
              <a:lnSpc>
                <a:spcPct val="80000"/>
              </a:lnSpc>
            </a:pPr>
            <a:r>
              <a:rPr lang="en-US" sz="1300" b="1" smtClean="0">
                <a:ea typeface="ＭＳ Ｐゴシック" pitchFamily="34" charset="-128"/>
              </a:rPr>
              <a:t>Stapled to the resume</a:t>
            </a:r>
          </a:p>
          <a:p>
            <a:pPr lvl="3">
              <a:lnSpc>
                <a:spcPct val="80000"/>
              </a:lnSpc>
            </a:pPr>
            <a:endParaRPr lang="en-US" sz="1300" smtClean="0">
              <a:ea typeface="ＭＳ Ｐゴシック" pitchFamily="34" charset="-128"/>
            </a:endParaRPr>
          </a:p>
          <a:p>
            <a:pPr>
              <a:lnSpc>
                <a:spcPct val="80000"/>
              </a:lnSpc>
            </a:pPr>
            <a:r>
              <a:rPr lang="en-US" sz="1300" i="1" smtClean="0">
                <a:ea typeface="ＭＳ Ｐゴシック" pitchFamily="34" charset="-128"/>
              </a:rPr>
              <a:t> </a:t>
            </a:r>
            <a:endParaRPr lang="en-US" sz="1300" smtClean="0">
              <a:ea typeface="ＭＳ Ｐゴシック" pitchFamily="34" charset="-128"/>
            </a:endParaRPr>
          </a:p>
          <a:p>
            <a:pPr>
              <a:lnSpc>
                <a:spcPct val="80000"/>
              </a:lnSpc>
            </a:pPr>
            <a:endParaRPr lang="en-US" sz="1100" smtClean="0">
              <a:ea typeface="ＭＳ Ｐゴシック" pitchFamily="34" charset="-128"/>
            </a:endParaRPr>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9036C1E-BCF7-468D-8BFD-E369848168C4}" type="slidenum">
              <a:rPr lang="en-US" smtClean="0"/>
              <a:pPr eaLnBrk="1" hangingPunct="1"/>
              <a:t>23</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300" b="1" smtClean="0">
                <a:ea typeface="ＭＳ Ｐゴシック" pitchFamily="34" charset="-128"/>
              </a:rPr>
              <a:t>Give example of how I didn’t interview someone because of a huge discrepancy. </a:t>
            </a:r>
          </a:p>
          <a:p>
            <a:pPr>
              <a:lnSpc>
                <a:spcPct val="80000"/>
              </a:lnSpc>
            </a:pPr>
            <a:endParaRPr lang="en-US" sz="1100" smtClean="0">
              <a:ea typeface="ＭＳ Ｐゴシック" pitchFamily="34" charset="-128"/>
            </a:endParaRPr>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0E15C3E-BC81-4DB0-880E-639474E71EC9}" type="slidenum">
              <a:rPr lang="en-US" smtClean="0"/>
              <a:pPr eaLnBrk="1" hangingPunct="1"/>
              <a:t>24</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300" b="1" smtClean="0">
                <a:ea typeface="ＭＳ Ｐゴシック" pitchFamily="34" charset="-128"/>
              </a:rPr>
              <a:t> </a:t>
            </a:r>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FD51F9E-A482-487F-9425-C34E39FDBD3D}" type="slidenum">
              <a:rPr lang="en-US" smtClean="0"/>
              <a:pPr eaLnBrk="1" hangingPunct="1"/>
              <a:t>25</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endParaRPr lang="en-US" sz="1100" smtClean="0">
              <a:ea typeface="ＭＳ Ｐゴシック" pitchFamily="34" charset="-128"/>
            </a:endParaRPr>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F58ED36-965E-43AA-88E0-77F5CE842317}" type="slidenum">
              <a:rPr lang="en-US" smtClean="0"/>
              <a:pPr eaLnBrk="1" hangingPunct="1"/>
              <a:t>26</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100" smtClean="0">
                <a:ea typeface="ＭＳ Ｐゴシック" pitchFamily="34" charset="-128"/>
              </a:rPr>
              <a:t>Some people believe that you can’t actually prepare for an interview, because you don’t know what questions will be asked.  The reality is that most interviewers ask variations on the same general questions.  Tell story about James getting the job he really wanted, and how afterwards he commented on how prepared he felt and how easy it was to answer the questions.</a:t>
            </a:r>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22FE3EF-86CE-4440-9DF0-4E1B769CCF4A}" type="slidenum">
              <a:rPr lang="en-US" smtClean="0"/>
              <a:pPr eaLnBrk="1" hangingPunct="1"/>
              <a:t>27</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400" b="1" smtClean="0">
                <a:ea typeface="ＭＳ Ｐゴシック" pitchFamily="34" charset="-128"/>
              </a:rPr>
              <a:t>Do you feel like this before you have an interview?  Why?  Can anyone explain why?</a:t>
            </a:r>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52CBC8B-E112-465D-A2C2-5BEF33BF8E15}" type="slidenum">
              <a:rPr lang="en-US" smtClean="0"/>
              <a:pPr eaLnBrk="1" hangingPunct="1"/>
              <a:t>28</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ea typeface="ＭＳ Ｐゴシック" pitchFamily="34" charset="-128"/>
              </a:rPr>
              <a:t>The search committee or interview team is looking for enthusiasm</a:t>
            </a:r>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F4B71A5-F5F5-41F5-9BBE-6036FD8EFAB0}" type="slidenum">
              <a:rPr lang="en-US" smtClean="0"/>
              <a:pPr eaLnBrk="1" hangingPunct="1"/>
              <a:t>29</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100" smtClean="0">
                <a:ea typeface="ＭＳ Ｐゴシック" pitchFamily="34" charset="-128"/>
              </a:rPr>
              <a:t>Show that you’ve done the research on that library, ask more knowledgeable questions about their library</a:t>
            </a:r>
          </a:p>
          <a:p>
            <a:pPr>
              <a:lnSpc>
                <a:spcPct val="80000"/>
              </a:lnSpc>
            </a:pPr>
            <a:r>
              <a:rPr lang="en-US" sz="1100" smtClean="0">
                <a:ea typeface="ＭＳ Ｐゴシック" pitchFamily="34" charset="-128"/>
              </a:rPr>
              <a:t>Your prep time reviewing all of your past accomplishments will help you…..you can draw on it at diff times of the interview</a:t>
            </a:r>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01B4A0F-0BCB-4A45-B49F-172F0983DBC2}" type="slidenum">
              <a:rPr lang="en-US" smtClean="0"/>
              <a:pPr eaLnBrk="1" hangingPunct="1"/>
              <a:t>30</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endParaRPr lang="en-US" sz="1100" smtClean="0">
              <a:ea typeface="ＭＳ Ｐゴシック" pitchFamily="34" charset="-128"/>
            </a:endParaRPr>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314318D-3F10-4175-B488-B1AA15345F5B}" type="slidenum">
              <a:rPr lang="en-US" smtClean="0"/>
              <a:pPr eaLnBrk="1" hangingPunct="1"/>
              <a:t>31</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xfrm>
            <a:off x="685800" y="4191000"/>
            <a:ext cx="5486400" cy="4724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pPr>
            <a:r>
              <a:rPr lang="en-US" sz="1000" smtClean="0">
                <a:ea typeface="ＭＳ Ｐゴシック" pitchFamily="34" charset="-128"/>
              </a:rPr>
              <a:t> …and real life experience preparing for interviews, writing cover letters</a:t>
            </a:r>
          </a:p>
          <a:p>
            <a:pPr eaLnBrk="1" hangingPunct="1">
              <a:lnSpc>
                <a:spcPct val="80000"/>
              </a:lnSpc>
            </a:pPr>
            <a:endParaRPr lang="en-US" sz="1000" smtClean="0">
              <a:ea typeface="ＭＳ Ｐゴシック" pitchFamily="34" charset="-128"/>
            </a:endParaRPr>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F68BF2A-AC30-45FE-AE6F-E53B615E3EF8}" type="slidenum">
              <a:rPr lang="en-US" smtClean="0"/>
              <a:pPr eaLnBrk="1" hangingPunct="1"/>
              <a:t>5</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100" b="1" smtClean="0">
                <a:ea typeface="ＭＳ Ｐゴシック" pitchFamily="34" charset="-128"/>
              </a:rPr>
              <a:t>Inevitably, the interviewer will ask you about the most obscure item on your resume!  Be ready.</a:t>
            </a:r>
          </a:p>
          <a:p>
            <a:pPr>
              <a:lnSpc>
                <a:spcPct val="80000"/>
              </a:lnSpc>
            </a:pPr>
            <a:endParaRPr lang="en-US" sz="1100" b="1" smtClean="0">
              <a:ea typeface="ＭＳ Ｐゴシック" pitchFamily="34" charset="-128"/>
            </a:endParaRPr>
          </a:p>
          <a:p>
            <a:pPr>
              <a:lnSpc>
                <a:spcPct val="80000"/>
              </a:lnSpc>
            </a:pPr>
            <a:r>
              <a:rPr lang="en-US" sz="1100" b="1" smtClean="0">
                <a:ea typeface="ＭＳ Ｐゴシック" pitchFamily="34" charset="-128"/>
              </a:rPr>
              <a:t>Tell my story about the Ball State Interview</a:t>
            </a:r>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D30FA2B-9C5E-41B0-8CD6-73C2A906F64B}" type="slidenum">
              <a:rPr lang="en-US" smtClean="0"/>
              <a:pPr eaLnBrk="1" hangingPunct="1"/>
              <a:t>32</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100" b="1" smtClean="0">
                <a:ea typeface="ＭＳ Ｐゴシック" pitchFamily="34" charset="-128"/>
              </a:rPr>
              <a:t>This is a time consuming process, but it is the most effective method we have found.</a:t>
            </a:r>
          </a:p>
          <a:p>
            <a:pPr>
              <a:lnSpc>
                <a:spcPct val="80000"/>
              </a:lnSpc>
            </a:pPr>
            <a:endParaRPr lang="en-US" sz="1100" smtClean="0">
              <a:ea typeface="ＭＳ Ｐゴシック" pitchFamily="34" charset="-128"/>
            </a:endParaRPr>
          </a:p>
          <a:p>
            <a:pPr>
              <a:lnSpc>
                <a:spcPct val="80000"/>
              </a:lnSpc>
            </a:pPr>
            <a:r>
              <a:rPr lang="en-US" sz="1100" smtClean="0">
                <a:ea typeface="ＭＳ Ｐゴシック" pitchFamily="34" charset="-128"/>
              </a:rPr>
              <a:t>Answers you write out may not directly apply to the questions you get…</a:t>
            </a:r>
          </a:p>
          <a:p>
            <a:pPr>
              <a:lnSpc>
                <a:spcPct val="80000"/>
              </a:lnSpc>
            </a:pPr>
            <a:endParaRPr lang="en-US" sz="1100" smtClean="0">
              <a:ea typeface="ＭＳ Ｐゴシック" pitchFamily="34" charset="-128"/>
            </a:endParaRPr>
          </a:p>
          <a:p>
            <a:pPr>
              <a:lnSpc>
                <a:spcPct val="80000"/>
              </a:lnSpc>
            </a:pPr>
            <a:r>
              <a:rPr lang="en-US" sz="1100" smtClean="0">
                <a:ea typeface="ＭＳ Ｐゴシック" pitchFamily="34" charset="-128"/>
              </a:rPr>
              <a:t>But at least by writing down answers, you’ll have some content to draw on </a:t>
            </a:r>
          </a:p>
          <a:p>
            <a:pPr>
              <a:lnSpc>
                <a:spcPct val="80000"/>
              </a:lnSpc>
            </a:pPr>
            <a:r>
              <a:rPr lang="en-US" sz="1100" smtClean="0">
                <a:ea typeface="ＭＳ Ｐゴシック" pitchFamily="34" charset="-128"/>
              </a:rPr>
              <a:t>It really forces you to think about you, your background, skills, your working style,</a:t>
            </a:r>
          </a:p>
          <a:p>
            <a:pPr>
              <a:lnSpc>
                <a:spcPct val="80000"/>
              </a:lnSpc>
            </a:pPr>
            <a:endParaRPr lang="en-US" sz="1100" b="1" smtClean="0">
              <a:ea typeface="ＭＳ Ｐゴシック" pitchFamily="34" charset="-128"/>
            </a:endParaRPr>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9630BD0-971E-494E-B66D-271FBE23C876}" type="slidenum">
              <a:rPr lang="en-US" smtClean="0"/>
              <a:pPr eaLnBrk="1" hangingPunct="1"/>
              <a:t>33</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100" b="1" smtClean="0">
                <a:ea typeface="ＭＳ Ｐゴシック" pitchFamily="34" charset="-128"/>
              </a:rPr>
              <a:t>Questions about money or benefits are only appropriate </a:t>
            </a:r>
            <a:r>
              <a:rPr lang="en-US" sz="1100" b="1" i="1" smtClean="0">
                <a:ea typeface="ＭＳ Ｐゴシック" pitchFamily="34" charset="-128"/>
              </a:rPr>
              <a:t>after</a:t>
            </a:r>
            <a:r>
              <a:rPr lang="en-US" sz="1100" b="1" smtClean="0">
                <a:ea typeface="ＭＳ Ｐゴシック" pitchFamily="34" charset="-128"/>
              </a:rPr>
              <a:t>  an offer has been made.</a:t>
            </a:r>
          </a:p>
          <a:p>
            <a:pPr>
              <a:lnSpc>
                <a:spcPct val="80000"/>
              </a:lnSpc>
            </a:pPr>
            <a:endParaRPr lang="en-US" sz="1100" b="1" smtClean="0">
              <a:ea typeface="ＭＳ Ｐゴシック" pitchFamily="34" charset="-128"/>
            </a:endParaRPr>
          </a:p>
          <a:p>
            <a:pPr>
              <a:lnSpc>
                <a:spcPct val="80000"/>
              </a:lnSpc>
            </a:pPr>
            <a:r>
              <a:rPr lang="en-US" sz="1100" b="1" smtClean="0">
                <a:ea typeface="ＭＳ Ｐゴシック" pitchFamily="34" charset="-128"/>
              </a:rPr>
              <a:t>Have separate questions for multi-step interview days (i.e. meeting with different administrators or groups)</a:t>
            </a:r>
          </a:p>
          <a:p>
            <a:pPr>
              <a:lnSpc>
                <a:spcPct val="80000"/>
              </a:lnSpc>
            </a:pPr>
            <a:r>
              <a:rPr lang="en-US" sz="1100" b="1" smtClean="0">
                <a:ea typeface="ＭＳ Ｐゴシック" pitchFamily="34" charset="-128"/>
              </a:rPr>
              <a:t>	OK to repeat some questions at each part of the interview day – make them big picture questions</a:t>
            </a:r>
          </a:p>
          <a:p>
            <a:pPr>
              <a:lnSpc>
                <a:spcPct val="80000"/>
              </a:lnSpc>
            </a:pPr>
            <a:endParaRPr lang="en-US" sz="1100" b="1" smtClean="0">
              <a:ea typeface="ＭＳ Ｐゴシック" pitchFamily="34" charset="-128"/>
            </a:endParaRPr>
          </a:p>
          <a:p>
            <a:pPr>
              <a:lnSpc>
                <a:spcPct val="80000"/>
              </a:lnSpc>
            </a:pPr>
            <a:endParaRPr lang="en-US" sz="1100" b="1" smtClean="0">
              <a:ea typeface="ＭＳ Ｐゴシック" pitchFamily="34" charset="-128"/>
            </a:endParaRPr>
          </a:p>
          <a:p>
            <a:pPr>
              <a:lnSpc>
                <a:spcPct val="80000"/>
              </a:lnSpc>
            </a:pPr>
            <a:endParaRPr lang="en-US" sz="1100" b="1" smtClean="0">
              <a:ea typeface="ＭＳ Ｐゴシック" pitchFamily="34" charset="-128"/>
            </a:endParaRPr>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A237895-5E07-484C-A092-813194F8E701}" type="slidenum">
              <a:rPr lang="en-US" smtClean="0"/>
              <a:pPr eaLnBrk="1" hangingPunct="1"/>
              <a:t>34</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100" b="1" smtClean="0">
                <a:ea typeface="ＭＳ Ｐゴシック" pitchFamily="34" charset="-128"/>
              </a:rPr>
              <a:t>Most interviewees arrive with no questions and no notebook or pad of paper.  This is one of the worst things you can do.  It shows a lack of interest in the job.</a:t>
            </a:r>
          </a:p>
          <a:p>
            <a:pPr>
              <a:lnSpc>
                <a:spcPct val="80000"/>
              </a:lnSpc>
            </a:pPr>
            <a:endParaRPr lang="en-US" sz="1100" b="1" smtClean="0">
              <a:ea typeface="ＭＳ Ｐゴシック" pitchFamily="34" charset="-128"/>
            </a:endParaRPr>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2F17188-501A-4355-81F8-4D0842FA0A0D}" type="slidenum">
              <a:rPr lang="en-US" smtClean="0"/>
              <a:pPr eaLnBrk="1" hangingPunct="1"/>
              <a:t>35</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100" b="1" smtClean="0">
                <a:ea typeface="ＭＳ Ｐゴシック" pitchFamily="34" charset="-128"/>
              </a:rPr>
              <a:t>This question is </a:t>
            </a:r>
            <a:r>
              <a:rPr lang="en-US" sz="1100" b="1" i="1" smtClean="0">
                <a:ea typeface="ＭＳ Ｐゴシック" pitchFamily="34" charset="-128"/>
              </a:rPr>
              <a:t>very</a:t>
            </a:r>
            <a:r>
              <a:rPr lang="en-US" sz="1100" b="1" smtClean="0">
                <a:ea typeface="ＭＳ Ｐゴシック" pitchFamily="34" charset="-128"/>
              </a:rPr>
              <a:t> revealing!</a:t>
            </a:r>
          </a:p>
          <a:p>
            <a:pPr>
              <a:lnSpc>
                <a:spcPct val="80000"/>
              </a:lnSpc>
            </a:pPr>
            <a:endParaRPr lang="en-US" sz="1100" b="1" smtClean="0">
              <a:ea typeface="ＭＳ Ｐゴシック" pitchFamily="34" charset="-128"/>
            </a:endParaRPr>
          </a:p>
          <a:p>
            <a:pPr>
              <a:lnSpc>
                <a:spcPct val="80000"/>
              </a:lnSpc>
            </a:pPr>
            <a:r>
              <a:rPr lang="en-US" sz="1100" b="1" smtClean="0">
                <a:ea typeface="ＭＳ Ｐゴシック" pitchFamily="34" charset="-128"/>
              </a:rPr>
              <a:t>(tell my story about this question – Lisa from BSU)</a:t>
            </a:r>
          </a:p>
          <a:p>
            <a:pPr>
              <a:lnSpc>
                <a:spcPct val="80000"/>
              </a:lnSpc>
            </a:pPr>
            <a:endParaRPr lang="en-US" sz="1100" b="1" smtClean="0">
              <a:ea typeface="ＭＳ Ｐゴシック" pitchFamily="34" charset="-128"/>
            </a:endParaRPr>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C8022E7-5E1C-4079-9BED-5401F0925494}" type="slidenum">
              <a:rPr lang="en-US" smtClean="0"/>
              <a:pPr eaLnBrk="1" hangingPunct="1"/>
              <a:t>36</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400" b="1" smtClean="0">
                <a:ea typeface="ＭＳ Ｐゴシック" pitchFamily="34" charset="-128"/>
              </a:rPr>
              <a:t>You’re trying to get a feel for how the organization operates.</a:t>
            </a:r>
          </a:p>
          <a:p>
            <a:pPr>
              <a:lnSpc>
                <a:spcPct val="80000"/>
              </a:lnSpc>
            </a:pPr>
            <a:r>
              <a:rPr lang="en-US" sz="1400" b="1" smtClean="0">
                <a:ea typeface="ＭＳ Ｐゴシック" pitchFamily="34" charset="-128"/>
              </a:rPr>
              <a:t>Are they forward thinking?  Fast moving?  Or more conservative and move more slowly?</a:t>
            </a:r>
          </a:p>
          <a:p>
            <a:pPr>
              <a:lnSpc>
                <a:spcPct val="80000"/>
              </a:lnSpc>
            </a:pPr>
            <a:endParaRPr lang="en-US" sz="1400" b="1" smtClean="0">
              <a:ea typeface="ＭＳ Ｐゴシック" pitchFamily="34" charset="-128"/>
            </a:endParaRPr>
          </a:p>
          <a:p>
            <a:pPr>
              <a:lnSpc>
                <a:spcPct val="80000"/>
              </a:lnSpc>
            </a:pPr>
            <a:r>
              <a:rPr lang="en-US" sz="1400" b="1" smtClean="0">
                <a:ea typeface="ＭＳ Ｐゴシック" pitchFamily="34" charset="-128"/>
              </a:rPr>
              <a:t>If possible, describe how you can help the library meet those challenges..</a:t>
            </a:r>
          </a:p>
        </p:txBody>
      </p:sp>
      <p:sp>
        <p:nvSpPr>
          <p:cNvPr id="952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1C119BE-33CA-40DA-91B5-8685E349E1C4}" type="slidenum">
              <a:rPr lang="en-US" smtClean="0"/>
              <a:pPr eaLnBrk="1" hangingPunct="1"/>
              <a:t>37</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endParaRPr lang="en-US" sz="1100" smtClean="0">
              <a:ea typeface="ＭＳ Ｐゴシック" pitchFamily="34" charset="-128"/>
            </a:endParaRPr>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536C9A5-0015-44F1-B7B6-B19C39DF6E3D}" type="slidenum">
              <a:rPr lang="en-US" smtClean="0"/>
              <a:pPr eaLnBrk="1" hangingPunct="1"/>
              <a:t>38</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endParaRPr lang="en-US" sz="1100" smtClean="0">
              <a:ea typeface="ＭＳ Ｐゴシック" pitchFamily="34" charset="-128"/>
            </a:endParaRPr>
          </a:p>
        </p:txBody>
      </p:sp>
      <p:sp>
        <p:nvSpPr>
          <p:cNvPr id="972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75588E7-DE24-41FE-AD5D-55F28E8C2CBD}" type="slidenum">
              <a:rPr lang="en-US" smtClean="0"/>
              <a:pPr eaLnBrk="1" hangingPunct="1"/>
              <a:t>39</a:t>
            </a:fld>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100" smtClean="0">
                <a:ea typeface="ＭＳ Ｐゴシック" pitchFamily="34" charset="-128"/>
              </a:rPr>
              <a:t>Assume all eyes are on you, every minute you’re “on site” for the interview</a:t>
            </a:r>
          </a:p>
        </p:txBody>
      </p:sp>
      <p:sp>
        <p:nvSpPr>
          <p:cNvPr id="983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8C2CC5F-E125-424C-8032-0F52551C7578}" type="slidenum">
              <a:rPr lang="en-US" smtClean="0"/>
              <a:pPr eaLnBrk="1" hangingPunct="1"/>
              <a:t>40</a:t>
            </a:fld>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b="1" smtClean="0">
                <a:ea typeface="ＭＳ Ｐゴシック" pitchFamily="34" charset="-128"/>
              </a:rPr>
              <a:t>Go conservative here:  navy blue or gray/charcoal gray suits for men</a:t>
            </a:r>
          </a:p>
          <a:p>
            <a:pPr>
              <a:lnSpc>
                <a:spcPct val="80000"/>
              </a:lnSpc>
            </a:pPr>
            <a:r>
              <a:rPr lang="en-US" b="1" smtClean="0">
                <a:ea typeface="ＭＳ Ｐゴシック" pitchFamily="34" charset="-128"/>
              </a:rPr>
              <a:t>Don’t wear cute ties</a:t>
            </a:r>
          </a:p>
          <a:p>
            <a:pPr>
              <a:lnSpc>
                <a:spcPct val="80000"/>
              </a:lnSpc>
            </a:pPr>
            <a:r>
              <a:rPr lang="en-US" b="1" smtClean="0">
                <a:ea typeface="ＭＳ Ｐゴシック" pitchFamily="34" charset="-128"/>
              </a:rPr>
              <a:t>Nice, polished shoes</a:t>
            </a:r>
          </a:p>
          <a:p>
            <a:pPr>
              <a:lnSpc>
                <a:spcPct val="80000"/>
              </a:lnSpc>
            </a:pPr>
            <a:r>
              <a:rPr lang="en-US" b="1" smtClean="0">
                <a:ea typeface="ＭＳ Ｐゴシック" pitchFamily="34" charset="-128"/>
              </a:rPr>
              <a:t>Spend a bit more on this element, if you can – comfort will be KEY esp if you’re all day interviewing</a:t>
            </a:r>
          </a:p>
        </p:txBody>
      </p:sp>
      <p:sp>
        <p:nvSpPr>
          <p:cNvPr id="993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DD9FFA5-E909-44C4-89A9-85DC5C6DF07A}" type="slidenum">
              <a:rPr lang="en-US" smtClean="0"/>
              <a:pPr eaLnBrk="1" hangingPunct="1"/>
              <a:t>41</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xfrm>
            <a:off x="685800" y="4191000"/>
            <a:ext cx="5486400" cy="4724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pPr>
            <a:r>
              <a:rPr lang="en-US" sz="1400" b="1" smtClean="0">
                <a:ea typeface="ＭＳ Ｐゴシック" pitchFamily="34" charset="-128"/>
              </a:rPr>
              <a:t>What does “full potential” mean?  It means that it can set you apart from the other candidates in the mind of the interviewer!  Not only can it win you an interview, it can also linger in the mind of the interviewer and give you an extra edge.  That “extra edge” is the </a:t>
            </a:r>
            <a:r>
              <a:rPr lang="en-US" sz="1400" b="1" i="1" smtClean="0">
                <a:ea typeface="ＭＳ Ｐゴシック" pitchFamily="34" charset="-128"/>
              </a:rPr>
              <a:t>full potential.</a:t>
            </a:r>
          </a:p>
          <a:p>
            <a:pPr eaLnBrk="1" hangingPunct="1">
              <a:lnSpc>
                <a:spcPct val="80000"/>
              </a:lnSpc>
            </a:pPr>
            <a:r>
              <a:rPr lang="en-US" sz="1000" smtClean="0">
                <a:ea typeface="ＭＳ Ｐゴシック" pitchFamily="34" charset="-128"/>
              </a:rPr>
              <a:t> </a:t>
            </a:r>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5EA3788-811B-483E-BC25-2C6CF0566543}" type="slidenum">
              <a:rPr lang="en-US" smtClean="0"/>
              <a:pPr eaLnBrk="1" hangingPunct="1"/>
              <a:t>6</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100" smtClean="0">
                <a:ea typeface="ＭＳ Ｐゴシック" pitchFamily="34" charset="-128"/>
              </a:rPr>
              <a:t>Fanny packs</a:t>
            </a:r>
            <a:br>
              <a:rPr lang="en-US" sz="1100" smtClean="0">
                <a:ea typeface="ＭＳ Ｐゴシック" pitchFamily="34" charset="-128"/>
              </a:rPr>
            </a:br>
            <a:r>
              <a:rPr lang="en-US" sz="1100" smtClean="0">
                <a:ea typeface="ＭＳ Ｐゴシック" pitchFamily="34" charset="-128"/>
              </a:rPr>
              <a:t>Flip-flops</a:t>
            </a:r>
            <a:br>
              <a:rPr lang="en-US" sz="1100" smtClean="0">
                <a:ea typeface="ＭＳ Ｐゴシック" pitchFamily="34" charset="-128"/>
              </a:rPr>
            </a:br>
            <a:r>
              <a:rPr lang="en-US" sz="1100" smtClean="0">
                <a:ea typeface="ＭＳ Ｐゴシック" pitchFamily="34" charset="-128"/>
              </a:rPr>
              <a:t>Sweatpants</a:t>
            </a:r>
          </a:p>
          <a:p>
            <a:pPr>
              <a:lnSpc>
                <a:spcPct val="80000"/>
              </a:lnSpc>
            </a:pPr>
            <a:r>
              <a:rPr lang="en-US" sz="1100" smtClean="0">
                <a:ea typeface="ＭＳ Ｐゴシック" pitchFamily="34" charset="-128"/>
              </a:rPr>
              <a:t>Funny neckties</a:t>
            </a:r>
          </a:p>
          <a:p>
            <a:pPr>
              <a:lnSpc>
                <a:spcPct val="80000"/>
              </a:lnSpc>
            </a:pPr>
            <a:r>
              <a:rPr lang="en-US" sz="1100" smtClean="0">
                <a:ea typeface="ＭＳ Ｐゴシック" pitchFamily="34" charset="-128"/>
              </a:rPr>
              <a:t/>
            </a:r>
            <a:br>
              <a:rPr lang="en-US" sz="1100" smtClean="0">
                <a:ea typeface="ＭＳ Ｐゴシック" pitchFamily="34" charset="-128"/>
              </a:rPr>
            </a:br>
            <a:endParaRPr lang="en-US" sz="1100" smtClean="0">
              <a:ea typeface="ＭＳ Ｐゴシック" pitchFamily="34" charset="-128"/>
            </a:endParaRPr>
          </a:p>
        </p:txBody>
      </p:sp>
      <p:sp>
        <p:nvSpPr>
          <p:cNvPr id="1003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93C54FA-3B27-4915-84FC-F70CCBC84E31}" type="slidenum">
              <a:rPr lang="en-US" smtClean="0"/>
              <a:pPr eaLnBrk="1" hangingPunct="1"/>
              <a:t>42</a:t>
            </a:fld>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400" b="1" smtClean="0">
                <a:ea typeface="ＭＳ Ｐゴシック" pitchFamily="34" charset="-128"/>
              </a:rPr>
              <a:t>No monotone!  Would you want to listen to that all day?</a:t>
            </a:r>
          </a:p>
          <a:p>
            <a:pPr>
              <a:lnSpc>
                <a:spcPct val="80000"/>
              </a:lnSpc>
            </a:pPr>
            <a:endParaRPr lang="en-US" sz="1400" b="1" smtClean="0">
              <a:ea typeface="ＭＳ Ｐゴシック" pitchFamily="34" charset="-128"/>
            </a:endParaRPr>
          </a:p>
          <a:p>
            <a:pPr>
              <a:lnSpc>
                <a:spcPct val="80000"/>
              </a:lnSpc>
            </a:pPr>
            <a:r>
              <a:rPr lang="en-US" sz="1400" b="1" smtClean="0">
                <a:ea typeface="ＭＳ Ｐゴシック" pitchFamily="34" charset="-128"/>
              </a:rPr>
              <a:t>Esp. if you’re applying for any kind of public service librarian position.</a:t>
            </a:r>
          </a:p>
          <a:p>
            <a:pPr>
              <a:lnSpc>
                <a:spcPct val="80000"/>
              </a:lnSpc>
            </a:pPr>
            <a:endParaRPr lang="en-US" sz="1100" smtClean="0">
              <a:ea typeface="ＭＳ Ｐゴシック" pitchFamily="34" charset="-128"/>
            </a:endParaRPr>
          </a:p>
          <a:p>
            <a:pPr>
              <a:lnSpc>
                <a:spcPct val="80000"/>
              </a:lnSpc>
            </a:pPr>
            <a:endParaRPr lang="en-US" sz="1100" smtClean="0">
              <a:ea typeface="ＭＳ Ｐゴシック" pitchFamily="34" charset="-128"/>
            </a:endParaRPr>
          </a:p>
        </p:txBody>
      </p:sp>
      <p:sp>
        <p:nvSpPr>
          <p:cNvPr id="1013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84D3674-2DF1-4F3D-9F5D-889515023046}" type="slidenum">
              <a:rPr lang="en-US" smtClean="0"/>
              <a:pPr eaLnBrk="1" hangingPunct="1"/>
              <a:t>43</a:t>
            </a:fld>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400" b="1" smtClean="0">
                <a:ea typeface="ＭＳ Ｐゴシック" pitchFamily="34" charset="-128"/>
              </a:rPr>
              <a:t>Be extremely careful telling jokes about former employers, co-workers, patron interactions etc.  </a:t>
            </a:r>
          </a:p>
          <a:p>
            <a:pPr>
              <a:lnSpc>
                <a:spcPct val="80000"/>
              </a:lnSpc>
            </a:pPr>
            <a:r>
              <a:rPr lang="en-US" sz="1400" b="1" smtClean="0">
                <a:ea typeface="ＭＳ Ｐゴシック" pitchFamily="34" charset="-128"/>
              </a:rPr>
              <a:t>Don’t bash anyone</a:t>
            </a:r>
          </a:p>
          <a:p>
            <a:pPr>
              <a:lnSpc>
                <a:spcPct val="80000"/>
              </a:lnSpc>
            </a:pPr>
            <a:r>
              <a:rPr lang="en-US" sz="1400" b="1" smtClean="0">
                <a:ea typeface="ＭＳ Ｐゴシック" pitchFamily="34" charset="-128"/>
              </a:rPr>
              <a:t>Things not OK to be self-deprecating about:  work habits (tardiness, responding to emails, being disorganized)</a:t>
            </a:r>
          </a:p>
          <a:p>
            <a:pPr>
              <a:lnSpc>
                <a:spcPct val="80000"/>
              </a:lnSpc>
            </a:pPr>
            <a:r>
              <a:rPr lang="en-US" sz="1400" b="1" smtClean="0">
                <a:ea typeface="ＭＳ Ｐゴシック" pitchFamily="34" charset="-128"/>
              </a:rPr>
              <a:t>Things kinda OK:  messy desk</a:t>
            </a:r>
          </a:p>
          <a:p>
            <a:pPr>
              <a:lnSpc>
                <a:spcPct val="80000"/>
              </a:lnSpc>
            </a:pPr>
            <a:r>
              <a:rPr lang="en-US" sz="1400" b="1" smtClean="0">
                <a:ea typeface="ＭＳ Ｐゴシック" pitchFamily="34" charset="-128"/>
              </a:rPr>
              <a:t>OK;  some personal foibles:  your diet   “I can’t say no to donuts”  </a:t>
            </a:r>
          </a:p>
          <a:p>
            <a:pPr>
              <a:lnSpc>
                <a:spcPct val="80000"/>
              </a:lnSpc>
            </a:pPr>
            <a:endParaRPr lang="en-US" sz="1100" smtClean="0">
              <a:ea typeface="ＭＳ Ｐゴシック" pitchFamily="34" charset="-128"/>
            </a:endParaRPr>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E8FBBC9-49D1-4AA7-A50B-2C82A754B9C7}" type="slidenum">
              <a:rPr lang="en-US" smtClean="0"/>
              <a:pPr eaLnBrk="1" hangingPunct="1"/>
              <a:t>44</a:t>
            </a:fld>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100" b="1" smtClean="0">
                <a:ea typeface="ＭＳ Ｐゴシック" pitchFamily="34" charset="-128"/>
              </a:rPr>
              <a:t>Some organizations will hire the less experienced candidate, if they like them better</a:t>
            </a:r>
          </a:p>
          <a:p>
            <a:pPr>
              <a:lnSpc>
                <a:spcPct val="80000"/>
              </a:lnSpc>
            </a:pPr>
            <a:r>
              <a:rPr lang="en-US" sz="1100" b="1" smtClean="0">
                <a:ea typeface="ＭＳ Ｐゴシック" pitchFamily="34" charset="-128"/>
              </a:rPr>
              <a:t>Don’t say you are currently using a software program that was actually discontinued…..</a:t>
            </a:r>
          </a:p>
          <a:p>
            <a:pPr>
              <a:lnSpc>
                <a:spcPct val="80000"/>
              </a:lnSpc>
            </a:pPr>
            <a:r>
              <a:rPr lang="en-US" sz="1100" b="1" smtClean="0">
                <a:ea typeface="ＭＳ Ｐゴシック" pitchFamily="34" charset="-128"/>
              </a:rPr>
              <a:t>Explain what you would do to get up-to-speed on the job duties…go to workshops, assist with library instruction, programs, book groups, </a:t>
            </a:r>
          </a:p>
          <a:p>
            <a:pPr>
              <a:lnSpc>
                <a:spcPct val="80000"/>
              </a:lnSpc>
            </a:pPr>
            <a:endParaRPr lang="en-US" sz="1100" smtClean="0">
              <a:ea typeface="ＭＳ Ｐゴシック" pitchFamily="34" charset="-128"/>
            </a:endParaRPr>
          </a:p>
        </p:txBody>
      </p:sp>
      <p:sp>
        <p:nvSpPr>
          <p:cNvPr id="1034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359F0A4-D4FD-48FC-A8EF-CAA2BD993FAA}" type="slidenum">
              <a:rPr lang="en-US" smtClean="0"/>
              <a:pPr eaLnBrk="1" hangingPunct="1"/>
              <a:t>45</a:t>
            </a:fld>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100" smtClean="0">
                <a:ea typeface="ＭＳ Ｐゴシック" pitchFamily="34" charset="-128"/>
              </a:rPr>
              <a:t>Smile!</a:t>
            </a:r>
          </a:p>
          <a:p>
            <a:pPr>
              <a:lnSpc>
                <a:spcPct val="80000"/>
              </a:lnSpc>
            </a:pPr>
            <a:r>
              <a:rPr lang="en-US" sz="1100" smtClean="0">
                <a:ea typeface="ＭＳ Ｐゴシック" pitchFamily="34" charset="-128"/>
              </a:rPr>
              <a:t>In group interviews, don’t just stare at the person who asked the question.</a:t>
            </a:r>
          </a:p>
          <a:p>
            <a:pPr>
              <a:lnSpc>
                <a:spcPct val="80000"/>
              </a:lnSpc>
            </a:pPr>
            <a:r>
              <a:rPr lang="en-US" sz="1100" smtClean="0">
                <a:ea typeface="ＭＳ Ｐゴシック" pitchFamily="34" charset="-128"/>
              </a:rPr>
              <a:t>Don’t stare at a point over people’s shoulders as you’re answering.  </a:t>
            </a:r>
          </a:p>
          <a:p>
            <a:pPr>
              <a:lnSpc>
                <a:spcPct val="80000"/>
              </a:lnSpc>
            </a:pPr>
            <a:endParaRPr lang="en-US" sz="1100" smtClean="0">
              <a:ea typeface="ＭＳ Ｐゴシック" pitchFamily="34" charset="-128"/>
            </a:endParaRPr>
          </a:p>
        </p:txBody>
      </p:sp>
      <p:sp>
        <p:nvSpPr>
          <p:cNvPr id="104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39A484F-8CAE-45C5-A3B4-3B71BC08729D}" type="slidenum">
              <a:rPr lang="en-US" smtClean="0"/>
              <a:pPr eaLnBrk="1" hangingPunct="1"/>
              <a:t>46</a:t>
            </a:fld>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100" b="1" smtClean="0">
                <a:ea typeface="ＭＳ Ｐゴシック" pitchFamily="34" charset="-128"/>
              </a:rPr>
              <a:t>Confrontational interviewers……it’s OK to show nervousness, or embarrassment but don’t show your anger!</a:t>
            </a:r>
          </a:p>
          <a:p>
            <a:pPr>
              <a:lnSpc>
                <a:spcPct val="80000"/>
              </a:lnSpc>
            </a:pPr>
            <a:r>
              <a:rPr lang="en-US" sz="1100" b="1" smtClean="0">
                <a:ea typeface="ＭＳ Ｐゴシック" pitchFamily="34" charset="-128"/>
              </a:rPr>
              <a:t>Interviewers will LOVE it if you handle yourself well here…</a:t>
            </a:r>
          </a:p>
          <a:p>
            <a:pPr>
              <a:lnSpc>
                <a:spcPct val="80000"/>
              </a:lnSpc>
            </a:pPr>
            <a:r>
              <a:rPr lang="en-US" sz="1100" b="1" smtClean="0">
                <a:ea typeface="ＭＳ Ｐゴシック" pitchFamily="34" charset="-128"/>
              </a:rPr>
              <a:t>Do NOT let your guard down.</a:t>
            </a:r>
          </a:p>
        </p:txBody>
      </p:sp>
      <p:sp>
        <p:nvSpPr>
          <p:cNvPr id="1054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4ED1B53-4DFB-43F3-989F-96BBCDFB3A67}" type="slidenum">
              <a:rPr lang="en-US" smtClean="0"/>
              <a:pPr eaLnBrk="1" hangingPunct="1"/>
              <a:t>47</a:t>
            </a:fld>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100" smtClean="0">
                <a:ea typeface="ＭＳ Ｐゴシック" pitchFamily="34" charset="-128"/>
              </a:rPr>
              <a:t>Tell them how you can contribute</a:t>
            </a:r>
          </a:p>
          <a:p>
            <a:pPr>
              <a:lnSpc>
                <a:spcPct val="80000"/>
              </a:lnSpc>
            </a:pPr>
            <a:r>
              <a:rPr lang="en-US" sz="1100" smtClean="0">
                <a:ea typeface="ＭＳ Ｐゴシック" pitchFamily="34" charset="-128"/>
              </a:rPr>
              <a:t>Tie in your experience/background/qualifications with whatever they’re doing</a:t>
            </a:r>
          </a:p>
          <a:p>
            <a:pPr>
              <a:lnSpc>
                <a:spcPct val="80000"/>
              </a:lnSpc>
            </a:pPr>
            <a:endParaRPr lang="en-US" sz="1100" smtClean="0">
              <a:ea typeface="ＭＳ Ｐゴシック" pitchFamily="34" charset="-128"/>
            </a:endParaRPr>
          </a:p>
        </p:txBody>
      </p:sp>
      <p:sp>
        <p:nvSpPr>
          <p:cNvPr id="1065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4A62F7B-9917-4810-8149-F1E64089877F}" type="slidenum">
              <a:rPr lang="en-US" smtClean="0"/>
              <a:pPr eaLnBrk="1" hangingPunct="1"/>
              <a:t>48</a:t>
            </a:fld>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100" smtClean="0">
                <a:ea typeface="ＭＳ Ｐゴシック" pitchFamily="34" charset="-128"/>
              </a:rPr>
              <a:t>A good interviewer won’t stand for short answers! – if they say “can you elaborate?.....”  you haven’t satisfied them.</a:t>
            </a:r>
          </a:p>
          <a:p>
            <a:pPr>
              <a:lnSpc>
                <a:spcPct val="80000"/>
              </a:lnSpc>
            </a:pPr>
            <a:r>
              <a:rPr lang="en-US" sz="1100" smtClean="0">
                <a:ea typeface="ＭＳ Ｐゴシック" pitchFamily="34" charset="-128"/>
              </a:rPr>
              <a:t>Even a good interviewer will have trouble staying with you if you ramble</a:t>
            </a:r>
          </a:p>
          <a:p>
            <a:pPr>
              <a:lnSpc>
                <a:spcPct val="80000"/>
              </a:lnSpc>
            </a:pPr>
            <a:r>
              <a:rPr lang="en-US" sz="1100" smtClean="0">
                <a:ea typeface="ＭＳ Ｐゴシック" pitchFamily="34" charset="-128"/>
              </a:rPr>
              <a:t>A shorter answer OK for:   “Tell us about your experience using X cataloging module”</a:t>
            </a:r>
          </a:p>
          <a:p>
            <a:pPr>
              <a:lnSpc>
                <a:spcPct val="80000"/>
              </a:lnSpc>
            </a:pPr>
            <a:r>
              <a:rPr lang="en-US" sz="1100" smtClean="0">
                <a:ea typeface="ＭＳ Ｐゴシック" pitchFamily="34" charset="-128"/>
              </a:rPr>
              <a:t>Not OK for a question like:  “Tell us about a time you failed and what you learned from it..”</a:t>
            </a:r>
          </a:p>
          <a:p>
            <a:pPr>
              <a:lnSpc>
                <a:spcPct val="80000"/>
              </a:lnSpc>
            </a:pPr>
            <a:r>
              <a:rPr lang="en-US" sz="1100" smtClean="0">
                <a:ea typeface="ＭＳ Ｐゴシック" pitchFamily="34" charset="-128"/>
              </a:rPr>
              <a:t>Or “What about your past experience has prepared you for this particular job?”  </a:t>
            </a:r>
          </a:p>
          <a:p>
            <a:pPr>
              <a:lnSpc>
                <a:spcPct val="80000"/>
              </a:lnSpc>
            </a:pPr>
            <a:endParaRPr lang="en-US" sz="1100" smtClean="0">
              <a:ea typeface="ＭＳ Ｐゴシック" pitchFamily="34" charset="-128"/>
            </a:endParaRPr>
          </a:p>
        </p:txBody>
      </p:sp>
      <p:sp>
        <p:nvSpPr>
          <p:cNvPr id="107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C29DC0F-836A-4EA7-9A93-2362F7DF15D7}" type="slidenum">
              <a:rPr lang="en-US" smtClean="0"/>
              <a:pPr eaLnBrk="1" hangingPunct="1"/>
              <a:t>49</a:t>
            </a:fld>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100" smtClean="0">
                <a:ea typeface="ＭＳ Ｐゴシック" pitchFamily="34" charset="-128"/>
              </a:rPr>
              <a:t>“Just hit some road construction….it’s that time of year you know!”</a:t>
            </a:r>
          </a:p>
          <a:p>
            <a:pPr>
              <a:lnSpc>
                <a:spcPct val="80000"/>
              </a:lnSpc>
            </a:pPr>
            <a:r>
              <a:rPr lang="en-US" sz="1100" smtClean="0">
                <a:ea typeface="ＭＳ Ｐゴシック" pitchFamily="34" charset="-128"/>
              </a:rPr>
              <a:t>“All of this snow/rain/hail/tornado  reminds me of…….”</a:t>
            </a:r>
          </a:p>
          <a:p>
            <a:pPr>
              <a:lnSpc>
                <a:spcPct val="80000"/>
              </a:lnSpc>
            </a:pPr>
            <a:r>
              <a:rPr lang="en-US" sz="1100" smtClean="0">
                <a:ea typeface="ＭＳ Ｐゴシック" pitchFamily="34" charset="-128"/>
              </a:rPr>
              <a:t>“I might have to get an all-wheel-drive car if I should get this job!”</a:t>
            </a:r>
          </a:p>
          <a:p>
            <a:pPr>
              <a:lnSpc>
                <a:spcPct val="80000"/>
              </a:lnSpc>
            </a:pPr>
            <a:r>
              <a:rPr lang="en-US" sz="1100" smtClean="0">
                <a:ea typeface="ＭＳ Ｐゴシック" pitchFamily="34" charset="-128"/>
              </a:rPr>
              <a:t>“I got I some extra prep time in while waiting at the airport…</a:t>
            </a:r>
          </a:p>
          <a:p>
            <a:pPr>
              <a:lnSpc>
                <a:spcPct val="80000"/>
              </a:lnSpc>
            </a:pPr>
            <a:endParaRPr lang="en-US" sz="1100" smtClean="0">
              <a:ea typeface="ＭＳ Ｐゴシック" pitchFamily="34" charset="-128"/>
            </a:endParaRPr>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28BF6A7-72B7-4F76-8015-6A5ED54C3A1C}" type="slidenum">
              <a:rPr lang="en-US" smtClean="0"/>
              <a:pPr eaLnBrk="1" hangingPunct="1"/>
              <a:t>50</a:t>
            </a:fld>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endParaRPr lang="en-US" sz="1100" smtClean="0">
              <a:ea typeface="ＭＳ Ｐゴシック" pitchFamily="34" charset="-128"/>
            </a:endParaRPr>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4D7FD36-6885-4881-94E6-FC03199748B6}" type="slidenum">
              <a:rPr lang="en-US" smtClean="0"/>
              <a:pPr eaLnBrk="1" hangingPunct="1"/>
              <a:t>51</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xfrm>
            <a:off x="685800" y="4191000"/>
            <a:ext cx="5486400" cy="4724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pPr>
            <a:r>
              <a:rPr lang="en-US" sz="1000" smtClean="0">
                <a:ea typeface="ＭＳ Ｐゴシック" pitchFamily="34" charset="-128"/>
              </a:rPr>
              <a:t> </a:t>
            </a:r>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505FED8-DBA3-47C2-9C63-245090762391}" type="slidenum">
              <a:rPr lang="en-US" smtClean="0"/>
              <a:pPr eaLnBrk="1" hangingPunct="1"/>
              <a:t>7</a:t>
            </a:fld>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endParaRPr lang="en-US" sz="1100" smtClean="0">
              <a:ea typeface="ＭＳ Ｐゴシック" pitchFamily="34" charset="-128"/>
            </a:endParaRPr>
          </a:p>
        </p:txBody>
      </p:sp>
      <p:sp>
        <p:nvSpPr>
          <p:cNvPr id="1105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9E7A53B-1EB6-4AB9-BEDD-A83B0CF6308E}" type="slidenum">
              <a:rPr lang="en-US" smtClean="0"/>
              <a:pPr eaLnBrk="1" hangingPunct="1"/>
              <a:t>52</a:t>
            </a:fld>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xfrm>
            <a:off x="685800" y="4191000"/>
            <a:ext cx="5486400" cy="4724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pPr>
            <a:r>
              <a:rPr lang="en-US" sz="1000" smtClean="0">
                <a:ea typeface="ＭＳ Ｐゴシック" pitchFamily="34" charset="-128"/>
              </a:rPr>
              <a:t>These are mostly geared towards job in the private sector, big companies, sales/marketing jobs</a:t>
            </a:r>
          </a:p>
          <a:p>
            <a:pPr eaLnBrk="1" hangingPunct="1">
              <a:lnSpc>
                <a:spcPct val="80000"/>
              </a:lnSpc>
            </a:pPr>
            <a:r>
              <a:rPr lang="en-US" sz="1000" smtClean="0">
                <a:ea typeface="ＭＳ Ｐゴシック" pitchFamily="34" charset="-128"/>
              </a:rPr>
              <a:t>But there is good stuff in here – may have to extrapolate to the library world</a:t>
            </a:r>
          </a:p>
          <a:p>
            <a:pPr eaLnBrk="1" hangingPunct="1">
              <a:lnSpc>
                <a:spcPct val="80000"/>
              </a:lnSpc>
            </a:pPr>
            <a:endParaRPr lang="en-US" sz="1000" smtClean="0">
              <a:ea typeface="ＭＳ Ｐゴシック" pitchFamily="34" charset="-128"/>
            </a:endParaRPr>
          </a:p>
        </p:txBody>
      </p:sp>
      <p:sp>
        <p:nvSpPr>
          <p:cNvPr id="111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2E383A6-7325-4233-A41A-7DF609EE674E}" type="slidenum">
              <a:rPr lang="en-US" smtClean="0"/>
              <a:pPr eaLnBrk="1" hangingPunct="1"/>
              <a:t>53</a:t>
            </a:fld>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pitchFamily="34" charset="-128"/>
            </a:endParaRPr>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7410569-B664-4B08-8BFC-F6C62249569A}" type="slidenum">
              <a:rPr lang="en-US" smtClean="0"/>
              <a:pPr eaLnBrk="1" hangingPunct="1"/>
              <a:t>54</a:t>
            </a:fld>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ea typeface="ＭＳ Ｐゴシック" pitchFamily="34" charset="-128"/>
              </a:rPr>
              <a:t>Any questions?  Pick up our business cards in the back of the room.  Feel free to email us for a copy of the slideshow or with any questions.  Thank you for attending our session.  Enjoy the rest of the conference.</a:t>
            </a:r>
          </a:p>
          <a:p>
            <a:r>
              <a:rPr lang="en-US" smtClean="0">
                <a:ea typeface="ＭＳ Ｐゴシック" pitchFamily="34" charset="-128"/>
              </a:rPr>
              <a:t> </a:t>
            </a:r>
          </a:p>
          <a:p>
            <a:endParaRPr lang="en-US" smtClean="0">
              <a:ea typeface="ＭＳ Ｐゴシック" pitchFamily="34" charset="-128"/>
            </a:endParaRPr>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599E975-A190-4D80-A651-DAFD883E4551}" type="slidenum">
              <a:rPr lang="en-US" smtClean="0"/>
              <a:pPr eaLnBrk="1" hangingPunct="1"/>
              <a:t>55</a:t>
            </a:fld>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pitchFamily="34" charset="-128"/>
            </a:endParaRPr>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B65A53D-2ED3-4A2F-846D-56FEA5B90F1A}" type="slidenum">
              <a:rPr lang="en-US" smtClean="0"/>
              <a:pPr eaLnBrk="1" hangingPunct="1"/>
              <a:t>56</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400" b="1" smtClean="0">
                <a:ea typeface="ＭＳ Ｐゴシック" pitchFamily="34" charset="-128"/>
              </a:rPr>
              <a:t>*Write a full page, but keep it to one page only.  Hard to pull off using more than 1 pg. and not boring your reader</a:t>
            </a:r>
          </a:p>
          <a:p>
            <a:r>
              <a:rPr lang="en-US" sz="1400" b="1" smtClean="0">
                <a:ea typeface="ＭＳ Ｐゴシック" pitchFamily="34" charset="-128"/>
              </a:rPr>
              <a:t>*Make the letter interesting to the reader!  Otherwise, it may end up in the slush pile.</a:t>
            </a:r>
          </a:p>
          <a:p>
            <a:r>
              <a:rPr lang="en-US" sz="1400" b="1" smtClean="0">
                <a:ea typeface="ＭＳ Ｐゴシック" pitchFamily="34" charset="-128"/>
              </a:rPr>
              <a:t>*Some people think that a brief email message COUNTS as a cover letter, but it doesn’t.</a:t>
            </a:r>
          </a:p>
          <a:p>
            <a:r>
              <a:rPr lang="en-US" sz="1400" b="1" smtClean="0">
                <a:ea typeface="ＭＳ Ｐゴシック" pitchFamily="34" charset="-128"/>
              </a:rPr>
              <a:t>       Go “old school” – people doing the hiring may not be very 21</a:t>
            </a:r>
            <a:r>
              <a:rPr lang="en-US" sz="1400" b="1" baseline="30000" smtClean="0">
                <a:ea typeface="ＭＳ Ｐゴシック" pitchFamily="34" charset="-128"/>
              </a:rPr>
              <a:t>st</a:t>
            </a:r>
            <a:r>
              <a:rPr lang="en-US" sz="1400" b="1" smtClean="0">
                <a:ea typeface="ＭＳ Ｐゴシック" pitchFamily="34" charset="-128"/>
              </a:rPr>
              <a:t> Century</a:t>
            </a:r>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BC6D11D-4DD4-46AF-A9B7-3D93F315A734}" type="slidenum">
              <a:rPr lang="en-US" smtClean="0"/>
              <a:pPr eaLnBrk="1" hangingPunct="1"/>
              <a:t>8</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400" b="1" smtClean="0">
                <a:ea typeface="ＭＳ Ｐゴシック" pitchFamily="34" charset="-128"/>
              </a:rPr>
              <a:t>*If an employer is having a difficult time culling down the applicant pool, typos are one way they eliminate resumes and cover letters from the pile.</a:t>
            </a:r>
          </a:p>
          <a:p>
            <a:pPr>
              <a:lnSpc>
                <a:spcPct val="80000"/>
              </a:lnSpc>
            </a:pPr>
            <a:r>
              <a:rPr lang="en-US" sz="1400" b="1" smtClean="0">
                <a:ea typeface="ＭＳ Ｐゴシック" pitchFamily="34" charset="-128"/>
              </a:rPr>
              <a:t>*Many types of mistakes aren’t caught by spell-check.  For example, misuse of a correctly spelled word, such as “I am well-versed in the principals of information literacy instruction.”</a:t>
            </a:r>
          </a:p>
          <a:p>
            <a:pPr>
              <a:lnSpc>
                <a:spcPct val="80000"/>
              </a:lnSpc>
            </a:pPr>
            <a:endParaRPr lang="en-US" smtClean="0">
              <a:ea typeface="ＭＳ Ｐゴシック" pitchFamily="34" charset="-128"/>
            </a:endParaRP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8A78434-FB34-4F45-B1AC-B07105BD4727}" type="slidenum">
              <a:rPr lang="en-US" smtClean="0"/>
              <a:pPr eaLnBrk="1" hangingPunct="1"/>
              <a:t>9</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xfrm>
            <a:off x="685800" y="4191000"/>
            <a:ext cx="5486400" cy="4648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ea typeface="ＭＳ Ｐゴシック" pitchFamily="34" charset="-128"/>
              </a:rPr>
              <a:t>A great way to stand out.  </a:t>
            </a:r>
          </a:p>
          <a:p>
            <a:r>
              <a:rPr lang="en-US" smtClean="0">
                <a:ea typeface="ＭＳ Ｐゴシック" pitchFamily="34" charset="-128"/>
              </a:rPr>
              <a:t>Many candidates write dry, “by the book” cover letters right out of a book of sample letters.</a:t>
            </a:r>
            <a:br>
              <a:rPr lang="en-US" smtClean="0">
                <a:ea typeface="ＭＳ Ｐゴシック" pitchFamily="34" charset="-128"/>
              </a:rPr>
            </a:br>
            <a:endParaRPr lang="en-US" smtClean="0">
              <a:ea typeface="ＭＳ Ｐゴシック" pitchFamily="34" charset="-128"/>
            </a:endParaRPr>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E5D8751-36D8-4383-B4CF-4521419456B0}" type="slidenum">
              <a:rPr lang="en-US" smtClean="0"/>
              <a:pPr eaLnBrk="1" hangingPunct="1"/>
              <a:t>10</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400" b="1" smtClean="0">
                <a:ea typeface="ＭＳ Ｐゴシック" pitchFamily="34" charset="-128"/>
              </a:rPr>
              <a:t>Especially be on the lookout for “library” and “librarian.” </a:t>
            </a:r>
          </a:p>
          <a:p>
            <a:r>
              <a:rPr lang="en-US" sz="1400" b="1" smtClean="0">
                <a:ea typeface="ＭＳ Ｐゴシック" pitchFamily="34" charset="-128"/>
              </a:rPr>
              <a:t>OK to use them once, maybe twice</a:t>
            </a:r>
          </a:p>
          <a:p>
            <a:r>
              <a:rPr lang="en-US" sz="1400" b="1" smtClean="0">
                <a:ea typeface="ＭＳ Ｐゴシック" pitchFamily="34" charset="-128"/>
              </a:rPr>
              <a:t>Get creative in describing how you fit with the position</a:t>
            </a:r>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A826C59-32C1-404F-8FD3-754923BBAD41}" type="slidenum">
              <a:rPr lang="en-US" smtClean="0"/>
              <a:pPr eaLnBrk="1" hangingPunct="1"/>
              <a:t>11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0564CCA-3E65-4478-88D4-AE5811CA8745}" type="datetime1">
              <a:rPr lang="en-US"/>
              <a:pPr>
                <a:defRPr/>
              </a:pPr>
              <a:t>4/20/2013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C13EA5-3BF9-4BDE-B244-0FA87825B09A}" type="slidenum">
              <a:rPr lang="en-US"/>
              <a:pPr>
                <a:defRPr/>
              </a:pPr>
              <a:t>‹#›</a:t>
            </a:fld>
            <a:endParaRPr lang="en-US" dirty="0"/>
          </a:p>
        </p:txBody>
      </p:sp>
    </p:spTree>
    <p:extLst>
      <p:ext uri="{BB962C8B-B14F-4D97-AF65-F5344CB8AC3E}">
        <p14:creationId xmlns:p14="http://schemas.microsoft.com/office/powerpoint/2010/main" val="2968347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9E432F0-07A0-4360-B7AF-328BE4ACB08D}" type="datetime1">
              <a:rPr lang="en-US"/>
              <a:pPr>
                <a:defRPr/>
              </a:pPr>
              <a:t>4/20/2013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784B96-733A-4050-ABD0-9875B559D782}" type="slidenum">
              <a:rPr lang="en-US"/>
              <a:pPr>
                <a:defRPr/>
              </a:pPr>
              <a:t>‹#›</a:t>
            </a:fld>
            <a:endParaRPr lang="en-US" dirty="0"/>
          </a:p>
        </p:txBody>
      </p:sp>
    </p:spTree>
    <p:extLst>
      <p:ext uri="{BB962C8B-B14F-4D97-AF65-F5344CB8AC3E}">
        <p14:creationId xmlns:p14="http://schemas.microsoft.com/office/powerpoint/2010/main" val="222103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92B1219-6F45-4B27-A5A2-47C1DB69FD28}" type="datetime1">
              <a:rPr lang="en-US"/>
              <a:pPr>
                <a:defRPr/>
              </a:pPr>
              <a:t>4/20/2013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CF2D548-F87E-46B6-9FE3-6C02F149E159}" type="slidenum">
              <a:rPr lang="en-US"/>
              <a:pPr>
                <a:defRPr/>
              </a:pPr>
              <a:t>‹#›</a:t>
            </a:fld>
            <a:endParaRPr lang="en-US" dirty="0"/>
          </a:p>
        </p:txBody>
      </p:sp>
    </p:spTree>
    <p:extLst>
      <p:ext uri="{BB962C8B-B14F-4D97-AF65-F5344CB8AC3E}">
        <p14:creationId xmlns:p14="http://schemas.microsoft.com/office/powerpoint/2010/main" val="919572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9C08B1C-76BE-45EC-AB58-1977D3D5D9D2}" type="datetime1">
              <a:rPr lang="en-US"/>
              <a:pPr>
                <a:defRPr/>
              </a:pPr>
              <a:t>4/20/2013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FEAC45-CADB-4A59-8276-FE83F809CDB3}" type="slidenum">
              <a:rPr lang="en-US"/>
              <a:pPr>
                <a:defRPr/>
              </a:pPr>
              <a:t>‹#›</a:t>
            </a:fld>
            <a:endParaRPr lang="en-US" dirty="0"/>
          </a:p>
        </p:txBody>
      </p:sp>
    </p:spTree>
    <p:extLst>
      <p:ext uri="{BB962C8B-B14F-4D97-AF65-F5344CB8AC3E}">
        <p14:creationId xmlns:p14="http://schemas.microsoft.com/office/powerpoint/2010/main" val="37966466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6EE2EF0-A169-45A1-B19D-716B8FF2ED24}" type="datetime1">
              <a:rPr lang="en-US"/>
              <a:pPr>
                <a:defRPr/>
              </a:pPr>
              <a:t>4/20/2013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C405D5B-F68A-4140-AE9A-7090F561F99B}" type="slidenum">
              <a:rPr lang="en-US"/>
              <a:pPr>
                <a:defRPr/>
              </a:pPr>
              <a:t>‹#›</a:t>
            </a:fld>
            <a:endParaRPr lang="en-US" dirty="0"/>
          </a:p>
        </p:txBody>
      </p:sp>
    </p:spTree>
    <p:extLst>
      <p:ext uri="{BB962C8B-B14F-4D97-AF65-F5344CB8AC3E}">
        <p14:creationId xmlns:p14="http://schemas.microsoft.com/office/powerpoint/2010/main" val="2519300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AF5B9C9-1A20-4950-9166-405E7918E158}" type="datetime1">
              <a:rPr lang="en-US"/>
              <a:pPr>
                <a:defRPr/>
              </a:pPr>
              <a:t>4/20/2013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F7F1BEB-710D-4AFE-ADD8-FF51D5487F27}" type="slidenum">
              <a:rPr lang="en-US"/>
              <a:pPr>
                <a:defRPr/>
              </a:pPr>
              <a:t>‹#›</a:t>
            </a:fld>
            <a:endParaRPr lang="en-US" dirty="0"/>
          </a:p>
        </p:txBody>
      </p:sp>
    </p:spTree>
    <p:extLst>
      <p:ext uri="{BB962C8B-B14F-4D97-AF65-F5344CB8AC3E}">
        <p14:creationId xmlns:p14="http://schemas.microsoft.com/office/powerpoint/2010/main" val="808204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6F821CB-E40C-4309-925E-79E078589DBE}" type="datetime1">
              <a:rPr lang="en-US"/>
              <a:pPr>
                <a:defRPr/>
              </a:pPr>
              <a:t>4/20/2013</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AEF5696-7817-4495-98FC-CD3A3E987144}" type="slidenum">
              <a:rPr lang="en-US"/>
              <a:pPr>
                <a:defRPr/>
              </a:pPr>
              <a:t>‹#›</a:t>
            </a:fld>
            <a:endParaRPr lang="en-US" dirty="0"/>
          </a:p>
        </p:txBody>
      </p:sp>
    </p:spTree>
    <p:extLst>
      <p:ext uri="{BB962C8B-B14F-4D97-AF65-F5344CB8AC3E}">
        <p14:creationId xmlns:p14="http://schemas.microsoft.com/office/powerpoint/2010/main" val="3372935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A4A0F44-A5E2-4891-9EB3-02A879798799}" type="datetime1">
              <a:rPr lang="en-US"/>
              <a:pPr>
                <a:defRPr/>
              </a:pPr>
              <a:t>4/20/2013</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A527CDB-FF37-4C35-9FDC-B990EFC5D014}" type="slidenum">
              <a:rPr lang="en-US"/>
              <a:pPr>
                <a:defRPr/>
              </a:pPr>
              <a:t>‹#›</a:t>
            </a:fld>
            <a:endParaRPr lang="en-US" dirty="0"/>
          </a:p>
        </p:txBody>
      </p:sp>
    </p:spTree>
    <p:extLst>
      <p:ext uri="{BB962C8B-B14F-4D97-AF65-F5344CB8AC3E}">
        <p14:creationId xmlns:p14="http://schemas.microsoft.com/office/powerpoint/2010/main" val="772489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C582636-996A-47C6-B1FB-E133AD3EE68B}" type="datetime1">
              <a:rPr lang="en-US"/>
              <a:pPr>
                <a:defRPr/>
              </a:pPr>
              <a:t>4/20/2013</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C276758-B95E-4450-A94C-0C2ECF93086E}" type="slidenum">
              <a:rPr lang="en-US"/>
              <a:pPr>
                <a:defRPr/>
              </a:pPr>
              <a:t>‹#›</a:t>
            </a:fld>
            <a:endParaRPr lang="en-US" dirty="0"/>
          </a:p>
        </p:txBody>
      </p:sp>
    </p:spTree>
    <p:extLst>
      <p:ext uri="{BB962C8B-B14F-4D97-AF65-F5344CB8AC3E}">
        <p14:creationId xmlns:p14="http://schemas.microsoft.com/office/powerpoint/2010/main" val="1609529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07D12A9-FF48-460D-BC51-AC038A0BD849}" type="datetime1">
              <a:rPr lang="en-US"/>
              <a:pPr>
                <a:defRPr/>
              </a:pPr>
              <a:t>4/20/2013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0B373A5-63EF-4AAC-9567-0EC100DB63F0}" type="slidenum">
              <a:rPr lang="en-US"/>
              <a:pPr>
                <a:defRPr/>
              </a:pPr>
              <a:t>‹#›</a:t>
            </a:fld>
            <a:endParaRPr lang="en-US" dirty="0"/>
          </a:p>
        </p:txBody>
      </p:sp>
    </p:spTree>
    <p:extLst>
      <p:ext uri="{BB962C8B-B14F-4D97-AF65-F5344CB8AC3E}">
        <p14:creationId xmlns:p14="http://schemas.microsoft.com/office/powerpoint/2010/main" val="1035397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00C7E2A-4F4C-42CB-AAF0-0F19585FA756}" type="datetime1">
              <a:rPr lang="en-US"/>
              <a:pPr>
                <a:defRPr/>
              </a:pPr>
              <a:t>4/20/2013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F2D4297-B4BD-4E5E-8B80-4A37330F5890}" type="slidenum">
              <a:rPr lang="en-US"/>
              <a:pPr>
                <a:defRPr/>
              </a:pPr>
              <a:t>‹#›</a:t>
            </a:fld>
            <a:endParaRPr lang="en-US" dirty="0"/>
          </a:p>
        </p:txBody>
      </p:sp>
    </p:spTree>
    <p:extLst>
      <p:ext uri="{BB962C8B-B14F-4D97-AF65-F5344CB8AC3E}">
        <p14:creationId xmlns:p14="http://schemas.microsoft.com/office/powerpoint/2010/main" val="4166573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9E28FD03-3C2B-450A-82C7-C025F99ACA6C}" type="datetime1">
              <a:rPr lang="en-US"/>
              <a:pPr>
                <a:defRPr/>
              </a:pPr>
              <a:t>4/20/2013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72464B0D-BD49-4DD1-B3BA-B4BC3067C759}"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April.Ritchie@kentonlibrary.or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shoresml@muohio.edu"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54.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image" Target="../media/image32.wmf"/><Relationship Id="rId5" Type="http://schemas.openxmlformats.org/officeDocument/2006/relationships/image" Target="../media/image31.emf"/><Relationship Id="rId4" Type="http://schemas.openxmlformats.org/officeDocument/2006/relationships/image" Target="../media/image30.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228600"/>
            <a:ext cx="7772400" cy="2895600"/>
          </a:xfrm>
        </p:spPr>
        <p:txBody>
          <a:bodyPr/>
          <a:lstStyle/>
          <a:p>
            <a:pPr eaLnBrk="1" hangingPunct="1"/>
            <a:r>
              <a:rPr lang="en-US" sz="5400" b="1" smtClean="0">
                <a:ea typeface="ＭＳ Ｐゴシック" pitchFamily="34" charset="-128"/>
              </a:rPr>
              <a:t>Enhance Your Chances: </a:t>
            </a:r>
            <a:r>
              <a:rPr lang="en-US" sz="4800" b="1" smtClean="0">
                <a:ea typeface="ＭＳ Ｐゴシック" pitchFamily="34" charset="-128"/>
              </a:rPr>
              <a:t>How to Shine Brightly in a Tough Job Market!</a:t>
            </a:r>
          </a:p>
        </p:txBody>
      </p:sp>
      <p:sp>
        <p:nvSpPr>
          <p:cNvPr id="2051" name="Subtitle 2"/>
          <p:cNvSpPr>
            <a:spLocks noGrp="1"/>
          </p:cNvSpPr>
          <p:nvPr>
            <p:ph type="subTitle" idx="1"/>
          </p:nvPr>
        </p:nvSpPr>
        <p:spPr>
          <a:xfrm>
            <a:off x="1371600" y="2438400"/>
            <a:ext cx="6400800" cy="914400"/>
          </a:xfrm>
        </p:spPr>
        <p:txBody>
          <a:bodyPr/>
          <a:lstStyle/>
          <a:p>
            <a:pPr eaLnBrk="1" hangingPunct="1"/>
            <a:r>
              <a:rPr lang="en-US" sz="5400" smtClean="0">
                <a:solidFill>
                  <a:schemeClr val="tx1"/>
                </a:solidFill>
                <a:ea typeface="ＭＳ Ｐゴシック" pitchFamily="34" charset="-128"/>
              </a:rPr>
              <a:t>                 </a:t>
            </a:r>
          </a:p>
        </p:txBody>
      </p:sp>
      <p:pic>
        <p:nvPicPr>
          <p:cNvPr id="2052" name="Picture 14" descr="C:\Users\aritchie\AppData\Local\Microsoft\Windows\Temporary Internet Files\Content.IE5\4Q5KOASS\MP90020224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3657600"/>
            <a:ext cx="3657600" cy="244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p:cNvSpPr>
          <p:nvPr>
            <p:ph type="title"/>
          </p:nvPr>
        </p:nvSpPr>
        <p:spPr/>
        <p:txBody>
          <a:bodyPr/>
          <a:lstStyle/>
          <a:p>
            <a:r>
              <a:rPr lang="en-US" smtClean="0">
                <a:ea typeface="ＭＳ Ｐゴシック" pitchFamily="34" charset="-128"/>
              </a:rPr>
              <a:t> </a:t>
            </a:r>
            <a:r>
              <a:rPr lang="en-US" b="1" smtClean="0">
                <a:ea typeface="ＭＳ Ｐゴシック" pitchFamily="34" charset="-128"/>
              </a:rPr>
              <a:t>Tip #3</a:t>
            </a:r>
          </a:p>
        </p:txBody>
      </p:sp>
      <p:sp>
        <p:nvSpPr>
          <p:cNvPr id="48131" name="Rectangle 3"/>
          <p:cNvSpPr>
            <a:spLocks noGrp="1"/>
          </p:cNvSpPr>
          <p:nvPr>
            <p:ph type="body" idx="1"/>
          </p:nvPr>
        </p:nvSpPr>
        <p:spPr/>
        <p:txBody>
          <a:bodyPr/>
          <a:lstStyle/>
          <a:p>
            <a:pPr eaLnBrk="1" hangingPunct="1">
              <a:buFont typeface="Arial" charset="0"/>
              <a:buNone/>
              <a:defRPr/>
            </a:pPr>
            <a:r>
              <a:rPr lang="en-US" sz="4000" b="1" i="1" dirty="0" smtClean="0">
                <a:effectLst>
                  <a:outerShdw blurRad="38100" dist="38100" dir="2700000" algn="tl">
                    <a:srgbClr val="000000">
                      <a:alpha val="43137"/>
                    </a:srgbClr>
                  </a:outerShdw>
                </a:effectLst>
              </a:rPr>
              <a:t>Your cover letter is more than just a cover letter; it is a writing sample</a:t>
            </a:r>
            <a:endParaRPr lang="en-US" sz="4000" dirty="0" smtClean="0">
              <a:effectLst>
                <a:outerShdw blurRad="38100" dist="38100" dir="2700000" algn="tl">
                  <a:srgbClr val="000000">
                    <a:alpha val="43137"/>
                  </a:srgbClr>
                </a:outerShdw>
              </a:effectLst>
            </a:endParaRPr>
          </a:p>
          <a:p>
            <a:pPr eaLnBrk="1" hangingPunct="1">
              <a:buFont typeface="Wingdings" charset="2"/>
              <a:buChar char="Ø"/>
              <a:defRPr/>
            </a:pPr>
            <a:r>
              <a:rPr lang="en-US" dirty="0" smtClean="0"/>
              <a:t>Your potential employer will need for you to write things such as:</a:t>
            </a:r>
          </a:p>
          <a:p>
            <a:pPr lvl="1" eaLnBrk="1" hangingPunct="1">
              <a:buFont typeface="Wingdings" charset="2"/>
              <a:buChar char="Ø"/>
              <a:defRPr/>
            </a:pPr>
            <a:r>
              <a:rPr lang="en-US" dirty="0" smtClean="0"/>
              <a:t> </a:t>
            </a:r>
            <a:r>
              <a:rPr lang="en-US" b="1" dirty="0" smtClean="0">
                <a:solidFill>
                  <a:schemeClr val="accent2">
                    <a:lumMod val="50000"/>
                  </a:schemeClr>
                </a:solidFill>
              </a:rPr>
              <a:t>grants, reports, proposals, board reports, newspaper articles, book reviews, etc. </a:t>
            </a:r>
          </a:p>
          <a:p>
            <a:pPr eaLnBrk="1" hangingPunct="1">
              <a:buFont typeface="Wingdings" charset="2"/>
              <a:buChar char="Ø"/>
              <a:defRPr/>
            </a:pPr>
            <a:r>
              <a:rPr lang="en-US" dirty="0" smtClean="0"/>
              <a:t>Your future supervisor will not want to correct your grammar and writing errors.  </a:t>
            </a:r>
          </a:p>
          <a:p>
            <a:pPr eaLnBrk="1" hangingPunct="1">
              <a:buFont typeface="Wingdings" charset="2"/>
              <a:buChar char="Ø"/>
              <a:defRPr/>
            </a:pPr>
            <a:endParaRPr lang="en-US" dirty="0" smtClean="0"/>
          </a:p>
          <a:p>
            <a:pPr>
              <a:defRPr/>
            </a:pP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p:nvPr>
        </p:nvSpPr>
        <p:spPr>
          <a:xfrm>
            <a:off x="457200" y="274638"/>
            <a:ext cx="8229600" cy="868362"/>
          </a:xfrm>
        </p:spPr>
        <p:txBody>
          <a:bodyPr/>
          <a:lstStyle/>
          <a:p>
            <a:r>
              <a:rPr lang="en-US" b="1" smtClean="0">
                <a:ea typeface="ＭＳ Ｐゴシック" pitchFamily="34" charset="-128"/>
              </a:rPr>
              <a:t>Tip #4</a:t>
            </a:r>
          </a:p>
        </p:txBody>
      </p:sp>
      <p:sp>
        <p:nvSpPr>
          <p:cNvPr id="50179" name="Rectangle 3"/>
          <p:cNvSpPr>
            <a:spLocks noGrp="1"/>
          </p:cNvSpPr>
          <p:nvPr>
            <p:ph type="body" idx="1"/>
          </p:nvPr>
        </p:nvSpPr>
        <p:spPr>
          <a:xfrm>
            <a:off x="457200" y="1219200"/>
            <a:ext cx="8229600" cy="4906963"/>
          </a:xfrm>
        </p:spPr>
        <p:txBody>
          <a:bodyPr/>
          <a:lstStyle/>
          <a:p>
            <a:pPr marL="609600" lvl="1" indent="-609600" eaLnBrk="1" hangingPunct="1">
              <a:buFont typeface="Arial" charset="0"/>
              <a:buNone/>
              <a:defRPr/>
            </a:pPr>
            <a:r>
              <a:rPr lang="en-US" sz="4000" b="1" i="1" dirty="0" smtClean="0">
                <a:effectLst>
                  <a:outerShdw blurRad="38100" dist="38100" dir="2700000" algn="tl">
                    <a:srgbClr val="000000">
                      <a:alpha val="43137"/>
                    </a:srgbClr>
                  </a:outerShdw>
                </a:effectLst>
              </a:rPr>
              <a:t>Avoid over-using the same words throughout your document </a:t>
            </a:r>
            <a:endParaRPr lang="en-US" sz="4000" dirty="0" smtClean="0">
              <a:effectLst>
                <a:outerShdw blurRad="38100" dist="38100" dir="2700000" algn="tl">
                  <a:srgbClr val="000000">
                    <a:alpha val="43137"/>
                  </a:srgbClr>
                </a:outerShdw>
              </a:effectLst>
            </a:endParaRPr>
          </a:p>
          <a:p>
            <a:pPr marL="1009650" lvl="1" indent="-609600" eaLnBrk="1" hangingPunct="1">
              <a:buFont typeface="Wingdings" charset="2"/>
              <a:buChar char="Ø"/>
              <a:defRPr/>
            </a:pPr>
            <a:r>
              <a:rPr lang="en-US" dirty="0" smtClean="0"/>
              <a:t>This is a common mistake and it makes for tiresome reading. </a:t>
            </a:r>
          </a:p>
          <a:p>
            <a:pPr marL="1009650" lvl="1" indent="-609600" eaLnBrk="1" hangingPunct="1">
              <a:buFont typeface="Wingdings" charset="2"/>
              <a:buChar char="Ø"/>
              <a:defRPr/>
            </a:pPr>
            <a:r>
              <a:rPr lang="en-US" dirty="0" smtClean="0"/>
              <a:t>Commonly over-used words: </a:t>
            </a:r>
          </a:p>
          <a:p>
            <a:pPr marL="1409700" lvl="2" indent="-609600" eaLnBrk="1" hangingPunct="1">
              <a:buFont typeface="Wingdings" charset="2"/>
              <a:buChar char="Ø"/>
              <a:defRPr/>
            </a:pPr>
            <a:r>
              <a:rPr lang="en-US" dirty="0" smtClean="0"/>
              <a:t>experience</a:t>
            </a:r>
          </a:p>
          <a:p>
            <a:pPr marL="1409700" lvl="2" indent="-609600" eaLnBrk="1" hangingPunct="1">
              <a:buFont typeface="Wingdings" charset="2"/>
              <a:buChar char="Ø"/>
              <a:defRPr/>
            </a:pPr>
            <a:r>
              <a:rPr lang="en-US" dirty="0" smtClean="0"/>
              <a:t>opportunity</a:t>
            </a:r>
          </a:p>
          <a:p>
            <a:pPr marL="1409700" lvl="2" indent="-609600" eaLnBrk="1" hangingPunct="1">
              <a:buFont typeface="Wingdings" charset="2"/>
              <a:buChar char="Ø"/>
              <a:defRPr/>
            </a:pPr>
            <a:r>
              <a:rPr lang="en-US" dirty="0" smtClean="0"/>
              <a:t> library </a:t>
            </a:r>
          </a:p>
          <a:p>
            <a:pPr marL="1409700" lvl="2" indent="-609600" eaLnBrk="1" hangingPunct="1">
              <a:buFont typeface="Wingdings" charset="2"/>
              <a:buChar char="Ø"/>
              <a:defRPr/>
            </a:pPr>
            <a:r>
              <a:rPr lang="en-US" dirty="0" smtClean="0"/>
              <a:t> librarian </a:t>
            </a:r>
          </a:p>
          <a:p>
            <a:pPr marL="1409700" lvl="2" indent="-609600" eaLnBrk="1" hangingPunct="1">
              <a:buFont typeface="Wingdings" charset="2"/>
              <a:buChar char="Ø"/>
              <a:defRPr/>
            </a:pPr>
            <a:r>
              <a:rPr lang="en-US" dirty="0" smtClean="0"/>
              <a:t> position</a:t>
            </a:r>
          </a:p>
          <a:p>
            <a:pPr marL="1009650" lvl="1" indent="-609600" eaLnBrk="1" hangingPunct="1">
              <a:buFont typeface="Arial" charset="0"/>
              <a:buNone/>
              <a:defRPr/>
            </a:pPr>
            <a:r>
              <a:rPr lang="en-US" dirty="0" smtClean="0"/>
              <a:t> </a:t>
            </a:r>
          </a:p>
          <a:p>
            <a:pPr marL="1009650" lvl="1" indent="-609600" eaLnBrk="1" hangingPunct="1">
              <a:buFont typeface="Arial" charset="0"/>
              <a:buNone/>
              <a:defRPr/>
            </a:pPr>
            <a:endParaRPr lang="en-US" dirty="0" smtClean="0"/>
          </a:p>
          <a:p>
            <a:pPr marL="609600" indent="-609600" eaLnBrk="1" hangingPunct="1">
              <a:buFont typeface="Wingdings" charset="2"/>
              <a:buChar char="Ø"/>
              <a:defRPr/>
            </a:pPr>
            <a:endParaRPr lang="en-US" dirty="0" smtClean="0"/>
          </a:p>
          <a:p>
            <a:pPr marL="609600" indent="-609600" eaLnBrk="1" hangingPunct="1">
              <a:buFont typeface="Arial" charset="0"/>
              <a:buNone/>
              <a:defRPr/>
            </a:pPr>
            <a:endParaRPr lang="en-US" dirty="0" smtClean="0"/>
          </a:p>
          <a:p>
            <a:pPr marL="609600" indent="-609600">
              <a:buFont typeface="Arial" charset="0"/>
              <a:buNone/>
              <a:defRPr/>
            </a:pPr>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p:txBody>
          <a:bodyPr/>
          <a:lstStyle/>
          <a:p>
            <a:r>
              <a:rPr lang="en-US" b="1" smtClean="0">
                <a:ea typeface="ＭＳ Ｐゴシック" pitchFamily="34" charset="-128"/>
              </a:rPr>
              <a:t>Tip #5</a:t>
            </a:r>
          </a:p>
        </p:txBody>
      </p:sp>
      <p:sp>
        <p:nvSpPr>
          <p:cNvPr id="50179" name="Rectangle 3"/>
          <p:cNvSpPr>
            <a:spLocks noGrp="1"/>
          </p:cNvSpPr>
          <p:nvPr>
            <p:ph type="body" idx="1"/>
          </p:nvPr>
        </p:nvSpPr>
        <p:spPr/>
        <p:txBody>
          <a:bodyPr/>
          <a:lstStyle/>
          <a:p>
            <a:pPr marL="609600" indent="-609600" eaLnBrk="1" hangingPunct="1">
              <a:buFont typeface="Calibri" charset="0"/>
              <a:buNone/>
              <a:defRPr/>
            </a:pPr>
            <a:r>
              <a:rPr lang="en-US" sz="4000" b="1" i="1" dirty="0" smtClean="0">
                <a:effectLst>
                  <a:outerShdw blurRad="38100" dist="38100" dir="2700000" algn="tl">
                    <a:srgbClr val="000000">
                      <a:alpha val="43137"/>
                    </a:srgbClr>
                  </a:outerShdw>
                </a:effectLst>
              </a:rPr>
              <a:t>Do not begin every paragraph in your letter with the word “I”</a:t>
            </a:r>
            <a:r>
              <a:rPr lang="en-US" sz="4000" b="1" dirty="0" smtClean="0">
                <a:effectLst>
                  <a:outerShdw blurRad="38100" dist="38100" dir="2700000" algn="tl">
                    <a:srgbClr val="000000">
                      <a:alpha val="43137"/>
                    </a:srgbClr>
                  </a:outerShdw>
                </a:effectLst>
              </a:rPr>
              <a:t> </a:t>
            </a:r>
            <a:endParaRPr lang="en-US" sz="4000" dirty="0" smtClean="0">
              <a:effectLst>
                <a:outerShdw blurRad="38100" dist="38100" dir="2700000" algn="tl">
                  <a:srgbClr val="000000">
                    <a:alpha val="43137"/>
                  </a:srgbClr>
                </a:outerShdw>
              </a:effectLst>
            </a:endParaRPr>
          </a:p>
          <a:p>
            <a:pPr marL="609600" lvl="1" indent="-609600" eaLnBrk="1" hangingPunct="1">
              <a:buFont typeface="Wingdings" charset="2"/>
              <a:buChar char="Ø"/>
              <a:defRPr/>
            </a:pPr>
            <a:r>
              <a:rPr lang="en-US" dirty="0" smtClean="0"/>
              <a:t>Too many sentences beginning with “I” will make you look like a less than stellar writer.</a:t>
            </a:r>
          </a:p>
          <a:p>
            <a:pPr marL="1009650" lvl="1" indent="-609600" eaLnBrk="1" hangingPunct="1">
              <a:buFont typeface="Wingdings" charset="2"/>
              <a:buChar char="Ø"/>
              <a:defRPr/>
            </a:pPr>
            <a:r>
              <a:rPr lang="en-US" dirty="0" smtClean="0"/>
              <a:t>“I have”</a:t>
            </a:r>
          </a:p>
          <a:p>
            <a:pPr marL="1009650" lvl="1" indent="-609600" eaLnBrk="1" hangingPunct="1">
              <a:buFont typeface="Wingdings" charset="2"/>
              <a:buChar char="Ø"/>
              <a:defRPr/>
            </a:pPr>
            <a:r>
              <a:rPr lang="en-US" dirty="0" smtClean="0"/>
              <a:t>“I would”</a:t>
            </a:r>
          </a:p>
          <a:p>
            <a:pPr marL="1009650" lvl="1" indent="-609600" eaLnBrk="1" hangingPunct="1">
              <a:buFont typeface="Wingdings" charset="2"/>
              <a:buChar char="Ø"/>
              <a:defRPr/>
            </a:pPr>
            <a:r>
              <a:rPr lang="en-US" dirty="0" smtClean="0"/>
              <a:t> “I am”</a:t>
            </a:r>
          </a:p>
          <a:p>
            <a:pPr marL="1009650" lvl="1" indent="-609600" eaLnBrk="1" hangingPunct="1">
              <a:buFont typeface="Wingdings" charset="2"/>
              <a:buChar char="Ø"/>
              <a:defRPr/>
            </a:pPr>
            <a:r>
              <a:rPr lang="en-US" dirty="0" smtClean="0"/>
              <a:t> “I will” </a:t>
            </a:r>
          </a:p>
          <a:p>
            <a:pPr marL="1009650" lvl="1" indent="-609600" eaLnBrk="1" hangingPunct="1">
              <a:buFont typeface="Arial" charset="0"/>
              <a:buNone/>
              <a:defRPr/>
            </a:pPr>
            <a:endParaRPr lang="en-US" dirty="0" smtClean="0"/>
          </a:p>
          <a:p>
            <a:pPr marL="609600" indent="-609600" eaLnBrk="1" hangingPunct="1">
              <a:buFont typeface="Wingdings" charset="2"/>
              <a:buChar char="Ø"/>
              <a:defRPr/>
            </a:pPr>
            <a:endParaRPr lang="en-US" dirty="0" smtClean="0"/>
          </a:p>
          <a:p>
            <a:pPr marL="609600" indent="-609600" eaLnBrk="1" hangingPunct="1">
              <a:buFont typeface="Arial" charset="0"/>
              <a:buNone/>
              <a:defRPr/>
            </a:pPr>
            <a:endParaRPr lang="en-US" dirty="0" smtClean="0"/>
          </a:p>
          <a:p>
            <a:pPr marL="609600" indent="-609600">
              <a:buFont typeface="Arial" charset="0"/>
              <a:buNone/>
              <a:defRPr/>
            </a:pP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p:cNvSpPr>
          <p:nvPr>
            <p:ph type="title"/>
          </p:nvPr>
        </p:nvSpPr>
        <p:spPr/>
        <p:txBody>
          <a:bodyPr/>
          <a:lstStyle/>
          <a:p>
            <a:r>
              <a:rPr lang="en-US" b="1" smtClean="0">
                <a:ea typeface="ＭＳ Ｐゴシック" pitchFamily="34" charset="-128"/>
              </a:rPr>
              <a:t>Tip #6</a:t>
            </a:r>
          </a:p>
        </p:txBody>
      </p:sp>
      <p:sp>
        <p:nvSpPr>
          <p:cNvPr id="13315" name="Rectangle 3"/>
          <p:cNvSpPr>
            <a:spLocks noGrp="1"/>
          </p:cNvSpPr>
          <p:nvPr>
            <p:ph type="body" idx="1"/>
          </p:nvPr>
        </p:nvSpPr>
        <p:spPr/>
        <p:txBody>
          <a:bodyPr/>
          <a:lstStyle/>
          <a:p>
            <a:pPr marL="609600" indent="-609600" eaLnBrk="1" hangingPunct="1">
              <a:buFont typeface="Calibri" charset="0"/>
              <a:buNone/>
              <a:defRPr/>
            </a:pPr>
            <a:r>
              <a:rPr lang="en-US" sz="4000" b="1" i="1" dirty="0" smtClean="0">
                <a:effectLst>
                  <a:outerShdw blurRad="38100" dist="38100" dir="2700000" algn="tl">
                    <a:srgbClr val="000000">
                      <a:alpha val="43137"/>
                    </a:srgbClr>
                  </a:outerShdw>
                </a:effectLst>
              </a:rPr>
              <a:t>Your cover letter should not be all about you and your needs</a:t>
            </a:r>
            <a:r>
              <a:rPr lang="en-US" sz="4000" b="1" dirty="0" smtClean="0">
                <a:effectLst>
                  <a:outerShdw blurRad="38100" dist="38100" dir="2700000" algn="tl">
                    <a:srgbClr val="000000">
                      <a:alpha val="43137"/>
                    </a:srgbClr>
                  </a:outerShdw>
                </a:effectLst>
              </a:rPr>
              <a:t> </a:t>
            </a:r>
            <a:endParaRPr lang="en-US" sz="4000" dirty="0" smtClean="0">
              <a:effectLst>
                <a:outerShdw blurRad="38100" dist="38100" dir="2700000" algn="tl">
                  <a:srgbClr val="000000">
                    <a:alpha val="43137"/>
                  </a:srgbClr>
                </a:outerShdw>
              </a:effectLst>
            </a:endParaRPr>
          </a:p>
          <a:p>
            <a:pPr marL="1371600" lvl="2" indent="-457200" eaLnBrk="1" hangingPunct="1">
              <a:buFont typeface="Wingdings" charset="2"/>
              <a:buChar char="Ø"/>
              <a:defRPr/>
            </a:pPr>
            <a:r>
              <a:rPr lang="en-US" sz="3200" dirty="0" smtClean="0"/>
              <a:t>Talk about what you can do for your potential employer.</a:t>
            </a:r>
          </a:p>
          <a:p>
            <a:pPr marL="1371600" lvl="2" indent="-457200" eaLnBrk="1" hangingPunct="1">
              <a:buFont typeface="Wingdings" charset="2"/>
              <a:buChar char="Ø"/>
              <a:defRPr/>
            </a:pPr>
            <a:r>
              <a:rPr lang="en-US" sz="3200" dirty="0" smtClean="0"/>
              <a:t>The employer wants to know how you can help make his or her library a better place.</a:t>
            </a:r>
          </a:p>
          <a:p>
            <a:pPr marL="1371600" lvl="2" indent="-457200" eaLnBrk="1" hangingPunct="1">
              <a:buFont typeface="Wingdings" charset="2"/>
              <a:buChar char="Ø"/>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type="title"/>
          </p:nvPr>
        </p:nvSpPr>
        <p:spPr>
          <a:xfrm>
            <a:off x="457200" y="152400"/>
            <a:ext cx="8229600" cy="838200"/>
          </a:xfrm>
        </p:spPr>
        <p:txBody>
          <a:bodyPr/>
          <a:lstStyle/>
          <a:p>
            <a:r>
              <a:rPr lang="en-US" b="1" smtClean="0">
                <a:ea typeface="ＭＳ Ｐゴシック" pitchFamily="34" charset="-128"/>
              </a:rPr>
              <a:t>Tip #6 (Cont’d.)</a:t>
            </a:r>
          </a:p>
        </p:txBody>
      </p:sp>
      <p:sp>
        <p:nvSpPr>
          <p:cNvPr id="15363" name="Rectangle 3"/>
          <p:cNvSpPr>
            <a:spLocks noGrp="1"/>
          </p:cNvSpPr>
          <p:nvPr>
            <p:ph type="body" idx="1"/>
          </p:nvPr>
        </p:nvSpPr>
        <p:spPr>
          <a:xfrm>
            <a:off x="457200" y="1066800"/>
            <a:ext cx="8229600" cy="5059363"/>
          </a:xfrm>
        </p:spPr>
        <p:txBody>
          <a:bodyPr/>
          <a:lstStyle/>
          <a:p>
            <a:pPr marL="1371600" lvl="2" indent="-457200" eaLnBrk="1" hangingPunct="1">
              <a:buFont typeface="Arial" charset="0"/>
              <a:buNone/>
            </a:pPr>
            <a:r>
              <a:rPr lang="en-US" sz="4000" b="1" i="1" smtClean="0">
                <a:ea typeface="ＭＳ Ｐゴシック" pitchFamily="34" charset="-128"/>
              </a:rPr>
              <a:t>Real-Life Example:             Readers’ Advisory Librarian</a:t>
            </a:r>
          </a:p>
          <a:p>
            <a:pPr marL="1371600" lvl="2" indent="-457200" eaLnBrk="1" hangingPunct="1">
              <a:buFont typeface="Wingdings" pitchFamily="2" charset="2"/>
              <a:buChar char="Ø"/>
            </a:pPr>
            <a:r>
              <a:rPr lang="en-US" sz="3200" smtClean="0">
                <a:ea typeface="ＭＳ Ｐゴシック" pitchFamily="34" charset="-128"/>
              </a:rPr>
              <a:t>“As an avid reader, one who often has half a dozen books from different genres on the nightstand so I can read by mood, I am dedicated to assisting and encouraging bibliophiles, casual readers, and reluctant readers, in their literary pursuits.” </a:t>
            </a:r>
          </a:p>
          <a:p>
            <a:pPr marL="1371600" lvl="2" indent="-457200" eaLnBrk="1" hangingPunct="1">
              <a:buFont typeface="Wingdings" pitchFamily="2" charset="2"/>
              <a:buChar char="Ø"/>
            </a:pPr>
            <a:endParaRPr lang="en-US" sz="3200" smtClean="0">
              <a:ea typeface="ＭＳ Ｐゴシック" pitchFamily="34" charset="-128"/>
            </a:endParaRPr>
          </a:p>
          <a:p>
            <a:pPr marL="1371600" lvl="2" indent="-457200" eaLnBrk="1" hangingPunct="1">
              <a:buFont typeface="Arial" charset="0"/>
              <a:buNone/>
            </a:pPr>
            <a:endParaRPr lang="en-US" sz="3200" smtClean="0">
              <a:ea typeface="ＭＳ Ｐゴシック" pitchFamily="34" charset="-128"/>
            </a:endParaRPr>
          </a:p>
          <a:p>
            <a:pPr marL="1371600" lvl="2" indent="-457200" eaLnBrk="1" hangingPunct="1">
              <a:buFont typeface="Wingdings" pitchFamily="2" charset="2"/>
              <a:buChar char="Ø"/>
            </a:pPr>
            <a:endParaRPr lang="en-US" sz="3200" smtClean="0">
              <a:ea typeface="ＭＳ Ｐゴシック" pitchFamily="34" charset="-128"/>
            </a:endParaRPr>
          </a:p>
          <a:p>
            <a:pPr marL="1828800" lvl="3" indent="-457200" eaLnBrk="1" hangingPunct="1">
              <a:buFont typeface="Arial" charset="0"/>
              <a:buNone/>
            </a:pPr>
            <a:endParaRPr lang="en-US" sz="2800" smtClean="0">
              <a:ea typeface="ＭＳ Ｐゴシック" pitchFamily="34" charset="-128"/>
            </a:endParaRPr>
          </a:p>
          <a:p>
            <a:pPr marL="609600" indent="-609600"/>
            <a:endParaRPr lang="en-US" sz="4000" smtClean="0">
              <a:ea typeface="ＭＳ Ｐゴシック" pitchFamily="34" charset="-12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a:xfrm>
            <a:off x="457200" y="274638"/>
            <a:ext cx="8229600" cy="944562"/>
          </a:xfrm>
        </p:spPr>
        <p:txBody>
          <a:bodyPr/>
          <a:lstStyle/>
          <a:p>
            <a:r>
              <a:rPr lang="en-US" b="1" smtClean="0">
                <a:ea typeface="ＭＳ Ｐゴシック" pitchFamily="34" charset="-128"/>
              </a:rPr>
              <a:t>Tip #7</a:t>
            </a:r>
          </a:p>
        </p:txBody>
      </p:sp>
      <p:sp>
        <p:nvSpPr>
          <p:cNvPr id="14339" name="Rectangle 3"/>
          <p:cNvSpPr>
            <a:spLocks noGrp="1"/>
          </p:cNvSpPr>
          <p:nvPr>
            <p:ph type="body" idx="1"/>
          </p:nvPr>
        </p:nvSpPr>
        <p:spPr>
          <a:xfrm>
            <a:off x="457200" y="1295400"/>
            <a:ext cx="8229600" cy="4830763"/>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Do your research</a:t>
            </a:r>
            <a:r>
              <a:rPr lang="en-US" sz="4000" b="1" dirty="0" smtClean="0">
                <a:effectLst>
                  <a:outerShdw blurRad="38100" dist="38100" dir="2700000" algn="tl">
                    <a:srgbClr val="000000">
                      <a:alpha val="43137"/>
                    </a:srgbClr>
                  </a:outerShdw>
                </a:effectLst>
              </a:rPr>
              <a:t> </a:t>
            </a:r>
            <a:endParaRPr lang="en-US" sz="4000" dirty="0" smtClean="0">
              <a:effectLst>
                <a:outerShdw blurRad="38100" dist="38100" dir="2700000" algn="tl">
                  <a:srgbClr val="000000">
                    <a:alpha val="43137"/>
                  </a:srgbClr>
                </a:outerShdw>
              </a:effectLst>
            </a:endParaRPr>
          </a:p>
          <a:p>
            <a:pPr marL="1371600" lvl="2" indent="-457200" eaLnBrk="1" hangingPunct="1">
              <a:buFont typeface="Wingdings" charset="2"/>
              <a:buChar char="Ø"/>
              <a:defRPr/>
            </a:pPr>
            <a:r>
              <a:rPr lang="en-US" sz="3200" dirty="0" smtClean="0"/>
              <a:t>Before you write your letter, do some research on the library.</a:t>
            </a:r>
          </a:p>
          <a:p>
            <a:pPr marL="1371600" lvl="2" indent="-457200" eaLnBrk="1" hangingPunct="1">
              <a:buFont typeface="Wingdings" charset="2"/>
              <a:buChar char="Ø"/>
              <a:defRPr/>
            </a:pPr>
            <a:r>
              <a:rPr lang="en-US" sz="3200" dirty="0" smtClean="0"/>
              <a:t>Try to find a way to work some of your newfound knowledge into your cover letter. </a:t>
            </a:r>
          </a:p>
          <a:p>
            <a:pPr marL="1371600" lvl="2" indent="-457200" eaLnBrk="1" hangingPunct="1">
              <a:buFont typeface="Wingdings" charset="2"/>
              <a:buChar char="Ø"/>
              <a:defRPr/>
            </a:pPr>
            <a:r>
              <a:rPr lang="en-US" sz="3200" dirty="0" smtClean="0"/>
              <a:t>Look for opportunities to demonstrate how your experience or skills match up with the employer’s needs. </a:t>
            </a:r>
          </a:p>
          <a:p>
            <a:pPr marL="1371600" lvl="2" indent="-457200" eaLnBrk="1" hangingPunct="1">
              <a:buFont typeface="Wingdings" charset="2"/>
              <a:buChar char="Ø"/>
              <a:defRPr/>
            </a:pPr>
            <a:endParaRPr lang="en-US" sz="3200" dirty="0" smtClean="0"/>
          </a:p>
          <a:p>
            <a:pPr marL="1371600" lvl="2" indent="-457200" eaLnBrk="1" hangingPunct="1">
              <a:buFont typeface="Wingdings" charset="2"/>
              <a:buChar char="Ø"/>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p:nvPr>
        </p:nvSpPr>
        <p:spPr>
          <a:xfrm>
            <a:off x="457200" y="152400"/>
            <a:ext cx="8229600" cy="838200"/>
          </a:xfrm>
        </p:spPr>
        <p:txBody>
          <a:bodyPr/>
          <a:lstStyle/>
          <a:p>
            <a:r>
              <a:rPr lang="en-US" b="1" smtClean="0">
                <a:ea typeface="ＭＳ Ｐゴシック" pitchFamily="34" charset="-128"/>
              </a:rPr>
              <a:t>Tip #7 (Cont’d.)</a:t>
            </a:r>
          </a:p>
        </p:txBody>
      </p:sp>
      <p:sp>
        <p:nvSpPr>
          <p:cNvPr id="17411" name="Rectangle 3"/>
          <p:cNvSpPr>
            <a:spLocks noGrp="1"/>
          </p:cNvSpPr>
          <p:nvPr>
            <p:ph type="body" idx="1"/>
          </p:nvPr>
        </p:nvSpPr>
        <p:spPr>
          <a:xfrm>
            <a:off x="457200" y="1066800"/>
            <a:ext cx="8229600" cy="5059363"/>
          </a:xfrm>
        </p:spPr>
        <p:txBody>
          <a:bodyPr/>
          <a:lstStyle/>
          <a:p>
            <a:pPr marL="1371600" lvl="2" indent="-457200" eaLnBrk="1" hangingPunct="1">
              <a:buFont typeface="Arial" charset="0"/>
              <a:buNone/>
            </a:pPr>
            <a:r>
              <a:rPr lang="en-US" sz="4000" b="1" i="1" smtClean="0">
                <a:ea typeface="ＭＳ Ｐゴシック" pitchFamily="34" charset="-128"/>
              </a:rPr>
              <a:t>Example:</a:t>
            </a:r>
          </a:p>
          <a:p>
            <a:pPr marL="1371600" lvl="2" indent="-457200" eaLnBrk="1" hangingPunct="1">
              <a:buFont typeface="Wingdings" pitchFamily="2" charset="2"/>
              <a:buChar char="Ø"/>
            </a:pPr>
            <a:r>
              <a:rPr lang="en-US" sz="3200" smtClean="0">
                <a:ea typeface="ＭＳ Ｐゴシック" pitchFamily="34" charset="-128"/>
              </a:rPr>
              <a:t>“From viewing your website, I noticed that your library is beefing up its outreach to non-traditional students. I have a keen interest in services to this group; I planned and presented a program for older students as one of my class projects.” </a:t>
            </a:r>
          </a:p>
          <a:p>
            <a:pPr marL="1371600" lvl="2" indent="-457200" eaLnBrk="1" hangingPunct="1">
              <a:buFont typeface="Arial" charset="0"/>
              <a:buNone/>
            </a:pPr>
            <a:endParaRPr lang="en-US" sz="3200" smtClean="0">
              <a:ea typeface="ＭＳ Ｐゴシック" pitchFamily="34" charset="-128"/>
            </a:endParaRPr>
          </a:p>
          <a:p>
            <a:pPr marL="1371600" lvl="2" indent="-457200" eaLnBrk="1" hangingPunct="1">
              <a:buFont typeface="Wingdings" pitchFamily="2" charset="2"/>
              <a:buChar char="Ø"/>
            </a:pPr>
            <a:endParaRPr lang="en-US" sz="3200" smtClean="0">
              <a:ea typeface="ＭＳ Ｐゴシック" pitchFamily="34" charset="-128"/>
            </a:endParaRPr>
          </a:p>
          <a:p>
            <a:pPr marL="1828800" lvl="3" indent="-457200" eaLnBrk="1" hangingPunct="1">
              <a:buFont typeface="Arial" charset="0"/>
              <a:buNone/>
            </a:pPr>
            <a:endParaRPr lang="en-US" sz="2800" smtClean="0">
              <a:ea typeface="ＭＳ Ｐゴシック" pitchFamily="34" charset="-128"/>
            </a:endParaRPr>
          </a:p>
          <a:p>
            <a:pPr marL="609600" indent="-609600"/>
            <a:endParaRPr lang="en-US" sz="4000" smtClean="0">
              <a:ea typeface="ＭＳ Ｐゴシック" pitchFamily="34" charset="-12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p:cNvSpPr>
          <p:nvPr>
            <p:ph type="title"/>
          </p:nvPr>
        </p:nvSpPr>
        <p:spPr>
          <a:xfrm>
            <a:off x="457200" y="152400"/>
            <a:ext cx="8229600" cy="685800"/>
          </a:xfrm>
        </p:spPr>
        <p:txBody>
          <a:bodyPr/>
          <a:lstStyle/>
          <a:p>
            <a:r>
              <a:rPr lang="en-US" b="1" smtClean="0">
                <a:ea typeface="ＭＳ Ｐゴシック" pitchFamily="34" charset="-128"/>
              </a:rPr>
              <a:t>Tip #8</a:t>
            </a:r>
          </a:p>
        </p:txBody>
      </p:sp>
      <p:sp>
        <p:nvSpPr>
          <p:cNvPr id="16387" name="Rectangle 3"/>
          <p:cNvSpPr>
            <a:spLocks noGrp="1"/>
          </p:cNvSpPr>
          <p:nvPr>
            <p:ph type="body" idx="1"/>
          </p:nvPr>
        </p:nvSpPr>
        <p:spPr>
          <a:xfrm>
            <a:off x="685800" y="914400"/>
            <a:ext cx="8229600" cy="5821363"/>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Your cover letter should not be a recital of your resume</a:t>
            </a:r>
          </a:p>
          <a:p>
            <a:pPr marL="1371600" lvl="2" indent="-457200" eaLnBrk="1" hangingPunct="1">
              <a:buFont typeface="Wingdings" charset="2"/>
              <a:buChar char="Ø"/>
              <a:defRPr/>
            </a:pPr>
            <a:r>
              <a:rPr lang="en-US" sz="3200" dirty="0" smtClean="0"/>
              <a:t>It should offer an intriguing glimpse of who you are and what you can do.</a:t>
            </a:r>
          </a:p>
          <a:p>
            <a:pPr marL="1371600" lvl="2" indent="-457200" eaLnBrk="1" hangingPunct="1">
              <a:buFont typeface="Wingdings" charset="2"/>
              <a:buChar char="Ø"/>
              <a:defRPr/>
            </a:pPr>
            <a:r>
              <a:rPr lang="en-US" sz="3200" dirty="0" smtClean="0"/>
              <a:t>It should pique the employer’s interest enough that he will want to then read your resume</a:t>
            </a:r>
          </a:p>
          <a:p>
            <a:pPr marL="1371600" lvl="2" indent="-457200" eaLnBrk="1" hangingPunct="1">
              <a:buFont typeface="Wingdings" charset="2"/>
              <a:buChar char="Ø"/>
              <a:defRPr/>
            </a:pPr>
            <a:r>
              <a:rPr lang="en-US" sz="3200" dirty="0" smtClean="0"/>
              <a:t>The cover letter and resume combined should provoke the employer to want to bring you in for an interview.  </a:t>
            </a:r>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a:xfrm>
            <a:off x="457200" y="152400"/>
            <a:ext cx="8229600" cy="685800"/>
          </a:xfrm>
        </p:spPr>
        <p:txBody>
          <a:bodyPr/>
          <a:lstStyle/>
          <a:p>
            <a:r>
              <a:rPr lang="en-US" b="1" smtClean="0">
                <a:ea typeface="ＭＳ Ｐゴシック" pitchFamily="34" charset="-128"/>
              </a:rPr>
              <a:t>Tip #9</a:t>
            </a:r>
          </a:p>
        </p:txBody>
      </p:sp>
      <p:sp>
        <p:nvSpPr>
          <p:cNvPr id="17411" name="Rectangle 3"/>
          <p:cNvSpPr>
            <a:spLocks noGrp="1"/>
          </p:cNvSpPr>
          <p:nvPr>
            <p:ph type="body" idx="1"/>
          </p:nvPr>
        </p:nvSpPr>
        <p:spPr>
          <a:xfrm>
            <a:off x="685800" y="914400"/>
            <a:ext cx="8229600" cy="5821363"/>
          </a:xfrm>
        </p:spPr>
        <p:txBody>
          <a:bodyPr/>
          <a:lstStyle/>
          <a:p>
            <a:pPr marL="1371600" lvl="2" indent="-457200" eaLnBrk="1" hangingPunct="1">
              <a:buFont typeface="Arial" charset="0"/>
              <a:buNone/>
              <a:defRPr/>
            </a:pPr>
            <a:endParaRPr lang="en-US" sz="4000" b="1" i="1" dirty="0" smtClean="0"/>
          </a:p>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Put it on paper (unless…)</a:t>
            </a:r>
            <a:endParaRPr lang="en-US" sz="4000" dirty="0" smtClean="0">
              <a:effectLst>
                <a:outerShdw blurRad="38100" dist="38100" dir="2700000" algn="tl">
                  <a:srgbClr val="000000">
                    <a:alpha val="43137"/>
                  </a:srgbClr>
                </a:outerShdw>
              </a:effectLst>
            </a:endParaRPr>
          </a:p>
          <a:p>
            <a:pPr marL="1371600" lvl="2" indent="-457200" eaLnBrk="1" hangingPunct="1">
              <a:buFont typeface="Wingdings" charset="2"/>
              <a:buChar char="Ø"/>
              <a:defRPr/>
            </a:pPr>
            <a:r>
              <a:rPr lang="en-US" sz="3200" u="sng" dirty="0" smtClean="0"/>
              <a:t>If</a:t>
            </a:r>
            <a:r>
              <a:rPr lang="en-US" sz="3200" dirty="0" smtClean="0"/>
              <a:t> you send a cover letter and resume via email or fax, be sure to state that you will also send a print copy. </a:t>
            </a:r>
          </a:p>
          <a:p>
            <a:pPr marL="1371600" lvl="2" indent="-457200" eaLnBrk="1" hangingPunct="1">
              <a:buFont typeface="Wingdings" charset="2"/>
              <a:buChar char="Ø"/>
              <a:defRPr/>
            </a:pPr>
            <a:r>
              <a:rPr lang="en-US" sz="3200" dirty="0" smtClean="0"/>
              <a:t>Make sure you send the print copies promptly		</a:t>
            </a:r>
          </a:p>
          <a:p>
            <a:pPr marL="1371600" lvl="2" indent="-457200" eaLnBrk="1" hangingPunct="1">
              <a:buFont typeface="Arial" charset="0"/>
              <a:buNone/>
              <a:defRPr/>
            </a:pPr>
            <a:r>
              <a:rPr lang="en-US" sz="3200" dirty="0" smtClean="0"/>
              <a:t>					</a:t>
            </a:r>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pic>
        <p:nvPicPr>
          <p:cNvPr id="19460" name="Picture 6" descr="C:\Users\aritchie\AppData\Local\Microsoft\Windows\Temporary Internet Files\Content.IE5\S66AN7R6\MP90042781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4572000"/>
            <a:ext cx="274478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457200" y="152400"/>
            <a:ext cx="8229600" cy="685800"/>
          </a:xfrm>
        </p:spPr>
        <p:txBody>
          <a:bodyPr/>
          <a:lstStyle/>
          <a:p>
            <a:r>
              <a:rPr lang="en-US" b="1" smtClean="0">
                <a:ea typeface="ＭＳ Ｐゴシック" pitchFamily="34" charset="-128"/>
              </a:rPr>
              <a:t>Tip #10</a:t>
            </a:r>
          </a:p>
        </p:txBody>
      </p:sp>
      <p:sp>
        <p:nvSpPr>
          <p:cNvPr id="18435" name="Rectangle 3"/>
          <p:cNvSpPr>
            <a:spLocks noGrp="1"/>
          </p:cNvSpPr>
          <p:nvPr>
            <p:ph type="body" idx="1"/>
          </p:nvPr>
        </p:nvSpPr>
        <p:spPr>
          <a:xfrm>
            <a:off x="685800" y="914400"/>
            <a:ext cx="8229600" cy="5821363"/>
          </a:xfrm>
        </p:spPr>
        <p:txBody>
          <a:bodyPr/>
          <a:lstStyle/>
          <a:p>
            <a:pPr marL="1371600" lvl="2" indent="-457200" eaLnBrk="1" hangingPunct="1">
              <a:buFont typeface="Arial" charset="0"/>
              <a:buNone/>
              <a:defRPr/>
            </a:pPr>
            <a:endParaRPr lang="en-US" sz="4000" b="1" i="1" dirty="0" smtClean="0"/>
          </a:p>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Quality counts</a:t>
            </a:r>
            <a:r>
              <a:rPr lang="en-US" sz="4000" b="1" dirty="0" smtClean="0">
                <a:effectLst>
                  <a:outerShdw blurRad="38100" dist="38100" dir="2700000" algn="tl">
                    <a:srgbClr val="000000">
                      <a:alpha val="43137"/>
                    </a:srgbClr>
                  </a:outerShdw>
                </a:effectLst>
              </a:rPr>
              <a:t> </a:t>
            </a:r>
            <a:endParaRPr lang="en-US" sz="4000" dirty="0" smtClean="0">
              <a:effectLst>
                <a:outerShdw blurRad="38100" dist="38100" dir="2700000" algn="tl">
                  <a:srgbClr val="000000">
                    <a:alpha val="43137"/>
                  </a:srgbClr>
                </a:outerShdw>
              </a:effectLst>
            </a:endParaRPr>
          </a:p>
          <a:p>
            <a:pPr marL="1371600" lvl="2" indent="-457200" eaLnBrk="1" hangingPunct="1">
              <a:buFont typeface="Wingdings" charset="2"/>
              <a:buChar char="Ø"/>
              <a:defRPr/>
            </a:pPr>
            <a:r>
              <a:rPr lang="en-US" sz="3200" dirty="0" smtClean="0"/>
              <a:t>Use high-quality cotton bond resume paper. </a:t>
            </a:r>
          </a:p>
          <a:p>
            <a:pPr marL="1371600" lvl="2" indent="-457200" eaLnBrk="1" hangingPunct="1">
              <a:buFont typeface="Wingdings" charset="2"/>
              <a:buChar char="Ø"/>
              <a:defRPr/>
            </a:pPr>
            <a:r>
              <a:rPr lang="en-US" sz="3200" dirty="0" smtClean="0"/>
              <a:t>Use the same type of paper for your resume, cover letter, references, and thank-you note. </a:t>
            </a:r>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b="1" smtClean="0">
                <a:ea typeface="ＭＳ Ｐゴシック" pitchFamily="34" charset="-128"/>
              </a:rPr>
              <a:t>Three Goals for This Session</a:t>
            </a:r>
          </a:p>
        </p:txBody>
      </p:sp>
      <p:sp>
        <p:nvSpPr>
          <p:cNvPr id="3075" name="Content Placeholder 2"/>
          <p:cNvSpPr>
            <a:spLocks noGrp="1"/>
          </p:cNvSpPr>
          <p:nvPr>
            <p:ph idx="1"/>
          </p:nvPr>
        </p:nvSpPr>
        <p:spPr/>
        <p:txBody>
          <a:bodyPr/>
          <a:lstStyle/>
          <a:p>
            <a:pPr marL="514350" indent="-514350">
              <a:buFont typeface="Arial" charset="0"/>
              <a:buNone/>
            </a:pPr>
            <a:endParaRPr lang="en-US" smtClean="0">
              <a:ea typeface="ＭＳ Ｐゴシック" pitchFamily="34" charset="-128"/>
            </a:endParaRPr>
          </a:p>
          <a:p>
            <a:pPr marL="514350" indent="-514350">
              <a:buFont typeface="Calibri" pitchFamily="34" charset="0"/>
              <a:buAutoNum type="arabicParenR"/>
            </a:pPr>
            <a:r>
              <a:rPr lang="en-US" sz="3800" smtClean="0">
                <a:ea typeface="ＭＳ Ｐゴシック" pitchFamily="34" charset="-128"/>
              </a:rPr>
              <a:t>Gain new perspectives on writing a cover letter.</a:t>
            </a:r>
          </a:p>
          <a:p>
            <a:pPr marL="514350" indent="-514350">
              <a:buFont typeface="Calibri" pitchFamily="34" charset="0"/>
              <a:buAutoNum type="arabicParenR"/>
            </a:pPr>
            <a:r>
              <a:rPr lang="en-US" sz="3800" smtClean="0">
                <a:ea typeface="ＭＳ Ｐゴシック" pitchFamily="34" charset="-128"/>
              </a:rPr>
              <a:t>Learn useful tips for making the most of your interview.</a:t>
            </a:r>
          </a:p>
          <a:p>
            <a:pPr marL="514350" indent="-514350">
              <a:buFont typeface="Calibri" pitchFamily="34" charset="0"/>
              <a:buAutoNum type="arabicParenR"/>
            </a:pPr>
            <a:r>
              <a:rPr lang="en-US" sz="3800" smtClean="0">
                <a:ea typeface="ＭＳ Ｐゴシック" pitchFamily="34" charset="-128"/>
              </a:rPr>
              <a:t>Have fun!</a:t>
            </a:r>
          </a:p>
          <a:p>
            <a:pPr marL="514350" indent="-514350"/>
            <a:endParaRPr lang="en-US" smtClean="0">
              <a:ea typeface="ＭＳ Ｐゴシック" pitchFamily="34" charset="-128"/>
            </a:endParaRPr>
          </a:p>
          <a:p>
            <a:pPr marL="514350" indent="-514350"/>
            <a:endParaRPr lang="en-US" smtClean="0">
              <a:ea typeface="ＭＳ Ｐゴシック" pitchFamily="34" charset="-12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a:xfrm>
            <a:off x="457200" y="152400"/>
            <a:ext cx="8229600" cy="685800"/>
          </a:xfrm>
        </p:spPr>
        <p:txBody>
          <a:bodyPr/>
          <a:lstStyle/>
          <a:p>
            <a:r>
              <a:rPr lang="en-US" b="1" smtClean="0">
                <a:ea typeface="ＭＳ Ｐゴシック" pitchFamily="34" charset="-128"/>
              </a:rPr>
              <a:t>Tip #10</a:t>
            </a:r>
          </a:p>
        </p:txBody>
      </p:sp>
      <p:sp>
        <p:nvSpPr>
          <p:cNvPr id="19459" name="Rectangle 3"/>
          <p:cNvSpPr>
            <a:spLocks noGrp="1"/>
          </p:cNvSpPr>
          <p:nvPr>
            <p:ph type="body" idx="1"/>
          </p:nvPr>
        </p:nvSpPr>
        <p:spPr>
          <a:xfrm>
            <a:off x="685800" y="914400"/>
            <a:ext cx="8229600" cy="5638800"/>
          </a:xfrm>
        </p:spPr>
        <p:txBody>
          <a:bodyPr/>
          <a:lstStyle/>
          <a:p>
            <a:pPr marL="1371600" lvl="2" indent="-457200" eaLnBrk="1" hangingPunct="1">
              <a:buFont typeface="Arial" charset="0"/>
              <a:buNone/>
              <a:defRPr/>
            </a:pPr>
            <a:endParaRPr lang="en-US" sz="4000" b="1" i="1" dirty="0" smtClean="0"/>
          </a:p>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Quality counts (cont’d.)</a:t>
            </a:r>
            <a:r>
              <a:rPr lang="en-US" sz="4000" b="1" dirty="0" smtClean="0">
                <a:effectLst>
                  <a:outerShdw blurRad="38100" dist="38100" dir="2700000" algn="tl">
                    <a:srgbClr val="000000">
                      <a:alpha val="43137"/>
                    </a:srgbClr>
                  </a:outerShdw>
                </a:effectLst>
              </a:rPr>
              <a:t> </a:t>
            </a:r>
            <a:endParaRPr lang="en-US" sz="4000" dirty="0" smtClean="0">
              <a:effectLst>
                <a:outerShdw blurRad="38100" dist="38100" dir="2700000" algn="tl">
                  <a:srgbClr val="000000">
                    <a:alpha val="43137"/>
                  </a:srgbClr>
                </a:outerShdw>
              </a:effectLst>
            </a:endParaRPr>
          </a:p>
          <a:p>
            <a:pPr marL="1371600" lvl="2" indent="-457200" eaLnBrk="1" hangingPunct="1">
              <a:buFont typeface="Wingdings" charset="2"/>
              <a:buChar char="Ø"/>
              <a:defRPr/>
            </a:pPr>
            <a:r>
              <a:rPr lang="en-US" sz="3200" dirty="0" smtClean="0"/>
              <a:t>Make sure the printer you are using makes clear, clean, crisp printouts.</a:t>
            </a:r>
          </a:p>
          <a:p>
            <a:pPr marL="1371600" lvl="2" indent="-457200" eaLnBrk="1" hangingPunct="1">
              <a:buFont typeface="Wingdings" charset="2"/>
              <a:buChar char="Ø"/>
              <a:defRPr/>
            </a:pPr>
            <a:r>
              <a:rPr lang="en-US" sz="3200" dirty="0" smtClean="0"/>
              <a:t>Watch out for smudges from ink, food, makeup, coffee, etc.</a:t>
            </a:r>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pic>
        <p:nvPicPr>
          <p:cNvPr id="21508" name="Picture 4" descr="coffee stai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4343400"/>
            <a:ext cx="3006725" cy="201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p:nvPr>
        </p:nvSpPr>
        <p:spPr>
          <a:xfrm>
            <a:off x="457200" y="152400"/>
            <a:ext cx="8229600" cy="685800"/>
          </a:xfrm>
        </p:spPr>
        <p:txBody>
          <a:bodyPr/>
          <a:lstStyle/>
          <a:p>
            <a:r>
              <a:rPr lang="en-US" b="1" smtClean="0">
                <a:ea typeface="ＭＳ Ｐゴシック" pitchFamily="34" charset="-128"/>
              </a:rPr>
              <a:t>Tip #11</a:t>
            </a:r>
          </a:p>
        </p:txBody>
      </p:sp>
      <p:sp>
        <p:nvSpPr>
          <p:cNvPr id="20483" name="Rectangle 3"/>
          <p:cNvSpPr>
            <a:spLocks noGrp="1"/>
          </p:cNvSpPr>
          <p:nvPr>
            <p:ph type="body" idx="1"/>
          </p:nvPr>
        </p:nvSpPr>
        <p:spPr>
          <a:xfrm>
            <a:off x="685800" y="914400"/>
            <a:ext cx="8229600" cy="5821363"/>
          </a:xfrm>
        </p:spPr>
        <p:txBody>
          <a:bodyPr/>
          <a:lstStyle/>
          <a:p>
            <a:pPr marL="1371600" lvl="2" indent="-457200" eaLnBrk="1" hangingPunct="1">
              <a:buFont typeface="Arial" charset="0"/>
              <a:buNone/>
              <a:defRPr/>
            </a:pPr>
            <a:endParaRPr lang="en-US" sz="4000" b="1" i="1" dirty="0" smtClean="0"/>
          </a:p>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Don’t be sloppy with the details</a:t>
            </a:r>
            <a:r>
              <a:rPr lang="en-US" sz="4000" b="1" dirty="0" smtClean="0">
                <a:effectLst>
                  <a:outerShdw blurRad="38100" dist="38100" dir="2700000" algn="tl">
                    <a:srgbClr val="000000">
                      <a:alpha val="43137"/>
                    </a:srgbClr>
                  </a:outerShdw>
                </a:effectLst>
              </a:rPr>
              <a:t> </a:t>
            </a:r>
            <a:endParaRPr lang="en-US" sz="4000" dirty="0" smtClean="0">
              <a:effectLst>
                <a:outerShdw blurRad="38100" dist="38100" dir="2700000" algn="tl">
                  <a:srgbClr val="000000">
                    <a:alpha val="43137"/>
                  </a:srgbClr>
                </a:outerShdw>
              </a:effectLst>
            </a:endParaRPr>
          </a:p>
          <a:p>
            <a:pPr marL="1371600" lvl="2" indent="-457200" eaLnBrk="1" hangingPunct="1">
              <a:buFont typeface="Wingdings" charset="2"/>
              <a:buChar char="Ø"/>
              <a:defRPr/>
            </a:pPr>
            <a:r>
              <a:rPr lang="en-US" sz="3200" dirty="0" smtClean="0"/>
              <a:t>Never hand-correct (with pen or pencil) a typo on your cover letter.</a:t>
            </a:r>
          </a:p>
          <a:p>
            <a:pPr marL="1371600" lvl="2" indent="-457200" eaLnBrk="1" hangingPunct="1">
              <a:buFont typeface="Wingdings" charset="2"/>
              <a:buChar char="Ø"/>
              <a:defRPr/>
            </a:pPr>
            <a:r>
              <a:rPr lang="en-US" sz="3200" dirty="0" smtClean="0"/>
              <a:t>Print out a freshly corrected copy. </a:t>
            </a:r>
          </a:p>
          <a:p>
            <a:pPr marL="1371600" lvl="2" indent="-457200" eaLnBrk="1" hangingPunct="1">
              <a:buFont typeface="Wingdings" charset="2"/>
              <a:buChar char="Ø"/>
              <a:defRPr/>
            </a:pPr>
            <a:r>
              <a:rPr lang="en-US" sz="3200" dirty="0" smtClean="0"/>
              <a:t>Corrections matter – otherwise, the employer might think you would turn in similarly untidy assignments if hired.</a:t>
            </a:r>
          </a:p>
          <a:p>
            <a:pPr marL="1371600" lvl="2" indent="-457200" eaLnBrk="1" hangingPunct="1">
              <a:buFont typeface="Wingdings" charset="2"/>
              <a:buChar char="Ø"/>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a:xfrm>
            <a:off x="457200" y="152400"/>
            <a:ext cx="8229600" cy="685800"/>
          </a:xfrm>
        </p:spPr>
        <p:txBody>
          <a:bodyPr/>
          <a:lstStyle/>
          <a:p>
            <a:r>
              <a:rPr lang="en-US" b="1" smtClean="0">
                <a:ea typeface="ＭＳ Ｐゴシック" pitchFamily="34" charset="-128"/>
              </a:rPr>
              <a:t>Tip #12</a:t>
            </a:r>
          </a:p>
        </p:txBody>
      </p:sp>
      <p:sp>
        <p:nvSpPr>
          <p:cNvPr id="21507" name="Rectangle 3"/>
          <p:cNvSpPr>
            <a:spLocks noGrp="1"/>
          </p:cNvSpPr>
          <p:nvPr>
            <p:ph type="body" idx="1"/>
          </p:nvPr>
        </p:nvSpPr>
        <p:spPr>
          <a:xfrm>
            <a:off x="685800" y="914400"/>
            <a:ext cx="8229600" cy="5821363"/>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Make sure the font size is legible</a:t>
            </a:r>
            <a:r>
              <a:rPr lang="en-US" sz="4000" b="1" dirty="0" smtClean="0">
                <a:effectLst>
                  <a:outerShdw blurRad="38100" dist="38100" dir="2700000" algn="tl">
                    <a:srgbClr val="000000">
                      <a:alpha val="43137"/>
                    </a:srgbClr>
                  </a:outerShdw>
                </a:effectLst>
              </a:rPr>
              <a:t>   </a:t>
            </a:r>
            <a:endParaRPr lang="en-US" sz="4000" dirty="0" smtClean="0">
              <a:effectLst>
                <a:outerShdw blurRad="38100" dist="38100" dir="2700000" algn="tl">
                  <a:srgbClr val="000000">
                    <a:alpha val="43137"/>
                  </a:srgbClr>
                </a:outerShdw>
              </a:effectLst>
            </a:endParaRPr>
          </a:p>
          <a:p>
            <a:pPr marL="1371600" lvl="2" indent="-457200" eaLnBrk="1" hangingPunct="1">
              <a:buFont typeface="Wingdings" charset="2"/>
              <a:buChar char="Ø"/>
              <a:defRPr/>
            </a:pPr>
            <a:r>
              <a:rPr lang="en-US" sz="3200" dirty="0" smtClean="0"/>
              <a:t>The employer should not have to squint to see the font. </a:t>
            </a:r>
          </a:p>
          <a:p>
            <a:pPr marL="1371600" lvl="2" indent="-457200" eaLnBrk="1" hangingPunct="1">
              <a:buFont typeface="Wingdings" charset="2"/>
              <a:buChar char="Ø"/>
              <a:defRPr/>
            </a:pPr>
            <a:r>
              <a:rPr lang="en-US" sz="3200" dirty="0" smtClean="0"/>
              <a:t>Generally, a size 11 or 12 font will work well.</a:t>
            </a:r>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pic>
        <p:nvPicPr>
          <p:cNvPr id="23556" name="Picture 6" descr="C:\Users\aritchie\AppData\Local\Microsoft\Windows\Temporary Internet Files\Content.IE5\X4503TLC\MP90041014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3352800"/>
            <a:ext cx="2128838"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a:xfrm>
            <a:off x="457200" y="152400"/>
            <a:ext cx="8229600" cy="685800"/>
          </a:xfrm>
        </p:spPr>
        <p:txBody>
          <a:bodyPr/>
          <a:lstStyle/>
          <a:p>
            <a:r>
              <a:rPr lang="en-US" b="1" smtClean="0">
                <a:ea typeface="ＭＳ Ｐゴシック" pitchFamily="34" charset="-128"/>
              </a:rPr>
              <a:t>Tip #13</a:t>
            </a:r>
          </a:p>
        </p:txBody>
      </p:sp>
      <p:sp>
        <p:nvSpPr>
          <p:cNvPr id="22531" name="Rectangle 3"/>
          <p:cNvSpPr>
            <a:spLocks noGrp="1"/>
          </p:cNvSpPr>
          <p:nvPr>
            <p:ph type="body" idx="1"/>
          </p:nvPr>
        </p:nvSpPr>
        <p:spPr>
          <a:xfrm>
            <a:off x="685800" y="914400"/>
            <a:ext cx="8229600" cy="5821363"/>
          </a:xfrm>
        </p:spPr>
        <p:txBody>
          <a:bodyPr/>
          <a:lstStyle/>
          <a:p>
            <a:pPr marL="1371600" lvl="2" indent="-457200" eaLnBrk="1" hangingPunct="1">
              <a:buFont typeface="Arial" charset="0"/>
              <a:buNone/>
              <a:defRPr/>
            </a:pPr>
            <a:endParaRPr lang="en-US" sz="4000" b="1" i="1" dirty="0" smtClean="0"/>
          </a:p>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Typewritten letters only, please </a:t>
            </a:r>
            <a:r>
              <a:rPr lang="en-US" sz="4000" b="1" dirty="0" smtClean="0">
                <a:effectLst>
                  <a:outerShdw blurRad="38100" dist="38100" dir="2700000" algn="tl">
                    <a:srgbClr val="000000">
                      <a:alpha val="43137"/>
                    </a:srgbClr>
                  </a:outerShdw>
                </a:effectLst>
              </a:rPr>
              <a:t>   </a:t>
            </a:r>
            <a:endParaRPr lang="en-US" sz="4000" dirty="0" smtClean="0">
              <a:effectLst>
                <a:outerShdw blurRad="38100" dist="38100" dir="2700000" algn="tl">
                  <a:srgbClr val="000000">
                    <a:alpha val="43137"/>
                  </a:srgbClr>
                </a:outerShdw>
              </a:effectLst>
            </a:endParaRPr>
          </a:p>
          <a:p>
            <a:pPr marL="1371600" lvl="2" indent="-457200" eaLnBrk="1" hangingPunct="1">
              <a:buFont typeface="Wingdings" charset="2"/>
              <a:buChar char="Ø"/>
              <a:defRPr/>
            </a:pPr>
            <a:r>
              <a:rPr lang="en-US" sz="3200" dirty="0" smtClean="0"/>
              <a:t>Do not submit a handwritten cover letter.  </a:t>
            </a:r>
          </a:p>
          <a:p>
            <a:pPr marL="1371600" lvl="2" indent="-457200" eaLnBrk="1" hangingPunct="1">
              <a:buFont typeface="Wingdings" charset="2"/>
              <a:buChar char="Ø"/>
              <a:defRPr/>
            </a:pPr>
            <a:r>
              <a:rPr lang="en-US" sz="3200" dirty="0" smtClean="0"/>
              <a:t>Ever.</a:t>
            </a:r>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pic>
        <p:nvPicPr>
          <p:cNvPr id="24580" name="Picture 5" descr="draft_lens2372454module26973082photo_1241472015handwritten_letter[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200400"/>
            <a:ext cx="2325688"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a:xfrm>
            <a:off x="457200" y="152400"/>
            <a:ext cx="8229600" cy="685800"/>
          </a:xfrm>
        </p:spPr>
        <p:txBody>
          <a:bodyPr/>
          <a:lstStyle/>
          <a:p>
            <a:r>
              <a:rPr lang="en-US" b="1" smtClean="0">
                <a:ea typeface="ＭＳ Ｐゴシック" pitchFamily="34" charset="-128"/>
              </a:rPr>
              <a:t>Tip #14</a:t>
            </a:r>
          </a:p>
        </p:txBody>
      </p:sp>
      <p:sp>
        <p:nvSpPr>
          <p:cNvPr id="23555" name="Rectangle 3"/>
          <p:cNvSpPr>
            <a:spLocks noGrp="1"/>
          </p:cNvSpPr>
          <p:nvPr>
            <p:ph type="body" idx="1"/>
          </p:nvPr>
        </p:nvSpPr>
        <p:spPr>
          <a:xfrm>
            <a:off x="685800" y="914400"/>
            <a:ext cx="8229600" cy="5821363"/>
          </a:xfrm>
        </p:spPr>
        <p:txBody>
          <a:bodyPr/>
          <a:lstStyle/>
          <a:p>
            <a:pPr marL="1371600" lvl="2" indent="-457200" eaLnBrk="1" hangingPunct="1">
              <a:buFont typeface="Arial" charset="0"/>
              <a:buNone/>
              <a:defRPr/>
            </a:pPr>
            <a:endParaRPr lang="en-US" sz="4000" b="1" i="1" dirty="0" smtClean="0"/>
          </a:p>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Make sure your cover letter and resume are in agreement</a:t>
            </a:r>
            <a:r>
              <a:rPr lang="en-US" sz="4000" b="1" dirty="0" smtClean="0">
                <a:effectLst>
                  <a:outerShdw blurRad="38100" dist="38100" dir="2700000" algn="tl">
                    <a:srgbClr val="000000">
                      <a:alpha val="43137"/>
                    </a:srgbClr>
                  </a:outerShdw>
                </a:effectLst>
              </a:rPr>
              <a:t>  </a:t>
            </a:r>
            <a:endParaRPr lang="en-US" sz="4000" dirty="0" smtClean="0">
              <a:effectLst>
                <a:outerShdw blurRad="38100" dist="38100" dir="2700000" algn="tl">
                  <a:srgbClr val="000000">
                    <a:alpha val="43137"/>
                  </a:srgbClr>
                </a:outerShdw>
              </a:effectLst>
            </a:endParaRPr>
          </a:p>
          <a:p>
            <a:pPr marL="1371600" lvl="2" indent="-457200" eaLnBrk="1" hangingPunct="1">
              <a:buFont typeface="Wingdings" charset="2"/>
              <a:buChar char="Ø"/>
              <a:defRPr/>
            </a:pPr>
            <a:r>
              <a:rPr lang="en-US" sz="3200" dirty="0" smtClean="0"/>
              <a:t>Do not make a statement in your cover letter that conflicts with the facts on your resume, or vice versa. </a:t>
            </a:r>
          </a:p>
          <a:p>
            <a:pPr marL="1371600" lvl="2" indent="-457200" eaLnBrk="1" hangingPunct="1">
              <a:buFont typeface="Wingdings" charset="2"/>
              <a:buChar char="Ø"/>
              <a:defRPr/>
            </a:pPr>
            <a:r>
              <a:rPr lang="en-US" sz="3200" dirty="0" smtClean="0"/>
              <a:t>Discrepancies could cost you an interview!</a:t>
            </a:r>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a:xfrm>
            <a:off x="457200" y="152400"/>
            <a:ext cx="8229600" cy="685800"/>
          </a:xfrm>
        </p:spPr>
        <p:txBody>
          <a:bodyPr/>
          <a:lstStyle/>
          <a:p>
            <a:r>
              <a:rPr lang="en-US" b="1" smtClean="0">
                <a:ea typeface="ＭＳ Ｐゴシック" pitchFamily="34" charset="-128"/>
              </a:rPr>
              <a:t>Tip #15</a:t>
            </a:r>
          </a:p>
        </p:txBody>
      </p:sp>
      <p:sp>
        <p:nvSpPr>
          <p:cNvPr id="24579" name="Rectangle 3"/>
          <p:cNvSpPr>
            <a:spLocks noGrp="1"/>
          </p:cNvSpPr>
          <p:nvPr>
            <p:ph type="body" idx="1"/>
          </p:nvPr>
        </p:nvSpPr>
        <p:spPr>
          <a:xfrm>
            <a:off x="685800" y="914400"/>
            <a:ext cx="8229600" cy="5821363"/>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Do not state in your cover letter that you will call to arrange an interview</a:t>
            </a:r>
            <a:endParaRPr lang="en-US" sz="4000" dirty="0" smtClean="0"/>
          </a:p>
          <a:p>
            <a:pPr marL="1371600" lvl="2" indent="-457200" eaLnBrk="1" hangingPunct="1">
              <a:buFont typeface="Wingdings" charset="2"/>
              <a:buChar char="Ø"/>
              <a:defRPr/>
            </a:pPr>
            <a:r>
              <a:rPr lang="en-US" sz="3200" dirty="0" smtClean="0"/>
              <a:t>The risk of alienating your potential employer is not worth it</a:t>
            </a:r>
          </a:p>
          <a:p>
            <a:pPr marL="1371600" lvl="2" indent="-457200" eaLnBrk="1" hangingPunct="1">
              <a:buFont typeface="Wingdings" charset="2"/>
              <a:buChar char="Ø"/>
              <a:defRPr/>
            </a:pPr>
            <a:r>
              <a:rPr lang="en-US" sz="3200" dirty="0" smtClean="0"/>
              <a:t>You will come off as pushy, and not many employers will want to bring someone like that on board</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a:xfrm>
            <a:off x="457200" y="152400"/>
            <a:ext cx="8229600" cy="685800"/>
          </a:xfrm>
        </p:spPr>
        <p:txBody>
          <a:bodyPr/>
          <a:lstStyle/>
          <a:p>
            <a:r>
              <a:rPr lang="en-US" b="1" smtClean="0">
                <a:ea typeface="ＭＳ Ｐゴシック" pitchFamily="34" charset="-128"/>
              </a:rPr>
              <a:t>Part II: The Interview</a:t>
            </a:r>
          </a:p>
        </p:txBody>
      </p:sp>
      <p:sp>
        <p:nvSpPr>
          <p:cNvPr id="24579" name="Rectangle 3"/>
          <p:cNvSpPr>
            <a:spLocks noGrp="1"/>
          </p:cNvSpPr>
          <p:nvPr>
            <p:ph type="body" idx="1"/>
          </p:nvPr>
        </p:nvSpPr>
        <p:spPr>
          <a:xfrm>
            <a:off x="685800" y="914400"/>
            <a:ext cx="8229600" cy="5821363"/>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Going from nervous to </a:t>
            </a:r>
            <a:r>
              <a:rPr lang="en-US" sz="6600" b="1" i="1" u="sng" dirty="0" smtClean="0">
                <a:solidFill>
                  <a:schemeClr val="accent2">
                    <a:lumMod val="50000"/>
                  </a:schemeClr>
                </a:solidFill>
                <a:effectLst>
                  <a:outerShdw blurRad="38100" dist="38100" dir="2700000" algn="tl">
                    <a:srgbClr val="000000">
                      <a:alpha val="43137"/>
                    </a:srgbClr>
                  </a:outerShdw>
                </a:effectLst>
              </a:rPr>
              <a:t>confident</a:t>
            </a:r>
            <a:r>
              <a:rPr lang="en-US" sz="6600" b="1" i="1" dirty="0" smtClean="0">
                <a:effectLst>
                  <a:outerShdw blurRad="38100" dist="38100" dir="2700000" algn="tl">
                    <a:srgbClr val="000000">
                      <a:alpha val="43137"/>
                    </a:srgbClr>
                  </a:outerShdw>
                </a:effectLst>
              </a:rPr>
              <a:t>!</a:t>
            </a:r>
          </a:p>
          <a:p>
            <a:pPr marL="1371600" lvl="2" indent="-457200" eaLnBrk="1" hangingPunct="1">
              <a:buFont typeface="Wingdings" charset="2"/>
              <a:buChar char="Ø"/>
              <a:defRPr/>
            </a:pPr>
            <a:endParaRPr lang="en-US" sz="3200" dirty="0" smtClean="0"/>
          </a:p>
          <a:p>
            <a:pPr marL="1371600" lvl="2" indent="-457200" eaLnBrk="1" hangingPunct="1">
              <a:buFont typeface="Wingdings" charset="2"/>
              <a:buChar char="Ø"/>
              <a:defRPr/>
            </a:pPr>
            <a:r>
              <a:rPr lang="en-US" sz="3200" dirty="0" smtClean="0"/>
              <a:t>Do interviews make you nervous?</a:t>
            </a:r>
          </a:p>
          <a:p>
            <a:pPr marL="1371600" lvl="2" indent="-457200" eaLnBrk="1" hangingPunct="1">
              <a:buFont typeface="Wingdings" charset="2"/>
              <a:buChar char="Ø"/>
              <a:defRPr/>
            </a:pPr>
            <a:r>
              <a:rPr lang="en-US" sz="3200" dirty="0" smtClean="0"/>
              <a:t>How can you overcome nervousness so that your true personality shines through?</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a:xfrm>
            <a:off x="457200" y="304800"/>
            <a:ext cx="8229600" cy="1143000"/>
          </a:xfrm>
        </p:spPr>
        <p:txBody>
          <a:bodyPr/>
          <a:lstStyle/>
          <a:p>
            <a:r>
              <a:rPr lang="en-US" b="1" smtClean="0">
                <a:ea typeface="ＭＳ Ｐゴシック" pitchFamily="34" charset="-128"/>
              </a:rPr>
              <a:t>Invitation for an interview:        Now what?</a:t>
            </a:r>
          </a:p>
        </p:txBody>
      </p:sp>
      <p:sp>
        <p:nvSpPr>
          <p:cNvPr id="24579" name="Rectangle 3"/>
          <p:cNvSpPr>
            <a:spLocks noGrp="1"/>
          </p:cNvSpPr>
          <p:nvPr>
            <p:ph type="body" idx="1"/>
          </p:nvPr>
        </p:nvSpPr>
        <p:spPr>
          <a:xfrm>
            <a:off x="685800" y="1828800"/>
            <a:ext cx="8229600" cy="48006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Prepare, prepare, prepare . . . And then prepare some more</a:t>
            </a:r>
            <a:endParaRPr lang="en-US" sz="3200" dirty="0" smtClean="0"/>
          </a:p>
          <a:p>
            <a:pPr marL="1371600" lvl="2" indent="-457200" eaLnBrk="1" hangingPunct="1">
              <a:buFont typeface="Wingdings" charset="2"/>
              <a:buChar char="Ø"/>
              <a:defRPr/>
            </a:pPr>
            <a:r>
              <a:rPr lang="en-US" sz="3200" dirty="0" smtClean="0"/>
              <a:t>Can you really ever be prepared for an interview?</a:t>
            </a:r>
          </a:p>
          <a:p>
            <a:pPr marL="1371600" lvl="2" indent="-457200" eaLnBrk="1" hangingPunct="1">
              <a:buFont typeface="Wingdings" charset="2"/>
              <a:buChar char="Ø"/>
              <a:defRPr/>
            </a:pPr>
            <a:r>
              <a:rPr lang="en-US" sz="4400" dirty="0" smtClean="0">
                <a:solidFill>
                  <a:schemeClr val="accent2">
                    <a:lumMod val="50000"/>
                  </a:schemeClr>
                </a:solidFill>
                <a:effectLst>
                  <a:outerShdw blurRad="38100" dist="38100" dir="2700000" algn="tl">
                    <a:srgbClr val="000000">
                      <a:alpha val="43137"/>
                    </a:srgbClr>
                  </a:outerShdw>
                </a:effectLst>
              </a:rPr>
              <a:t>Yes!  Next up: 5 Tips for the preparation process</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274638"/>
            <a:ext cx="8229600" cy="715962"/>
          </a:xfrm>
        </p:spPr>
        <p:txBody>
          <a:bodyPr/>
          <a:lstStyle/>
          <a:p>
            <a:r>
              <a:rPr lang="en-US" b="1" smtClean="0">
                <a:ea typeface="ＭＳ Ｐゴシック" pitchFamily="34" charset="-128"/>
              </a:rPr>
              <a:t>Preparing for an Interview</a:t>
            </a:r>
          </a:p>
        </p:txBody>
      </p:sp>
      <p:sp>
        <p:nvSpPr>
          <p:cNvPr id="5" name="Content Placeholder 4"/>
          <p:cNvSpPr>
            <a:spLocks noGrp="1"/>
          </p:cNvSpPr>
          <p:nvPr>
            <p:ph idx="1"/>
          </p:nvPr>
        </p:nvSpPr>
        <p:spPr>
          <a:xfrm>
            <a:off x="457200" y="1143000"/>
            <a:ext cx="8229600" cy="5486400"/>
          </a:xfrm>
        </p:spPr>
        <p:txBody>
          <a:bodyPr/>
          <a:lstStyle/>
          <a:p>
            <a:pPr algn="ctr">
              <a:buFont typeface="Arial" charset="0"/>
              <a:buNone/>
              <a:defRPr/>
            </a:pPr>
            <a:r>
              <a:rPr lang="en-US" sz="4000" b="1" i="1" dirty="0" smtClean="0">
                <a:effectLst>
                  <a:outerShdw blurRad="38100" dist="38100" dir="2700000" algn="tl">
                    <a:srgbClr val="000000">
                      <a:alpha val="43137"/>
                    </a:srgbClr>
                  </a:outerShdw>
                </a:effectLst>
              </a:rPr>
              <a:t>	Overcoming the Dread		</a:t>
            </a:r>
          </a:p>
          <a:p>
            <a:pPr algn="ctr">
              <a:buFont typeface="Arial" charset="0"/>
              <a:buNone/>
              <a:defRPr/>
            </a:pPr>
            <a:r>
              <a:rPr lang="en-US" sz="4000" b="1" i="1" dirty="0" smtClean="0">
                <a:effectLst>
                  <a:outerShdw blurRad="38100" dist="38100" dir="2700000" algn="tl">
                    <a:srgbClr val="000000">
                      <a:alpha val="43137"/>
                    </a:srgbClr>
                  </a:outerShdw>
                </a:effectLst>
              </a:rPr>
              <a:t>5 Tips for Success . . . Really!</a:t>
            </a:r>
          </a:p>
          <a:p>
            <a:pPr>
              <a:buFont typeface="Arial" charset="0"/>
              <a:buNone/>
              <a:defRPr/>
            </a:pPr>
            <a:endParaRPr lang="en-US" sz="4000" b="1" i="1" dirty="0" smtClean="0">
              <a:effectLst>
                <a:outerShdw blurRad="38100" dist="38100" dir="2700000" algn="tl">
                  <a:srgbClr val="000000">
                    <a:alpha val="43137"/>
                  </a:srgbClr>
                </a:outerShdw>
              </a:effectLst>
            </a:endParaRPr>
          </a:p>
          <a:p>
            <a:pPr>
              <a:buFont typeface="Arial" charset="0"/>
              <a:buNone/>
              <a:defRPr/>
            </a:pPr>
            <a:endParaRPr lang="en-US" sz="4000" b="1" i="1" dirty="0">
              <a:effectLst>
                <a:outerShdw blurRad="38100" dist="38100" dir="2700000" algn="tl">
                  <a:srgbClr val="000000">
                    <a:alpha val="43137"/>
                  </a:srgbClr>
                </a:outerShdw>
              </a:effectLst>
            </a:endParaRPr>
          </a:p>
        </p:txBody>
      </p:sp>
      <p:pic>
        <p:nvPicPr>
          <p:cNvPr id="29700" name="Picture 6" descr="studying-300x239.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2743200"/>
            <a:ext cx="4246563" cy="338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152400"/>
            <a:ext cx="8229600" cy="1143000"/>
          </a:xfrm>
        </p:spPr>
        <p:txBody>
          <a:bodyPr/>
          <a:lstStyle/>
          <a:p>
            <a:r>
              <a:rPr lang="en-US" b="1" smtClean="0">
                <a:ea typeface="ＭＳ Ｐゴシック" pitchFamily="34" charset="-128"/>
              </a:rPr>
              <a:t>Tip #1</a:t>
            </a:r>
          </a:p>
        </p:txBody>
      </p:sp>
      <p:sp>
        <p:nvSpPr>
          <p:cNvPr id="3" name="Content Placeholder 2"/>
          <p:cNvSpPr>
            <a:spLocks noGrp="1"/>
          </p:cNvSpPr>
          <p:nvPr>
            <p:ph idx="1"/>
          </p:nvPr>
        </p:nvSpPr>
        <p:spPr/>
        <p:txBody>
          <a:bodyPr/>
          <a:lstStyle/>
          <a:p>
            <a:pPr>
              <a:buFont typeface="Arial" charset="0"/>
              <a:buNone/>
              <a:defRPr/>
            </a:pPr>
            <a:r>
              <a:rPr lang="en-US" sz="4400" dirty="0" smtClean="0"/>
              <a:t>		</a:t>
            </a:r>
            <a:r>
              <a:rPr lang="en-US" sz="4400" b="1" i="1" dirty="0" smtClean="0"/>
              <a:t>Be absolutely sure that you 	are </a:t>
            </a:r>
            <a:r>
              <a:rPr lang="en-US" sz="4400" b="1" i="1" u="sng" dirty="0" smtClean="0">
                <a:solidFill>
                  <a:schemeClr val="accent2">
                    <a:lumMod val="50000"/>
                  </a:schemeClr>
                </a:solidFill>
              </a:rPr>
              <a:t>interested</a:t>
            </a:r>
            <a:r>
              <a:rPr lang="en-US" sz="4400" b="1" i="1" dirty="0" smtClean="0"/>
              <a:t> in the job</a:t>
            </a:r>
          </a:p>
          <a:p>
            <a:pPr marL="1371600" lvl="2" indent="-457200" eaLnBrk="1" hangingPunct="1">
              <a:buFont typeface="Wingdings" charset="2"/>
              <a:buChar char="Ø"/>
              <a:defRPr/>
            </a:pPr>
            <a:r>
              <a:rPr lang="en-US" sz="3200" dirty="0" smtClean="0"/>
              <a:t>Why waste everyone’s time?</a:t>
            </a:r>
          </a:p>
          <a:p>
            <a:pPr marL="1371600" lvl="2" indent="-457200" eaLnBrk="1" hangingPunct="1">
              <a:buFont typeface="Wingdings" charset="2"/>
              <a:buChar char="Ø"/>
              <a:defRPr/>
            </a:pPr>
            <a:r>
              <a:rPr lang="en-US" sz="3200" dirty="0" smtClean="0"/>
              <a:t>It’s hard to muster enthusiasm if your heart isn’t in it</a:t>
            </a:r>
          </a:p>
          <a:p>
            <a:pPr marL="1371600" lvl="2" indent="-457200" eaLnBrk="1" hangingPunct="1">
              <a:buFont typeface="Wingdings" charset="2"/>
              <a:buChar char="Ø"/>
              <a:defRPr/>
            </a:pPr>
            <a:r>
              <a:rPr lang="en-US" sz="3200" dirty="0" smtClean="0"/>
              <a:t>Can be awkward to turn down a job offer – this is a close-knit field</a:t>
            </a:r>
          </a:p>
          <a:p>
            <a:pPr>
              <a:buFont typeface="Arial" charset="0"/>
              <a:buNone/>
              <a:defRPr/>
            </a:pPr>
            <a:endParaRPr lang="en-US" sz="4400" b="1" i="1" dirty="0" smtClean="0"/>
          </a:p>
          <a:p>
            <a:pPr>
              <a:buFont typeface="Arial" charset="0"/>
              <a:buNone/>
              <a:defRPr/>
            </a:pPr>
            <a:endParaRPr lang="en-US" sz="2800" b="1" i="1" dirty="0" smtClean="0"/>
          </a:p>
          <a:p>
            <a:pPr>
              <a:buFont typeface="Arial" charset="0"/>
              <a:buNone/>
              <a:defRPr/>
            </a:pPr>
            <a:endParaRPr lang="en-US" sz="4400" b="1" i="1" dirty="0" smtClean="0"/>
          </a:p>
          <a:p>
            <a:pPr>
              <a:buFont typeface="Arial" charset="0"/>
              <a:buNone/>
              <a:defRPr/>
            </a:pPr>
            <a:endParaRPr lang="en-US" sz="4400" b="1" i="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b="1" smtClean="0">
                <a:ea typeface="ＭＳ Ｐゴシック" pitchFamily="34" charset="-128"/>
              </a:rPr>
              <a:t>Introductions</a:t>
            </a:r>
          </a:p>
        </p:txBody>
      </p:sp>
      <p:sp>
        <p:nvSpPr>
          <p:cNvPr id="4099" name="Content Placeholder 2"/>
          <p:cNvSpPr>
            <a:spLocks noGrp="1"/>
          </p:cNvSpPr>
          <p:nvPr>
            <p:ph idx="1"/>
          </p:nvPr>
        </p:nvSpPr>
        <p:spPr>
          <a:xfrm>
            <a:off x="457200" y="1447800"/>
            <a:ext cx="8229600" cy="4602163"/>
          </a:xfrm>
        </p:spPr>
        <p:txBody>
          <a:bodyPr/>
          <a:lstStyle/>
          <a:p>
            <a:pPr eaLnBrk="1" hangingPunct="1">
              <a:buFont typeface="Arial" charset="0"/>
              <a:buNone/>
            </a:pPr>
            <a:r>
              <a:rPr lang="en-US" b="1" smtClean="0">
                <a:ea typeface="ＭＳ Ｐゴシック" pitchFamily="34" charset="-128"/>
              </a:rPr>
              <a:t>April Ritchie</a:t>
            </a:r>
          </a:p>
          <a:p>
            <a:pPr eaLnBrk="1" hangingPunct="1">
              <a:buFont typeface="Arial" charset="0"/>
              <a:buNone/>
            </a:pPr>
            <a:r>
              <a:rPr lang="en-US" smtClean="0">
                <a:ea typeface="ＭＳ Ｐゴシック" pitchFamily="34" charset="-128"/>
              </a:rPr>
              <a:t>Adult Services Coordinator</a:t>
            </a:r>
          </a:p>
          <a:p>
            <a:pPr eaLnBrk="1" hangingPunct="1">
              <a:buFont typeface="Arial" charset="0"/>
              <a:buNone/>
            </a:pPr>
            <a:r>
              <a:rPr lang="en-US" smtClean="0">
                <a:ea typeface="ＭＳ Ｐゴシック" pitchFamily="34" charset="-128"/>
              </a:rPr>
              <a:t>Erlanger Branch</a:t>
            </a:r>
          </a:p>
          <a:p>
            <a:pPr eaLnBrk="1" hangingPunct="1">
              <a:buFont typeface="Arial" charset="0"/>
              <a:buNone/>
            </a:pPr>
            <a:r>
              <a:rPr lang="en-US" smtClean="0">
                <a:ea typeface="ＭＳ Ｐゴシック" pitchFamily="34" charset="-128"/>
              </a:rPr>
              <a:t>Kenton County Public Library</a:t>
            </a:r>
          </a:p>
          <a:p>
            <a:pPr eaLnBrk="1" hangingPunct="1">
              <a:buFont typeface="Arial" charset="0"/>
              <a:buNone/>
            </a:pPr>
            <a:r>
              <a:rPr lang="en-US" smtClean="0">
                <a:ea typeface="ＭＳ Ｐゴシック" pitchFamily="34" charset="-128"/>
              </a:rPr>
              <a:t>Erlanger, KY</a:t>
            </a:r>
          </a:p>
          <a:p>
            <a:pPr eaLnBrk="1" hangingPunct="1">
              <a:buFont typeface="Arial" charset="0"/>
              <a:buNone/>
            </a:pPr>
            <a:r>
              <a:rPr lang="en-US" smtClean="0">
                <a:ea typeface="ＭＳ Ｐゴシック" pitchFamily="34" charset="-128"/>
                <a:hlinkClick r:id="rId3"/>
              </a:rPr>
              <a:t>April.Ritchie@kentonlibrary.org</a:t>
            </a:r>
            <a:endParaRPr lang="en-US" smtClean="0">
              <a:ea typeface="ＭＳ Ｐゴシック" pitchFamily="34" charset="-128"/>
            </a:endParaRPr>
          </a:p>
          <a:p>
            <a:pPr eaLnBrk="1" hangingPunct="1">
              <a:buFont typeface="Arial" charset="0"/>
              <a:buNone/>
            </a:pPr>
            <a:endParaRPr lang="en-US" smtClean="0">
              <a:ea typeface="ＭＳ Ｐゴシック" pitchFamily="34" charset="-128"/>
            </a:endParaRPr>
          </a:p>
        </p:txBody>
      </p:sp>
      <p:pic>
        <p:nvPicPr>
          <p:cNvPr id="4100" name="Picture 4" descr="KCL_logo_1C.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2895600"/>
            <a:ext cx="2657475" cy="311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a:xfrm>
            <a:off x="457200" y="152400"/>
            <a:ext cx="8229600" cy="914400"/>
          </a:xfrm>
        </p:spPr>
        <p:txBody>
          <a:bodyPr/>
          <a:lstStyle/>
          <a:p>
            <a:r>
              <a:rPr lang="en-US" smtClean="0">
                <a:ea typeface="ＭＳ Ｐゴシック" pitchFamily="34" charset="-128"/>
              </a:rPr>
              <a:t> </a:t>
            </a:r>
            <a:r>
              <a:rPr lang="en-US" b="1" smtClean="0">
                <a:ea typeface="ＭＳ Ｐゴシック" pitchFamily="34" charset="-128"/>
              </a:rPr>
              <a:t>Tip #2</a:t>
            </a:r>
          </a:p>
        </p:txBody>
      </p:sp>
      <p:sp>
        <p:nvSpPr>
          <p:cNvPr id="24579" name="Rectangle 3"/>
          <p:cNvSpPr>
            <a:spLocks noGrp="1"/>
          </p:cNvSpPr>
          <p:nvPr>
            <p:ph type="body" idx="1"/>
          </p:nvPr>
        </p:nvSpPr>
        <p:spPr>
          <a:xfrm>
            <a:off x="685800" y="1066800"/>
            <a:ext cx="8229600" cy="57912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Devote as much </a:t>
            </a:r>
            <a:r>
              <a:rPr lang="en-US" sz="4800" b="1" i="1" u="sng" dirty="0" smtClean="0">
                <a:solidFill>
                  <a:schemeClr val="accent2">
                    <a:lumMod val="50000"/>
                  </a:schemeClr>
                </a:solidFill>
                <a:effectLst>
                  <a:outerShdw blurRad="38100" dist="38100" dir="2700000" algn="tl">
                    <a:srgbClr val="000000">
                      <a:alpha val="43137"/>
                    </a:srgbClr>
                  </a:outerShdw>
                </a:effectLst>
              </a:rPr>
              <a:t>time</a:t>
            </a:r>
            <a:r>
              <a:rPr lang="en-US" sz="4000" b="1" i="1" dirty="0" smtClean="0"/>
              <a:t> </a:t>
            </a:r>
            <a:r>
              <a:rPr lang="en-US" sz="4000" b="1" i="1" dirty="0" smtClean="0">
                <a:effectLst>
                  <a:outerShdw blurRad="38100" dist="38100" dir="2700000" algn="tl">
                    <a:srgbClr val="000000">
                      <a:alpha val="43137"/>
                    </a:srgbClr>
                  </a:outerShdw>
                </a:effectLst>
              </a:rPr>
              <a:t>to the preparation process as you can</a:t>
            </a:r>
          </a:p>
          <a:p>
            <a:pPr marL="1371600" lvl="2" indent="-457200" eaLnBrk="1" hangingPunct="1">
              <a:buFont typeface="Wingdings" charset="2"/>
              <a:buChar char="Ø"/>
              <a:defRPr/>
            </a:pPr>
            <a:r>
              <a:rPr lang="en-US" sz="3200" dirty="0" smtClean="0"/>
              <a:t>There is no substitute for this part of the process</a:t>
            </a:r>
          </a:p>
          <a:p>
            <a:pPr marL="1371600" lvl="2" indent="-457200" eaLnBrk="1" hangingPunct="1">
              <a:buFont typeface="Wingdings" charset="2"/>
              <a:buChar char="Ø"/>
              <a:defRPr/>
            </a:pPr>
            <a:r>
              <a:rPr lang="en-US" sz="3200" dirty="0" smtClean="0"/>
              <a:t>You help shape the interview by the amount of preparation you put into it</a:t>
            </a:r>
          </a:p>
          <a:p>
            <a:pPr marL="1371600" lvl="2" indent="-457200" eaLnBrk="1" hangingPunct="1">
              <a:buFont typeface="Arial" charset="0"/>
              <a:buNone/>
              <a:defRPr/>
            </a:pPr>
            <a:r>
              <a:rPr lang="en-US" sz="2800" dirty="0" smtClean="0"/>
              <a:t>					</a:t>
            </a:r>
          </a:p>
          <a:p>
            <a:pPr marL="1371600" lvl="2" indent="-457200" eaLnBrk="1" hangingPunct="1">
              <a:buFont typeface="Arial" charset="0"/>
              <a:buNone/>
              <a:defRPr/>
            </a:pPr>
            <a:r>
              <a:rPr lang="en-US" sz="3200" dirty="0" smtClean="0"/>
              <a:t>					</a:t>
            </a:r>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pic>
        <p:nvPicPr>
          <p:cNvPr id="31748" name="Picture 2" descr="C:\Users\aritchie\AppData\Local\Microsoft\Windows\Temporary Internet Files\Content.IE5\X4503TLC\MP90017774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4724400"/>
            <a:ext cx="2332038"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a:xfrm>
            <a:off x="457200" y="152400"/>
            <a:ext cx="8229600" cy="1066800"/>
          </a:xfrm>
        </p:spPr>
        <p:txBody>
          <a:bodyPr/>
          <a:lstStyle/>
          <a:p>
            <a:r>
              <a:rPr lang="en-US" b="1" smtClean="0">
                <a:ea typeface="ＭＳ Ｐゴシック" pitchFamily="34" charset="-128"/>
              </a:rPr>
              <a:t>Tip #3</a:t>
            </a:r>
          </a:p>
        </p:txBody>
      </p:sp>
      <p:sp>
        <p:nvSpPr>
          <p:cNvPr id="29699" name="Rectangle 3"/>
          <p:cNvSpPr>
            <a:spLocks noGrp="1"/>
          </p:cNvSpPr>
          <p:nvPr>
            <p:ph type="body" idx="1"/>
          </p:nvPr>
        </p:nvSpPr>
        <p:spPr>
          <a:xfrm>
            <a:off x="685800" y="1371600"/>
            <a:ext cx="8229600" cy="54864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Research the library</a:t>
            </a:r>
          </a:p>
          <a:p>
            <a:pPr marL="1371600" lvl="2" indent="-457200" eaLnBrk="1" hangingPunct="1">
              <a:buFont typeface="Wingdings" charset="2"/>
              <a:buChar char="Ø"/>
              <a:defRPr/>
            </a:pPr>
            <a:r>
              <a:rPr lang="en-US" sz="3200" dirty="0" smtClean="0"/>
              <a:t>Find out as much as possible about the library, company, university, or organization</a:t>
            </a:r>
          </a:p>
          <a:p>
            <a:pPr marL="1828800" lvl="3" indent="-457200" eaLnBrk="1" hangingPunct="1">
              <a:buFont typeface="Wingdings" charset="2"/>
              <a:buChar char="Ø"/>
              <a:defRPr/>
            </a:pPr>
            <a:r>
              <a:rPr lang="en-US" sz="2800" dirty="0" smtClean="0"/>
              <a:t>Web sites, annual reports, newspaper or journal articles, professional contacts, friends</a:t>
            </a:r>
          </a:p>
          <a:p>
            <a:pPr marL="1371600" lvl="2" indent="-457200" eaLnBrk="1" hangingPunct="1">
              <a:buFont typeface="Wingdings" charset="2"/>
              <a:buChar char="Ø"/>
              <a:defRPr/>
            </a:pPr>
            <a:r>
              <a:rPr lang="en-US" sz="3200" dirty="0" smtClean="0"/>
              <a:t>Visit the building beforehand, if possible</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a:xfrm>
            <a:off x="457200" y="152400"/>
            <a:ext cx="8229600" cy="1066800"/>
          </a:xfrm>
        </p:spPr>
        <p:txBody>
          <a:bodyPr/>
          <a:lstStyle/>
          <a:p>
            <a:r>
              <a:rPr lang="en-US" b="1" smtClean="0">
                <a:ea typeface="ＭＳ Ｐゴシック" pitchFamily="34" charset="-128"/>
              </a:rPr>
              <a:t>Tip #4</a:t>
            </a:r>
          </a:p>
        </p:txBody>
      </p:sp>
      <p:sp>
        <p:nvSpPr>
          <p:cNvPr id="24579" name="Rectangle 3"/>
          <p:cNvSpPr>
            <a:spLocks noGrp="1"/>
          </p:cNvSpPr>
          <p:nvPr>
            <p:ph type="body" idx="1"/>
          </p:nvPr>
        </p:nvSpPr>
        <p:spPr>
          <a:xfrm>
            <a:off x="685800" y="1371600"/>
            <a:ext cx="8229600" cy="54864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Research </a:t>
            </a:r>
            <a:r>
              <a:rPr lang="en-US" sz="4000" b="1" i="1" u="sng" dirty="0" smtClean="0">
                <a:solidFill>
                  <a:schemeClr val="accent2">
                    <a:lumMod val="50000"/>
                  </a:schemeClr>
                </a:solidFill>
                <a:effectLst>
                  <a:outerShdw blurRad="38100" dist="38100" dir="2700000" algn="tl">
                    <a:srgbClr val="000000">
                      <a:alpha val="43137"/>
                    </a:srgbClr>
                  </a:outerShdw>
                </a:effectLst>
              </a:rPr>
              <a:t>yourself </a:t>
            </a:r>
            <a:r>
              <a:rPr lang="en-US" sz="4000" b="1" i="1" dirty="0" smtClean="0">
                <a:effectLst>
                  <a:outerShdw blurRad="38100" dist="38100" dir="2700000" algn="tl">
                    <a:srgbClr val="000000">
                      <a:alpha val="43137"/>
                    </a:srgbClr>
                  </a:outerShdw>
                </a:effectLst>
              </a:rPr>
              <a:t>!</a:t>
            </a:r>
            <a:endParaRPr lang="en-US" sz="4000" b="1" i="1" u="sng" dirty="0" smtClean="0">
              <a:solidFill>
                <a:schemeClr val="accent2">
                  <a:lumMod val="50000"/>
                </a:schemeClr>
              </a:solidFill>
              <a:effectLst>
                <a:outerShdw blurRad="38100" dist="38100" dir="2700000" algn="tl">
                  <a:srgbClr val="000000">
                    <a:alpha val="43137"/>
                  </a:srgbClr>
                </a:outerShdw>
              </a:effectLst>
            </a:endParaRPr>
          </a:p>
          <a:p>
            <a:pPr marL="1371600" lvl="2" indent="-457200" eaLnBrk="1" hangingPunct="1">
              <a:buFont typeface="Wingdings" charset="2"/>
              <a:buChar char="Ø"/>
              <a:defRPr/>
            </a:pPr>
            <a:r>
              <a:rPr lang="en-US" sz="3200" dirty="0" smtClean="0"/>
              <a:t>The better you know yourself, the easier to talk about yourself</a:t>
            </a:r>
          </a:p>
          <a:p>
            <a:pPr marL="1371600" lvl="2" indent="-457200" eaLnBrk="1" hangingPunct="1">
              <a:buFont typeface="Wingdings" charset="2"/>
              <a:buChar char="Ø"/>
              <a:defRPr/>
            </a:pPr>
            <a:r>
              <a:rPr lang="en-US" sz="3200" dirty="0" smtClean="0"/>
              <a:t>Review your resume and know the details</a:t>
            </a:r>
          </a:p>
          <a:p>
            <a:pPr marL="1371600" lvl="2" indent="-457200" eaLnBrk="1" hangingPunct="1">
              <a:buFont typeface="Wingdings" charset="2"/>
              <a:buChar char="Ø"/>
              <a:defRPr/>
            </a:pPr>
            <a:r>
              <a:rPr lang="en-US" sz="3200" dirty="0" smtClean="0"/>
              <a:t>Spend time looking at interview questions:</a:t>
            </a:r>
          </a:p>
          <a:p>
            <a:pPr marL="1828800" lvl="3" indent="-457200" eaLnBrk="1" hangingPunct="1">
              <a:buFont typeface="Wingdings" charset="2"/>
              <a:buChar char="Ø"/>
              <a:defRPr/>
            </a:pPr>
            <a:r>
              <a:rPr lang="en-US" sz="2800" dirty="0" smtClean="0"/>
              <a:t>online sites</a:t>
            </a:r>
          </a:p>
          <a:p>
            <a:pPr marL="1828800" lvl="3" indent="-457200" eaLnBrk="1" hangingPunct="1">
              <a:buFont typeface="Wingdings" charset="2"/>
              <a:buChar char="Ø"/>
              <a:defRPr/>
            </a:pPr>
            <a:r>
              <a:rPr lang="en-US" sz="2800" dirty="0" smtClean="0"/>
              <a:t>books</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a:xfrm>
            <a:off x="457200" y="152400"/>
            <a:ext cx="8229600" cy="1066800"/>
          </a:xfrm>
        </p:spPr>
        <p:txBody>
          <a:bodyPr/>
          <a:lstStyle/>
          <a:p>
            <a:r>
              <a:rPr lang="en-US" b="1" smtClean="0">
                <a:ea typeface="ＭＳ Ｐゴシック" pitchFamily="34" charset="-128"/>
              </a:rPr>
              <a:t>Tip #4 </a:t>
            </a:r>
            <a:r>
              <a:rPr lang="en-US" sz="2800" b="1" smtClean="0">
                <a:ea typeface="ＭＳ Ｐゴシック" pitchFamily="34" charset="-128"/>
              </a:rPr>
              <a:t>(cont’d)</a:t>
            </a:r>
            <a:endParaRPr lang="en-US" b="1" smtClean="0">
              <a:ea typeface="ＭＳ Ｐゴシック" pitchFamily="34" charset="-128"/>
            </a:endParaRPr>
          </a:p>
        </p:txBody>
      </p:sp>
      <p:sp>
        <p:nvSpPr>
          <p:cNvPr id="24579" name="Rectangle 3"/>
          <p:cNvSpPr>
            <a:spLocks noGrp="1"/>
          </p:cNvSpPr>
          <p:nvPr>
            <p:ph type="body" idx="1"/>
          </p:nvPr>
        </p:nvSpPr>
        <p:spPr>
          <a:xfrm>
            <a:off x="685800" y="1371600"/>
            <a:ext cx="8229600" cy="54864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Research </a:t>
            </a:r>
            <a:r>
              <a:rPr lang="en-US" sz="4000" b="1" i="1" u="sng" dirty="0" smtClean="0">
                <a:solidFill>
                  <a:schemeClr val="accent2">
                    <a:lumMod val="50000"/>
                  </a:schemeClr>
                </a:solidFill>
                <a:effectLst>
                  <a:outerShdw blurRad="38100" dist="38100" dir="2700000" algn="tl">
                    <a:srgbClr val="000000">
                      <a:alpha val="43137"/>
                    </a:srgbClr>
                  </a:outerShdw>
                </a:effectLst>
              </a:rPr>
              <a:t>yourself </a:t>
            </a:r>
            <a:r>
              <a:rPr lang="en-US" sz="4000" b="1" i="1" dirty="0" smtClean="0">
                <a:effectLst>
                  <a:outerShdw blurRad="38100" dist="38100" dir="2700000" algn="tl">
                    <a:srgbClr val="000000">
                      <a:alpha val="43137"/>
                    </a:srgbClr>
                  </a:outerShdw>
                </a:effectLst>
              </a:rPr>
              <a:t>! (cont’d.)</a:t>
            </a:r>
            <a:endParaRPr lang="en-US" sz="4000" b="1" i="1" u="sng" dirty="0" smtClean="0">
              <a:solidFill>
                <a:schemeClr val="accent2">
                  <a:lumMod val="50000"/>
                </a:schemeClr>
              </a:solidFill>
              <a:effectLst>
                <a:outerShdw blurRad="38100" dist="38100" dir="2700000" algn="tl">
                  <a:srgbClr val="000000">
                    <a:alpha val="43137"/>
                  </a:srgbClr>
                </a:outerShdw>
              </a:effectLst>
            </a:endParaRP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r>
              <a:rPr lang="en-US" sz="3200" dirty="0" smtClean="0"/>
              <a:t>Spend time writing out answers to as many questions as you can</a:t>
            </a:r>
          </a:p>
          <a:p>
            <a:pPr marL="1371600" lvl="2" indent="-457200" eaLnBrk="1" hangingPunct="1">
              <a:buFont typeface="Wingdings" charset="2"/>
              <a:buChar char="Ø"/>
              <a:defRPr/>
            </a:pPr>
            <a:r>
              <a:rPr lang="en-US" sz="3200" dirty="0" smtClean="0"/>
              <a:t>Review the answers you have written several times</a:t>
            </a:r>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pic>
        <p:nvPicPr>
          <p:cNvPr id="34820" name="Picture 8" descr="C:\Users\aritchie\AppData\Local\Microsoft\Windows\Temporary Internet Files\Content.IE5\S66AN7R6\MC900415144[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4267200"/>
            <a:ext cx="1392238"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p:nvPr>
        </p:nvSpPr>
        <p:spPr>
          <a:xfrm>
            <a:off x="457200" y="152400"/>
            <a:ext cx="8229600" cy="1066800"/>
          </a:xfrm>
        </p:spPr>
        <p:txBody>
          <a:bodyPr/>
          <a:lstStyle/>
          <a:p>
            <a:r>
              <a:rPr lang="en-US" b="1" smtClean="0">
                <a:ea typeface="ＭＳ Ｐゴシック" pitchFamily="34" charset="-128"/>
              </a:rPr>
              <a:t>Tip #5</a:t>
            </a:r>
          </a:p>
        </p:txBody>
      </p:sp>
      <p:sp>
        <p:nvSpPr>
          <p:cNvPr id="24579" name="Rectangle 3"/>
          <p:cNvSpPr>
            <a:spLocks noGrp="1"/>
          </p:cNvSpPr>
          <p:nvPr>
            <p:ph type="body" idx="1"/>
          </p:nvPr>
        </p:nvSpPr>
        <p:spPr>
          <a:xfrm>
            <a:off x="685800" y="1371600"/>
            <a:ext cx="8229600" cy="54864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What do you want to know?  Prepare your questions</a:t>
            </a:r>
            <a:endParaRPr lang="en-US" sz="4000" b="1" i="1" u="sng" dirty="0" smtClean="0">
              <a:solidFill>
                <a:schemeClr val="accent2">
                  <a:lumMod val="50000"/>
                </a:schemeClr>
              </a:solidFill>
              <a:effectLst>
                <a:outerShdw blurRad="38100" dist="38100" dir="2700000" algn="tl">
                  <a:srgbClr val="000000">
                    <a:alpha val="43137"/>
                  </a:srgbClr>
                </a:outerShdw>
              </a:effectLst>
            </a:endParaRPr>
          </a:p>
          <a:p>
            <a:pPr marL="1371600" lvl="2" indent="-457200" eaLnBrk="1" hangingPunct="1">
              <a:buFont typeface="Wingdings" charset="2"/>
              <a:buChar char="Ø"/>
              <a:defRPr/>
            </a:pPr>
            <a:r>
              <a:rPr lang="en-US" sz="3200" dirty="0" smtClean="0"/>
              <a:t>This is a key element of the interview, yet it is often not given any thought</a:t>
            </a:r>
          </a:p>
          <a:p>
            <a:pPr marL="1371600" lvl="2" indent="-457200" eaLnBrk="1" hangingPunct="1">
              <a:buFont typeface="Wingdings" charset="2"/>
              <a:buChar char="Ø"/>
              <a:defRPr/>
            </a:pPr>
            <a:r>
              <a:rPr lang="en-US" sz="3200" dirty="0" smtClean="0"/>
              <a:t>Arrive at the interview with no less than five questions in hand</a:t>
            </a:r>
          </a:p>
          <a:p>
            <a:pPr marL="1371600" lvl="2" indent="-457200" eaLnBrk="1" hangingPunct="1">
              <a:buFont typeface="Wingdings" charset="2"/>
              <a:buChar char="Ø"/>
              <a:defRPr/>
            </a:pPr>
            <a:r>
              <a:rPr lang="en-US" sz="3200" dirty="0" smtClean="0"/>
              <a:t>The questions should </a:t>
            </a:r>
            <a:r>
              <a:rPr lang="en-US" sz="3200" i="1" dirty="0" smtClean="0"/>
              <a:t>not</a:t>
            </a:r>
            <a:r>
              <a:rPr lang="en-US" sz="3200" dirty="0" smtClean="0"/>
              <a:t> focus on salary, benefits, schedule, etc.   </a:t>
            </a:r>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pic>
        <p:nvPicPr>
          <p:cNvPr id="35844" name="Picture 2" descr="C:\Users\aritchie\AppData\Local\Microsoft\Windows\Temporary Internet Files\Content.IE5\KUVPSC8B\MC900349201[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5562600"/>
            <a:ext cx="906463"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a:xfrm>
            <a:off x="457200" y="152400"/>
            <a:ext cx="8229600" cy="1066800"/>
          </a:xfrm>
        </p:spPr>
        <p:txBody>
          <a:bodyPr/>
          <a:lstStyle/>
          <a:p>
            <a:r>
              <a:rPr lang="en-US" b="1" smtClean="0">
                <a:ea typeface="ＭＳ Ｐゴシック" pitchFamily="34" charset="-128"/>
              </a:rPr>
              <a:t>Tip #5</a:t>
            </a:r>
          </a:p>
        </p:txBody>
      </p:sp>
      <p:sp>
        <p:nvSpPr>
          <p:cNvPr id="24579" name="Rectangle 3"/>
          <p:cNvSpPr>
            <a:spLocks noGrp="1"/>
          </p:cNvSpPr>
          <p:nvPr>
            <p:ph type="body" idx="1"/>
          </p:nvPr>
        </p:nvSpPr>
        <p:spPr>
          <a:xfrm>
            <a:off x="685800" y="1371600"/>
            <a:ext cx="8229600" cy="54864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What do you want to know?  Prepare your questions (cont’d.)</a:t>
            </a:r>
            <a:endParaRPr lang="en-US" sz="3200" dirty="0" smtClean="0">
              <a:effectLst>
                <a:outerShdw blurRad="38100" dist="38100" dir="2700000" algn="tl">
                  <a:srgbClr val="000000">
                    <a:alpha val="43137"/>
                  </a:srgbClr>
                </a:outerShdw>
              </a:effectLst>
            </a:endParaRPr>
          </a:p>
          <a:p>
            <a:pPr marL="1371600" lvl="2" indent="-457200" eaLnBrk="1" hangingPunct="1">
              <a:buFont typeface="Wingdings" charset="2"/>
              <a:buChar char="Ø"/>
              <a:defRPr/>
            </a:pPr>
            <a:r>
              <a:rPr lang="en-US" sz="3200" dirty="0" smtClean="0"/>
              <a:t>Under no circumstances say: </a:t>
            </a:r>
            <a:r>
              <a:rPr lang="en-US" sz="4000" b="1" dirty="0" smtClean="0">
                <a:solidFill>
                  <a:schemeClr val="accent2">
                    <a:lumMod val="50000"/>
                  </a:schemeClr>
                </a:solidFill>
                <a:effectLst>
                  <a:outerShdw blurRad="38100" dist="38100" dir="2700000" algn="tl">
                    <a:srgbClr val="000000">
                      <a:alpha val="43137"/>
                    </a:srgbClr>
                  </a:outerShdw>
                </a:effectLst>
              </a:rPr>
              <a:t>“No, I don’t have any questions  -- I think you’ve answered everything already.”  </a:t>
            </a:r>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pic>
        <p:nvPicPr>
          <p:cNvPr id="36868" name="Picture 3" descr="C:\Users\aritchie\AppData\Local\Microsoft\Windows\Temporary Internet Files\Content.IE5\KUVPSC8B\MC900303675[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4200" y="4724400"/>
            <a:ext cx="1776413" cy="178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a:xfrm>
            <a:off x="457200" y="152400"/>
            <a:ext cx="8229600" cy="1066800"/>
          </a:xfrm>
        </p:spPr>
        <p:txBody>
          <a:bodyPr/>
          <a:lstStyle/>
          <a:p>
            <a:r>
              <a:rPr lang="en-US" b="1" smtClean="0">
                <a:ea typeface="ＭＳ Ｐゴシック" pitchFamily="34" charset="-128"/>
              </a:rPr>
              <a:t>Tip #5</a:t>
            </a:r>
          </a:p>
        </p:txBody>
      </p:sp>
      <p:sp>
        <p:nvSpPr>
          <p:cNvPr id="24579" name="Rectangle 3"/>
          <p:cNvSpPr>
            <a:spLocks noGrp="1"/>
          </p:cNvSpPr>
          <p:nvPr>
            <p:ph type="body" idx="1"/>
          </p:nvPr>
        </p:nvSpPr>
        <p:spPr>
          <a:xfrm>
            <a:off x="685800" y="1371600"/>
            <a:ext cx="8229600" cy="54864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What do you want to know?  Prepare your questions (cont’d.)</a:t>
            </a:r>
            <a:endParaRPr lang="en-US" sz="3200" dirty="0" smtClean="0">
              <a:effectLst>
                <a:outerShdw blurRad="38100" dist="38100" dir="2700000" algn="tl">
                  <a:srgbClr val="000000">
                    <a:alpha val="43137"/>
                  </a:srgbClr>
                </a:outerShdw>
              </a:effectLst>
            </a:endParaRP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r>
              <a:rPr lang="en-US" sz="3200" dirty="0" smtClean="0"/>
              <a:t>Ask questions that get to the heart of what you </a:t>
            </a:r>
            <a:r>
              <a:rPr lang="en-US" sz="3200" i="1" dirty="0" smtClean="0"/>
              <a:t>really </a:t>
            </a:r>
            <a:r>
              <a:rPr lang="en-US" sz="3200" dirty="0" smtClean="0"/>
              <a:t>want to know:</a:t>
            </a:r>
          </a:p>
          <a:p>
            <a:pPr marL="1828800" lvl="3" indent="-457200" eaLnBrk="1" hangingPunct="1">
              <a:buFont typeface="Wingdings" charset="2"/>
              <a:buChar char="Ø"/>
              <a:defRPr/>
            </a:pPr>
            <a:r>
              <a:rPr lang="en-US" sz="3200" b="1" dirty="0" smtClean="0">
                <a:solidFill>
                  <a:schemeClr val="accent2">
                    <a:lumMod val="50000"/>
                  </a:schemeClr>
                </a:solidFill>
                <a:effectLst>
                  <a:outerShdw blurRad="38100" dist="38100" dir="2700000" algn="tl">
                    <a:srgbClr val="000000">
                      <a:alpha val="43137"/>
                    </a:srgbClr>
                  </a:outerShdw>
                </a:effectLst>
              </a:rPr>
              <a:t>“What do you like about working for the Main Street Public Library?”</a:t>
            </a:r>
          </a:p>
          <a:p>
            <a:pPr marL="1828800" lvl="3" indent="-457200" eaLnBrk="1" hangingPunct="1">
              <a:buFont typeface="Arial" charset="0"/>
              <a:buNone/>
              <a:defRPr/>
            </a:pPr>
            <a:endParaRPr lang="en-US" sz="3200" b="1" dirty="0" smtClean="0">
              <a:solidFill>
                <a:schemeClr val="accent2">
                  <a:lumMod val="50000"/>
                </a:schemeClr>
              </a:solidFill>
              <a:effectLst>
                <a:outerShdw blurRad="38100" dist="38100" dir="2700000" algn="tl">
                  <a:srgbClr val="000000">
                    <a:alpha val="43137"/>
                  </a:srgbClr>
                </a:outerShdw>
              </a:effectLst>
            </a:endParaRPr>
          </a:p>
          <a:p>
            <a:pPr marL="1828800" lvl="3" indent="-457200" eaLnBrk="1" hangingPunct="1">
              <a:buFont typeface="Wingdings" charset="2"/>
              <a:buChar char="Ø"/>
              <a:defRPr/>
            </a:pPr>
            <a:endParaRPr lang="en-US" sz="3600" b="1" dirty="0" smtClean="0">
              <a:solidFill>
                <a:schemeClr val="accent2">
                  <a:lumMod val="50000"/>
                </a:schemeClr>
              </a:solidFill>
              <a:effectLst>
                <a:outerShdw blurRad="38100" dist="38100" dir="2700000" algn="tl">
                  <a:srgbClr val="000000">
                    <a:alpha val="43137"/>
                  </a:srgbClr>
                </a:outerShdw>
              </a:effectLst>
            </a:endParaRPr>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a:xfrm>
            <a:off x="457200" y="152400"/>
            <a:ext cx="8229600" cy="1066800"/>
          </a:xfrm>
        </p:spPr>
        <p:txBody>
          <a:bodyPr/>
          <a:lstStyle/>
          <a:p>
            <a:r>
              <a:rPr lang="en-US" b="1" smtClean="0">
                <a:ea typeface="ＭＳ Ｐゴシック" pitchFamily="34" charset="-128"/>
              </a:rPr>
              <a:t>Tip #5</a:t>
            </a:r>
          </a:p>
        </p:txBody>
      </p:sp>
      <p:sp>
        <p:nvSpPr>
          <p:cNvPr id="24579" name="Rectangle 3"/>
          <p:cNvSpPr>
            <a:spLocks noGrp="1"/>
          </p:cNvSpPr>
          <p:nvPr>
            <p:ph type="body" idx="1"/>
          </p:nvPr>
        </p:nvSpPr>
        <p:spPr>
          <a:xfrm>
            <a:off x="685800" y="1371600"/>
            <a:ext cx="8229600" cy="5486400"/>
          </a:xfrm>
        </p:spPr>
        <p:txBody>
          <a:bodyPr/>
          <a:lstStyle/>
          <a:p>
            <a:pPr marL="1371600" lvl="2" indent="-457200" eaLnBrk="1" hangingPunct="1">
              <a:buFont typeface="Arial" charset="0"/>
              <a:buNone/>
              <a:defRPr/>
            </a:pPr>
            <a:r>
              <a:rPr lang="en-US" sz="4000" b="1" i="1" dirty="0" smtClean="0"/>
              <a:t>What do you want to know?  Prepare your questions (cont’d.)</a:t>
            </a:r>
            <a:endParaRPr lang="en-US" sz="3200" dirty="0" smtClean="0"/>
          </a:p>
          <a:p>
            <a:pPr marL="1371600" lvl="2" indent="-457200" eaLnBrk="1" hangingPunct="1">
              <a:buFont typeface="Wingdings" charset="2"/>
              <a:buChar char="Ø"/>
              <a:defRPr/>
            </a:pPr>
            <a:r>
              <a:rPr lang="en-US" sz="3200" dirty="0" smtClean="0"/>
              <a:t>More examples:</a:t>
            </a:r>
            <a:endParaRPr lang="en-US" sz="3200" b="1" dirty="0" smtClean="0">
              <a:solidFill>
                <a:schemeClr val="accent2">
                  <a:lumMod val="50000"/>
                </a:schemeClr>
              </a:solidFill>
              <a:effectLst>
                <a:outerShdw blurRad="38100" dist="38100" dir="2700000" algn="tl">
                  <a:srgbClr val="000000">
                    <a:alpha val="43137"/>
                  </a:srgbClr>
                </a:outerShdw>
              </a:effectLst>
            </a:endParaRPr>
          </a:p>
          <a:p>
            <a:pPr marL="1828800" lvl="3" indent="-457200" eaLnBrk="1" hangingPunct="1">
              <a:buFont typeface="Wingdings" charset="2"/>
              <a:buChar char="Ø"/>
              <a:defRPr/>
            </a:pPr>
            <a:r>
              <a:rPr lang="en-US" sz="3200" b="1" dirty="0" smtClean="0">
                <a:solidFill>
                  <a:schemeClr val="accent2">
                    <a:lumMod val="50000"/>
                  </a:schemeClr>
                </a:solidFill>
                <a:effectLst>
                  <a:outerShdw blurRad="38100" dist="38100" dir="2700000" algn="tl">
                    <a:srgbClr val="000000">
                      <a:alpha val="43137"/>
                    </a:srgbClr>
                  </a:outerShdw>
                </a:effectLst>
              </a:rPr>
              <a:t>“What are some of the biggest challenges this library is facing?”</a:t>
            </a:r>
          </a:p>
          <a:p>
            <a:pPr marL="1828800" lvl="3" indent="-457200" eaLnBrk="1" hangingPunct="1">
              <a:buFont typeface="Wingdings" charset="2"/>
              <a:buChar char="Ø"/>
              <a:defRPr/>
            </a:pPr>
            <a:r>
              <a:rPr lang="en-US" sz="3200" b="1" dirty="0" smtClean="0">
                <a:solidFill>
                  <a:schemeClr val="accent2">
                    <a:lumMod val="50000"/>
                  </a:schemeClr>
                </a:solidFill>
                <a:effectLst>
                  <a:outerShdw blurRad="38100" dist="38100" dir="2700000" algn="tl">
                    <a:srgbClr val="000000">
                      <a:alpha val="43137"/>
                    </a:srgbClr>
                  </a:outerShdw>
                </a:effectLst>
              </a:rPr>
              <a:t>“How can someone step into this position and make an immediate impact?”</a:t>
            </a:r>
          </a:p>
          <a:p>
            <a:pPr marL="1828800" lvl="3" indent="-457200" eaLnBrk="1" hangingPunct="1">
              <a:buFont typeface="Wingdings" charset="2"/>
              <a:buChar char="Ø"/>
              <a:defRPr/>
            </a:pPr>
            <a:endParaRPr lang="en-US" sz="3200" b="1" dirty="0" smtClean="0">
              <a:solidFill>
                <a:schemeClr val="accent2">
                  <a:lumMod val="50000"/>
                </a:schemeClr>
              </a:solidFill>
              <a:effectLst>
                <a:outerShdw blurRad="38100" dist="38100" dir="2700000" algn="tl">
                  <a:srgbClr val="000000">
                    <a:alpha val="43137"/>
                  </a:srgbClr>
                </a:outerShdw>
              </a:effectLst>
            </a:endParaRPr>
          </a:p>
          <a:p>
            <a:pPr marL="1828800" lvl="3" indent="-457200" eaLnBrk="1" hangingPunct="1">
              <a:buFont typeface="Wingdings" charset="2"/>
              <a:buChar char="Ø"/>
              <a:defRPr/>
            </a:pPr>
            <a:endParaRPr lang="en-US" sz="3200" dirty="0" smtClean="0"/>
          </a:p>
          <a:p>
            <a:pPr marL="1828800" lvl="3" indent="-457200" eaLnBrk="1" hangingPunct="1">
              <a:buFont typeface="Wingdings" charset="2"/>
              <a:buChar char="Ø"/>
              <a:defRPr/>
            </a:pPr>
            <a:endParaRPr lang="en-US" sz="3200" b="1" dirty="0" smtClean="0">
              <a:solidFill>
                <a:schemeClr val="accent2">
                  <a:lumMod val="50000"/>
                </a:schemeClr>
              </a:solidFill>
              <a:effectLst>
                <a:outerShdw blurRad="38100" dist="38100" dir="2700000" algn="tl">
                  <a:srgbClr val="000000">
                    <a:alpha val="43137"/>
                  </a:srgbClr>
                </a:outerShdw>
              </a:effectLst>
            </a:endParaRPr>
          </a:p>
          <a:p>
            <a:pPr marL="1828800" lvl="3" indent="-457200" eaLnBrk="1" hangingPunct="1">
              <a:buFont typeface="Arial" charset="0"/>
              <a:buNone/>
              <a:defRPr/>
            </a:pPr>
            <a:endParaRPr lang="en-US" sz="3200" b="1" dirty="0" smtClean="0">
              <a:solidFill>
                <a:schemeClr val="accent2">
                  <a:lumMod val="50000"/>
                </a:schemeClr>
              </a:solidFill>
              <a:effectLst>
                <a:outerShdw blurRad="38100" dist="38100" dir="2700000" algn="tl">
                  <a:srgbClr val="000000">
                    <a:alpha val="43137"/>
                  </a:srgbClr>
                </a:outerShdw>
              </a:effectLst>
            </a:endParaRPr>
          </a:p>
          <a:p>
            <a:pPr marL="1828800" lvl="3" indent="-457200" eaLnBrk="1" hangingPunct="1">
              <a:buFont typeface="Wingdings" charset="2"/>
              <a:buChar char="Ø"/>
              <a:defRPr/>
            </a:pPr>
            <a:endParaRPr lang="en-US" sz="3600" b="1" dirty="0" smtClean="0">
              <a:solidFill>
                <a:schemeClr val="accent2">
                  <a:lumMod val="50000"/>
                </a:schemeClr>
              </a:solidFill>
              <a:effectLst>
                <a:outerShdw blurRad="38100" dist="38100" dir="2700000" algn="tl">
                  <a:srgbClr val="000000">
                    <a:alpha val="43137"/>
                  </a:srgbClr>
                </a:outerShdw>
              </a:effectLst>
            </a:endParaRPr>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a:xfrm>
            <a:off x="457200" y="152400"/>
            <a:ext cx="8229600" cy="1066800"/>
          </a:xfrm>
        </p:spPr>
        <p:txBody>
          <a:bodyPr/>
          <a:lstStyle/>
          <a:p>
            <a:r>
              <a:rPr lang="en-US" b="1" smtClean="0">
                <a:ea typeface="ＭＳ Ｐゴシック" pitchFamily="34" charset="-128"/>
              </a:rPr>
              <a:t>The Interview Day</a:t>
            </a:r>
          </a:p>
        </p:txBody>
      </p:sp>
      <p:sp>
        <p:nvSpPr>
          <p:cNvPr id="24579" name="Rectangle 3"/>
          <p:cNvSpPr>
            <a:spLocks noGrp="1"/>
          </p:cNvSpPr>
          <p:nvPr>
            <p:ph type="body" idx="1"/>
          </p:nvPr>
        </p:nvSpPr>
        <p:spPr>
          <a:xfrm>
            <a:off x="685800" y="1371600"/>
            <a:ext cx="8229600" cy="5486400"/>
          </a:xfrm>
        </p:spPr>
        <p:txBody>
          <a:bodyPr/>
          <a:lstStyle/>
          <a:p>
            <a:pPr marL="1371600" lvl="2" indent="-457200" eaLnBrk="1" hangingPunct="1">
              <a:buFont typeface="Arial" charset="0"/>
              <a:buNone/>
              <a:defRPr/>
            </a:pPr>
            <a:r>
              <a:rPr lang="en-US" sz="4000" b="1" i="1" dirty="0" smtClean="0"/>
              <a:t>Congratulations!  You have an interview AND you’ve prepared for it </a:t>
            </a: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Wingdings" charset="2"/>
              <a:buChar char="Ø"/>
              <a:defRPr/>
            </a:pPr>
            <a:r>
              <a:rPr lang="en-US" sz="4400" b="1" dirty="0" smtClean="0">
                <a:solidFill>
                  <a:schemeClr val="accent2">
                    <a:lumMod val="50000"/>
                  </a:schemeClr>
                </a:solidFill>
                <a:effectLst>
                  <a:outerShdw blurRad="38100" dist="38100" dir="2700000" algn="tl">
                    <a:srgbClr val="000000">
                      <a:alpha val="43137"/>
                    </a:srgbClr>
                  </a:outerShdw>
                </a:effectLst>
              </a:rPr>
              <a:t>Next</a:t>
            </a:r>
            <a:r>
              <a:rPr lang="en-US" sz="3200" b="1" dirty="0" smtClean="0">
                <a:solidFill>
                  <a:schemeClr val="accent2">
                    <a:lumMod val="50000"/>
                  </a:schemeClr>
                </a:solidFill>
                <a:effectLst>
                  <a:outerShdw blurRad="38100" dist="38100" dir="2700000" algn="tl">
                    <a:srgbClr val="000000">
                      <a:alpha val="43137"/>
                    </a:srgbClr>
                  </a:outerShdw>
                </a:effectLst>
              </a:rPr>
              <a:t> </a:t>
            </a:r>
            <a:r>
              <a:rPr lang="en-US" sz="4400" b="1" dirty="0" smtClean="0">
                <a:solidFill>
                  <a:schemeClr val="accent2">
                    <a:lumMod val="50000"/>
                  </a:schemeClr>
                </a:solidFill>
                <a:effectLst>
                  <a:outerShdw blurRad="38100" dist="38100" dir="2700000" algn="tl">
                    <a:srgbClr val="000000">
                      <a:alpha val="43137"/>
                    </a:srgbClr>
                  </a:outerShdw>
                </a:effectLst>
              </a:rPr>
              <a:t>up: 10 Tips for the Interview Day</a:t>
            </a:r>
          </a:p>
          <a:p>
            <a:pPr marL="1828800" lvl="3" indent="-457200" eaLnBrk="1" hangingPunct="1">
              <a:buFont typeface="Arial" charset="0"/>
              <a:buNone/>
              <a:defRPr/>
            </a:pPr>
            <a:endParaRPr lang="en-US" sz="3200" b="1" dirty="0" smtClean="0">
              <a:solidFill>
                <a:schemeClr val="accent2">
                  <a:lumMod val="50000"/>
                </a:schemeClr>
              </a:solidFill>
              <a:effectLst>
                <a:outerShdw blurRad="38100" dist="38100" dir="2700000" algn="tl">
                  <a:srgbClr val="000000">
                    <a:alpha val="43137"/>
                  </a:srgbClr>
                </a:outerShdw>
              </a:effectLst>
            </a:endParaRPr>
          </a:p>
          <a:p>
            <a:pPr marL="1828800" lvl="3" indent="-457200" eaLnBrk="1" hangingPunct="1">
              <a:buFont typeface="Wingdings" charset="2"/>
              <a:buChar char="Ø"/>
              <a:defRPr/>
            </a:pPr>
            <a:endParaRPr lang="en-US" sz="3200" b="1" dirty="0" smtClean="0">
              <a:solidFill>
                <a:schemeClr val="accent2">
                  <a:lumMod val="50000"/>
                </a:schemeClr>
              </a:solidFill>
              <a:effectLst>
                <a:outerShdw blurRad="38100" dist="38100" dir="2700000" algn="tl">
                  <a:srgbClr val="000000">
                    <a:alpha val="43137"/>
                  </a:srgbClr>
                </a:outerShdw>
              </a:effectLst>
            </a:endParaRPr>
          </a:p>
          <a:p>
            <a:pPr marL="1828800" lvl="3" indent="-457200" eaLnBrk="1" hangingPunct="1">
              <a:buFont typeface="Wingdings" charset="2"/>
              <a:buChar char="Ø"/>
              <a:defRPr/>
            </a:pPr>
            <a:endParaRPr lang="en-US" sz="3200" dirty="0" smtClean="0"/>
          </a:p>
          <a:p>
            <a:pPr marL="1828800" lvl="3" indent="-457200" eaLnBrk="1" hangingPunct="1">
              <a:buFont typeface="Wingdings" charset="2"/>
              <a:buChar char="Ø"/>
              <a:defRPr/>
            </a:pPr>
            <a:endParaRPr lang="en-US" sz="3200" b="1" dirty="0" smtClean="0">
              <a:solidFill>
                <a:schemeClr val="accent2">
                  <a:lumMod val="50000"/>
                </a:schemeClr>
              </a:solidFill>
              <a:effectLst>
                <a:outerShdw blurRad="38100" dist="38100" dir="2700000" algn="tl">
                  <a:srgbClr val="000000">
                    <a:alpha val="43137"/>
                  </a:srgbClr>
                </a:outerShdw>
              </a:effectLst>
            </a:endParaRPr>
          </a:p>
          <a:p>
            <a:pPr marL="1828800" lvl="3" indent="-457200" eaLnBrk="1" hangingPunct="1">
              <a:buFont typeface="Arial" charset="0"/>
              <a:buNone/>
              <a:defRPr/>
            </a:pPr>
            <a:endParaRPr lang="en-US" sz="3200" b="1" dirty="0" smtClean="0">
              <a:solidFill>
                <a:schemeClr val="accent2">
                  <a:lumMod val="50000"/>
                </a:schemeClr>
              </a:solidFill>
              <a:effectLst>
                <a:outerShdw blurRad="38100" dist="38100" dir="2700000" algn="tl">
                  <a:srgbClr val="000000">
                    <a:alpha val="43137"/>
                  </a:srgbClr>
                </a:outerShdw>
              </a:effectLst>
            </a:endParaRPr>
          </a:p>
          <a:p>
            <a:pPr marL="1828800" lvl="3" indent="-457200" eaLnBrk="1" hangingPunct="1">
              <a:buFont typeface="Wingdings" charset="2"/>
              <a:buChar char="Ø"/>
              <a:defRPr/>
            </a:pPr>
            <a:endParaRPr lang="en-US" sz="3600" b="1" dirty="0" smtClean="0">
              <a:solidFill>
                <a:schemeClr val="accent2">
                  <a:lumMod val="50000"/>
                </a:schemeClr>
              </a:solidFill>
              <a:effectLst>
                <a:outerShdw blurRad="38100" dist="38100" dir="2700000" algn="tl">
                  <a:srgbClr val="000000">
                    <a:alpha val="43137"/>
                  </a:srgbClr>
                </a:outerShdw>
              </a:effectLst>
            </a:endParaRPr>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a:xfrm>
            <a:off x="457200" y="152400"/>
            <a:ext cx="8229600" cy="838200"/>
          </a:xfrm>
        </p:spPr>
        <p:txBody>
          <a:bodyPr/>
          <a:lstStyle/>
          <a:p>
            <a:r>
              <a:rPr lang="en-US" b="1" smtClean="0">
                <a:ea typeface="ＭＳ Ｐゴシック" pitchFamily="34" charset="-128"/>
              </a:rPr>
              <a:t>The Interview Day</a:t>
            </a:r>
          </a:p>
        </p:txBody>
      </p:sp>
      <p:sp>
        <p:nvSpPr>
          <p:cNvPr id="24579" name="Rectangle 3"/>
          <p:cNvSpPr>
            <a:spLocks noGrp="1"/>
          </p:cNvSpPr>
          <p:nvPr>
            <p:ph type="body" idx="1"/>
          </p:nvPr>
        </p:nvSpPr>
        <p:spPr>
          <a:xfrm>
            <a:off x="685800" y="838200"/>
            <a:ext cx="8229600" cy="5334000"/>
          </a:xfrm>
        </p:spPr>
        <p:txBody>
          <a:bodyPr/>
          <a:lstStyle/>
          <a:p>
            <a:pPr marL="1371600" lvl="2" indent="-457200" algn="ctr" eaLnBrk="1" hangingPunct="1">
              <a:buFont typeface="Arial" charset="0"/>
              <a:buNone/>
              <a:defRPr/>
            </a:pPr>
            <a:r>
              <a:rPr lang="en-US" sz="4000" b="1" i="1" dirty="0" smtClean="0"/>
              <a:t>10 Tips to Help You Get the Job You Really Want</a:t>
            </a:r>
          </a:p>
          <a:p>
            <a:pPr marL="1371600" lvl="2" indent="-457200" eaLnBrk="1" hangingPunct="1">
              <a:buFont typeface="Arial" charset="0"/>
              <a:buNone/>
              <a:defRPr/>
            </a:pPr>
            <a:endParaRPr lang="en-US" sz="4000" b="1" i="1" dirty="0" smtClean="0"/>
          </a:p>
          <a:p>
            <a:pPr marL="1371600" lvl="2" indent="-457200" eaLnBrk="1" hangingPunct="1">
              <a:buFont typeface="Arial" charset="0"/>
              <a:buNone/>
              <a:defRPr/>
            </a:pPr>
            <a:r>
              <a:rPr lang="en-US" sz="3200" dirty="0" smtClean="0"/>
              <a:t>				</a:t>
            </a:r>
          </a:p>
          <a:p>
            <a:pPr marL="1371600" lvl="2" indent="-457200" eaLnBrk="1" hangingPunct="1">
              <a:buFont typeface="Arial" charset="0"/>
              <a:buNone/>
              <a:defRPr/>
            </a:pPr>
            <a:r>
              <a:rPr lang="en-US" sz="3200" dirty="0" smtClean="0"/>
              <a:t>				</a:t>
            </a:r>
          </a:p>
          <a:p>
            <a:pPr marL="1371600" lvl="2" indent="-457200" eaLnBrk="1" hangingPunct="1">
              <a:buFont typeface="Wingdings" charset="2"/>
              <a:buChar char="Ø"/>
              <a:defRPr/>
            </a:pPr>
            <a:endParaRPr lang="en-US" sz="4400" b="1" dirty="0" smtClean="0">
              <a:solidFill>
                <a:schemeClr val="accent2">
                  <a:lumMod val="50000"/>
                </a:schemeClr>
              </a:solidFill>
              <a:effectLst>
                <a:outerShdw blurRad="38100" dist="38100" dir="2700000" algn="tl">
                  <a:srgbClr val="000000">
                    <a:alpha val="43137"/>
                  </a:srgbClr>
                </a:outerShdw>
              </a:effectLst>
            </a:endParaRPr>
          </a:p>
          <a:p>
            <a:pPr marL="1828800" lvl="3" indent="-457200" eaLnBrk="1" hangingPunct="1">
              <a:buFont typeface="Arial" charset="0"/>
              <a:buNone/>
              <a:defRPr/>
            </a:pPr>
            <a:endParaRPr lang="en-US" sz="3200" b="1" dirty="0" smtClean="0">
              <a:solidFill>
                <a:schemeClr val="accent2">
                  <a:lumMod val="50000"/>
                </a:schemeClr>
              </a:solidFill>
              <a:effectLst>
                <a:outerShdw blurRad="38100" dist="38100" dir="2700000" algn="tl">
                  <a:srgbClr val="000000">
                    <a:alpha val="43137"/>
                  </a:srgbClr>
                </a:outerShdw>
              </a:effectLst>
            </a:endParaRPr>
          </a:p>
          <a:p>
            <a:pPr marL="1828800" lvl="3" indent="-457200" eaLnBrk="1" hangingPunct="1">
              <a:buFont typeface="Wingdings" charset="2"/>
              <a:buChar char="Ø"/>
              <a:defRPr/>
            </a:pPr>
            <a:endParaRPr lang="en-US" sz="3200" b="1" dirty="0" smtClean="0">
              <a:solidFill>
                <a:schemeClr val="accent2">
                  <a:lumMod val="50000"/>
                </a:schemeClr>
              </a:solidFill>
              <a:effectLst>
                <a:outerShdw blurRad="38100" dist="38100" dir="2700000" algn="tl">
                  <a:srgbClr val="000000">
                    <a:alpha val="43137"/>
                  </a:srgbClr>
                </a:outerShdw>
              </a:effectLst>
            </a:endParaRPr>
          </a:p>
          <a:p>
            <a:pPr marL="1828800" lvl="3" indent="-457200" eaLnBrk="1" hangingPunct="1">
              <a:buFont typeface="Wingdings" charset="2"/>
              <a:buChar char="Ø"/>
              <a:defRPr/>
            </a:pPr>
            <a:endParaRPr lang="en-US" sz="3200" dirty="0" smtClean="0"/>
          </a:p>
          <a:p>
            <a:pPr marL="1828800" lvl="3" indent="-457200" eaLnBrk="1" hangingPunct="1">
              <a:buFont typeface="Wingdings" charset="2"/>
              <a:buChar char="Ø"/>
              <a:defRPr/>
            </a:pPr>
            <a:endParaRPr lang="en-US" sz="3200" b="1" dirty="0" smtClean="0">
              <a:solidFill>
                <a:schemeClr val="accent2">
                  <a:lumMod val="50000"/>
                </a:schemeClr>
              </a:solidFill>
              <a:effectLst>
                <a:outerShdw blurRad="38100" dist="38100" dir="2700000" algn="tl">
                  <a:srgbClr val="000000">
                    <a:alpha val="43137"/>
                  </a:srgbClr>
                </a:outerShdw>
              </a:effectLst>
            </a:endParaRPr>
          </a:p>
          <a:p>
            <a:pPr marL="1828800" lvl="3" indent="-457200" eaLnBrk="1" hangingPunct="1">
              <a:buFont typeface="Arial" charset="0"/>
              <a:buNone/>
              <a:defRPr/>
            </a:pPr>
            <a:endParaRPr lang="en-US" sz="3200" b="1" dirty="0" smtClean="0">
              <a:solidFill>
                <a:schemeClr val="accent2">
                  <a:lumMod val="50000"/>
                </a:schemeClr>
              </a:solidFill>
              <a:effectLst>
                <a:outerShdw blurRad="38100" dist="38100" dir="2700000" algn="tl">
                  <a:srgbClr val="000000">
                    <a:alpha val="43137"/>
                  </a:srgbClr>
                </a:outerShdw>
              </a:effectLst>
            </a:endParaRPr>
          </a:p>
          <a:p>
            <a:pPr marL="1828800" lvl="3" indent="-457200" eaLnBrk="1" hangingPunct="1">
              <a:buFont typeface="Wingdings" charset="2"/>
              <a:buChar char="Ø"/>
              <a:defRPr/>
            </a:pPr>
            <a:endParaRPr lang="en-US" sz="3600" b="1" dirty="0" smtClean="0">
              <a:solidFill>
                <a:schemeClr val="accent2">
                  <a:lumMod val="50000"/>
                </a:schemeClr>
              </a:solidFill>
              <a:effectLst>
                <a:outerShdw blurRad="38100" dist="38100" dir="2700000" algn="tl">
                  <a:srgbClr val="000000">
                    <a:alpha val="43137"/>
                  </a:srgbClr>
                </a:outerShdw>
              </a:effectLst>
            </a:endParaRPr>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pic>
        <p:nvPicPr>
          <p:cNvPr id="40964" name="Picture 5" descr="panel interview 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2438400"/>
            <a:ext cx="5710238" cy="292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b="1" smtClean="0">
                <a:ea typeface="ＭＳ Ｐゴシック" pitchFamily="34" charset="-128"/>
              </a:rPr>
              <a:t>Introductions</a:t>
            </a:r>
          </a:p>
        </p:txBody>
      </p:sp>
      <p:sp>
        <p:nvSpPr>
          <p:cNvPr id="5123" name="Content Placeholder 2"/>
          <p:cNvSpPr>
            <a:spLocks noGrp="1"/>
          </p:cNvSpPr>
          <p:nvPr>
            <p:ph idx="1"/>
          </p:nvPr>
        </p:nvSpPr>
        <p:spPr>
          <a:xfrm>
            <a:off x="457200" y="1600200"/>
            <a:ext cx="8458200" cy="4953000"/>
          </a:xfrm>
        </p:spPr>
        <p:txBody>
          <a:bodyPr/>
          <a:lstStyle/>
          <a:p>
            <a:pPr eaLnBrk="1" hangingPunct="1">
              <a:buFont typeface="Arial" charset="0"/>
              <a:buNone/>
            </a:pPr>
            <a:r>
              <a:rPr lang="en-US" b="1" smtClean="0">
                <a:ea typeface="ＭＳ Ｐゴシック" pitchFamily="34" charset="-128"/>
              </a:rPr>
              <a:t>Mark Shores</a:t>
            </a:r>
          </a:p>
          <a:p>
            <a:pPr eaLnBrk="1" hangingPunct="1">
              <a:buFont typeface="Arial" charset="0"/>
              <a:buNone/>
            </a:pPr>
            <a:r>
              <a:rPr lang="en-US" smtClean="0">
                <a:ea typeface="ＭＳ Ｐゴシック" pitchFamily="34" charset="-128"/>
              </a:rPr>
              <a:t>Assistant Director/Regional Campus Librarian</a:t>
            </a:r>
          </a:p>
          <a:p>
            <a:pPr eaLnBrk="1" hangingPunct="1">
              <a:buFont typeface="Arial" charset="0"/>
              <a:buNone/>
            </a:pPr>
            <a:r>
              <a:rPr lang="en-US" smtClean="0">
                <a:ea typeface="ＭＳ Ｐゴシック" pitchFamily="34" charset="-128"/>
              </a:rPr>
              <a:t>Miami University Hamilton</a:t>
            </a:r>
          </a:p>
          <a:p>
            <a:pPr eaLnBrk="1" hangingPunct="1">
              <a:buFont typeface="Arial" charset="0"/>
              <a:buNone/>
            </a:pPr>
            <a:r>
              <a:rPr lang="en-US" smtClean="0">
                <a:ea typeface="ＭＳ Ｐゴシック" pitchFamily="34" charset="-128"/>
              </a:rPr>
              <a:t>Rentschler Library</a:t>
            </a:r>
          </a:p>
          <a:p>
            <a:pPr eaLnBrk="1" hangingPunct="1">
              <a:buFont typeface="Arial" charset="0"/>
              <a:buNone/>
            </a:pPr>
            <a:r>
              <a:rPr lang="en-US" smtClean="0">
                <a:ea typeface="ＭＳ Ｐゴシック" pitchFamily="34" charset="-128"/>
              </a:rPr>
              <a:t>Hamilton, OH</a:t>
            </a:r>
          </a:p>
          <a:p>
            <a:pPr eaLnBrk="1" hangingPunct="1">
              <a:buFont typeface="Arial" charset="0"/>
              <a:buNone/>
            </a:pPr>
            <a:r>
              <a:rPr lang="en-US" smtClean="0">
                <a:ea typeface="ＭＳ Ｐゴシック" pitchFamily="34" charset="-128"/>
                <a:hlinkClick r:id="rId2"/>
              </a:rPr>
              <a:t>shoresml@muohio.edu</a:t>
            </a:r>
            <a:endParaRPr lang="en-US" smtClean="0">
              <a:ea typeface="ＭＳ Ｐゴシック" pitchFamily="34" charset="-128"/>
            </a:endParaRPr>
          </a:p>
          <a:p>
            <a:pPr eaLnBrk="1" hangingPunct="1">
              <a:buFont typeface="Arial" charset="0"/>
              <a:buNone/>
            </a:pPr>
            <a:endParaRPr lang="en-US" smtClean="0">
              <a:ea typeface="ＭＳ Ｐゴシック" pitchFamily="34" charset="-128"/>
            </a:endParaRPr>
          </a:p>
          <a:p>
            <a:pPr eaLnBrk="1" hangingPunct="1">
              <a:buFont typeface="Arial" charset="0"/>
              <a:buNone/>
            </a:pPr>
            <a:r>
              <a:rPr lang="en-US" smtClean="0">
                <a:ea typeface="ＭＳ Ｐゴシック" pitchFamily="34" charset="-128"/>
              </a:rPr>
              <a:t>							</a:t>
            </a:r>
          </a:p>
          <a:p>
            <a:pPr eaLnBrk="1" hangingPunct="1">
              <a:buFont typeface="Arial" charset="0"/>
              <a:buNone/>
            </a:pPr>
            <a:endParaRPr lang="en-US" smtClean="0">
              <a:ea typeface="ＭＳ Ｐゴシック" pitchFamily="34" charset="-128"/>
            </a:endParaRPr>
          </a:p>
          <a:p>
            <a:pPr eaLnBrk="1" hangingPunct="1">
              <a:buFont typeface="Arial" charset="0"/>
              <a:buNone/>
            </a:pPr>
            <a:r>
              <a:rPr lang="en-US" smtClean="0">
                <a:ea typeface="ＭＳ Ｐゴシック" pitchFamily="34" charset="-128"/>
              </a:rPr>
              <a:t/>
            </a:r>
            <a:br>
              <a:rPr lang="en-US" smtClean="0">
                <a:ea typeface="ＭＳ Ｐゴシック" pitchFamily="34" charset="-128"/>
              </a:rPr>
            </a:br>
            <a:endParaRPr lang="en-US" smtClean="0">
              <a:ea typeface="ＭＳ Ｐゴシック" pitchFamily="34" charset="-128"/>
            </a:endParaRPr>
          </a:p>
        </p:txBody>
      </p:sp>
      <p:pic>
        <p:nvPicPr>
          <p:cNvPr id="5124" name="Picture 8" descr="rlmuhlogo2.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4876800"/>
            <a:ext cx="3886200"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a:xfrm>
            <a:off x="457200" y="152400"/>
            <a:ext cx="8229600" cy="1066800"/>
          </a:xfrm>
        </p:spPr>
        <p:txBody>
          <a:bodyPr/>
          <a:lstStyle/>
          <a:p>
            <a:r>
              <a:rPr lang="en-US" b="1" smtClean="0">
                <a:ea typeface="ＭＳ Ｐゴシック" pitchFamily="34" charset="-128"/>
              </a:rPr>
              <a:t>Tip #1</a:t>
            </a:r>
          </a:p>
        </p:txBody>
      </p:sp>
      <p:sp>
        <p:nvSpPr>
          <p:cNvPr id="24579" name="Rectangle 3"/>
          <p:cNvSpPr>
            <a:spLocks noGrp="1"/>
          </p:cNvSpPr>
          <p:nvPr>
            <p:ph type="body" idx="1"/>
          </p:nvPr>
        </p:nvSpPr>
        <p:spPr>
          <a:xfrm>
            <a:off x="685800" y="1371600"/>
            <a:ext cx="8229600" cy="54864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Be early!</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r>
              <a:rPr lang="en-US" sz="3200" dirty="0" smtClean="0"/>
              <a:t>Drive past the building the day before, if possible.</a:t>
            </a:r>
          </a:p>
          <a:p>
            <a:pPr marL="1371600" lvl="2" indent="-457200" eaLnBrk="1" hangingPunct="1">
              <a:buFont typeface="Wingdings" charset="2"/>
              <a:buChar char="Ø"/>
              <a:defRPr/>
            </a:pPr>
            <a:r>
              <a:rPr lang="en-US" sz="3200" dirty="0" smtClean="0"/>
              <a:t>Allow plenty of extra time for traffic or unexpected events.</a:t>
            </a:r>
          </a:p>
          <a:p>
            <a:pPr marL="1371600" lvl="2" indent="-457200" eaLnBrk="1" hangingPunct="1">
              <a:buFont typeface="Wingdings" charset="2"/>
              <a:buChar char="Ø"/>
              <a:defRPr/>
            </a:pPr>
            <a:r>
              <a:rPr lang="en-US" sz="3200" dirty="0" smtClean="0"/>
              <a:t>Remember that you are “on stage” the minute you walk in the door. </a:t>
            </a:r>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pic>
        <p:nvPicPr>
          <p:cNvPr id="41988" name="Picture 3" descr="C:\Users\aritchie\AppData\Local\Microsoft\Windows\Temporary Internet Files\Content.IE5\4Q5KOASS\MC900059321[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1371600"/>
            <a:ext cx="1806575" cy="117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a:xfrm>
            <a:off x="457200" y="152400"/>
            <a:ext cx="8229600" cy="762000"/>
          </a:xfrm>
        </p:spPr>
        <p:txBody>
          <a:bodyPr/>
          <a:lstStyle/>
          <a:p>
            <a:r>
              <a:rPr lang="en-US" b="1" smtClean="0">
                <a:ea typeface="ＭＳ Ｐゴシック" pitchFamily="34" charset="-128"/>
              </a:rPr>
              <a:t>Tip #2</a:t>
            </a:r>
          </a:p>
        </p:txBody>
      </p:sp>
      <p:sp>
        <p:nvSpPr>
          <p:cNvPr id="24579" name="Rectangle 3"/>
          <p:cNvSpPr>
            <a:spLocks noGrp="1"/>
          </p:cNvSpPr>
          <p:nvPr>
            <p:ph type="body" idx="1"/>
          </p:nvPr>
        </p:nvSpPr>
        <p:spPr>
          <a:xfrm>
            <a:off x="685800" y="914400"/>
            <a:ext cx="8229600" cy="59436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Dress professionally</a:t>
            </a:r>
          </a:p>
          <a:p>
            <a:pPr marL="1371600" lvl="2" indent="-457200" eaLnBrk="1" hangingPunct="1">
              <a:buFont typeface="Arial" charset="0"/>
              <a:buNone/>
              <a:defRPr/>
            </a:pPr>
            <a:r>
              <a:rPr lang="en-US" sz="3200" dirty="0" smtClean="0"/>
              <a:t>						</a:t>
            </a:r>
          </a:p>
          <a:p>
            <a:pPr marL="1371600" lvl="2" indent="-457200" eaLnBrk="1" hangingPunct="1">
              <a:buFont typeface="Arial" charset="0"/>
              <a:buNone/>
              <a:defRPr/>
            </a:pPr>
            <a:r>
              <a:rPr lang="en-US" sz="3200" dirty="0" smtClean="0"/>
              <a:t>						</a:t>
            </a:r>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r>
              <a:rPr lang="en-US" sz="3200" dirty="0" smtClean="0"/>
              <a:t>Demonstrate your seriousness as a candidate by what you wear</a:t>
            </a:r>
          </a:p>
          <a:p>
            <a:pPr marL="1371600" lvl="2" indent="-457200" eaLnBrk="1" hangingPunct="1">
              <a:buFont typeface="Wingdings" charset="2"/>
              <a:buChar char="Ø"/>
              <a:defRPr/>
            </a:pPr>
            <a:r>
              <a:rPr lang="en-US" sz="3200" dirty="0" smtClean="0"/>
              <a:t>Check out books on the topic if you are unsure how to dress</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pic>
        <p:nvPicPr>
          <p:cNvPr id="43012" name="Picture 6" descr="C:\Users\aritchie\AppData\Local\Microsoft\Windows\Temporary Internet Files\Content.IE5\S66AN7R6\MP900401727[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066800"/>
            <a:ext cx="1951038" cy="292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a:xfrm>
            <a:off x="457200" y="152400"/>
            <a:ext cx="8229600" cy="1066800"/>
          </a:xfrm>
        </p:spPr>
        <p:txBody>
          <a:bodyPr/>
          <a:lstStyle/>
          <a:p>
            <a:r>
              <a:rPr lang="en-US" b="1" smtClean="0">
                <a:ea typeface="ＭＳ Ｐゴシック" pitchFamily="34" charset="-128"/>
              </a:rPr>
              <a:t>Tip #2 (cont’d)</a:t>
            </a:r>
          </a:p>
        </p:txBody>
      </p:sp>
      <p:sp>
        <p:nvSpPr>
          <p:cNvPr id="24579" name="Rectangle 3"/>
          <p:cNvSpPr>
            <a:spLocks noGrp="1"/>
          </p:cNvSpPr>
          <p:nvPr>
            <p:ph type="body" idx="1"/>
          </p:nvPr>
        </p:nvSpPr>
        <p:spPr>
          <a:xfrm>
            <a:off x="685800" y="1371600"/>
            <a:ext cx="8229600" cy="54864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What NOT to wear!</a:t>
            </a:r>
            <a:r>
              <a:rPr lang="en-US" sz="3200" dirty="0" smtClean="0"/>
              <a:t>	                  </a:t>
            </a:r>
          </a:p>
          <a:p>
            <a:pPr marL="1371600" lvl="2" indent="-457200" eaLnBrk="1" hangingPunct="1">
              <a:buFont typeface="Arial" charset="0"/>
              <a:buNone/>
              <a:defRPr/>
            </a:pPr>
            <a:endParaRPr lang="en-US" sz="3200" b="1" i="1" dirty="0" smtClean="0">
              <a:effectLst>
                <a:outerShdw blurRad="38100" dist="38100" dir="2700000" algn="tl">
                  <a:srgbClr val="000000">
                    <a:alpha val="43137"/>
                  </a:srgbClr>
                </a:outerShdw>
              </a:effectLst>
            </a:endParaRPr>
          </a:p>
          <a:p>
            <a:pPr marL="1371600" lvl="2" indent="-457200" eaLnBrk="1" hangingPunct="1">
              <a:buFont typeface="Arial" charset="0"/>
              <a:buNone/>
              <a:defRPr/>
            </a:pPr>
            <a:endParaRPr lang="en-US" sz="3200" b="1" i="1" dirty="0" smtClean="0">
              <a:effectLst>
                <a:outerShdw blurRad="38100" dist="38100" dir="2700000" algn="tl">
                  <a:srgbClr val="000000">
                    <a:alpha val="43137"/>
                  </a:srgbClr>
                </a:outerShdw>
              </a:effectLst>
            </a:endParaRPr>
          </a:p>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Real life blunders:</a:t>
            </a:r>
          </a:p>
          <a:p>
            <a:pPr marL="1371600" lvl="2" indent="-457200" eaLnBrk="1" hangingPunct="1">
              <a:buFont typeface="Arial" charset="0"/>
              <a:buNone/>
              <a:defRPr/>
            </a:pPr>
            <a:r>
              <a:rPr lang="en-US" sz="3200" dirty="0" smtClean="0">
                <a:effectLst>
                  <a:outerShdw blurRad="38100" dist="38100" dir="2700000" algn="tl">
                    <a:srgbClr val="000000">
                      <a:alpha val="43137"/>
                    </a:srgbClr>
                  </a:outerShdw>
                </a:effectLst>
              </a:rPr>
              <a:t>	</a:t>
            </a:r>
          </a:p>
          <a:p>
            <a:pPr marL="1371600" lvl="2" indent="-457200" eaLnBrk="1" hangingPunct="1">
              <a:buFont typeface="Arial" charset="0"/>
              <a:buNone/>
              <a:defRPr/>
            </a:pPr>
            <a:r>
              <a:rPr lang="en-US" sz="3200" dirty="0" smtClean="0"/>
              <a:t>		</a:t>
            </a:r>
          </a:p>
          <a:p>
            <a:pPr marL="1371600" lvl="2" indent="-457200" eaLnBrk="1" hangingPunct="1">
              <a:buFont typeface="Arial" charset="0"/>
              <a:buNone/>
              <a:defRPr/>
            </a:pPr>
            <a:r>
              <a:rPr lang="en-US" sz="32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pic>
        <p:nvPicPr>
          <p:cNvPr id="44036" name="Picture 4" descr="What not to wear.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1447800"/>
            <a:ext cx="1368425" cy="164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7" name="Picture 5" descr="Fanny Pack.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8200" y="4114800"/>
            <a:ext cx="1646238" cy="164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8" name="Picture 6" descr="flip flops.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038600" y="4191000"/>
            <a:ext cx="1566863"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9" name="Picture 7" descr="WLCAF5AXQLCAFI2JYDCA799P10CAHWP0WYCA2MLDOTCAQTT7YACA71PE65CAMI5QIACAXN15YECA47H628CAZOZXVVCAH9KERZCATXRHWMCAZY3CS5CAS881CJCABGTV7UCAA12PRACAO7G4RNCAXL8UY9.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705600" y="4114800"/>
            <a:ext cx="1554163"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a:xfrm>
            <a:off x="457200" y="152400"/>
            <a:ext cx="8229600" cy="1066800"/>
          </a:xfrm>
        </p:spPr>
        <p:txBody>
          <a:bodyPr/>
          <a:lstStyle/>
          <a:p>
            <a:r>
              <a:rPr lang="en-US" b="1" smtClean="0">
                <a:ea typeface="ＭＳ Ｐゴシック" pitchFamily="34" charset="-128"/>
              </a:rPr>
              <a:t>Tip #3</a:t>
            </a:r>
          </a:p>
        </p:txBody>
      </p:sp>
      <p:sp>
        <p:nvSpPr>
          <p:cNvPr id="24579" name="Rectangle 3"/>
          <p:cNvSpPr>
            <a:spLocks noGrp="1"/>
          </p:cNvSpPr>
          <p:nvPr>
            <p:ph type="body" idx="1"/>
          </p:nvPr>
        </p:nvSpPr>
        <p:spPr>
          <a:xfrm>
            <a:off x="685800" y="1371600"/>
            <a:ext cx="8229600" cy="54864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Show enthusiasm and let your personality show through</a:t>
            </a:r>
            <a:endParaRPr lang="en-US" sz="4000" b="1" i="1" u="sng" dirty="0" smtClean="0">
              <a:solidFill>
                <a:schemeClr val="accent2">
                  <a:lumMod val="50000"/>
                </a:schemeClr>
              </a:solidFill>
              <a:effectLst>
                <a:outerShdw blurRad="38100" dist="38100" dir="2700000" algn="tl">
                  <a:srgbClr val="000000">
                    <a:alpha val="43137"/>
                  </a:srgbClr>
                </a:outerShdw>
              </a:effectLst>
            </a:endParaRP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r>
              <a:rPr lang="en-US" sz="3200" dirty="0" smtClean="0"/>
              <a:t>Smile</a:t>
            </a:r>
          </a:p>
          <a:p>
            <a:pPr marL="1371600" lvl="2" indent="-457200" eaLnBrk="1" hangingPunct="1">
              <a:buFont typeface="Wingdings" charset="2"/>
              <a:buChar char="Ø"/>
              <a:defRPr/>
            </a:pPr>
            <a:r>
              <a:rPr lang="en-US" sz="3200" dirty="0" smtClean="0"/>
              <a:t>Put some energy in your voice</a:t>
            </a:r>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p:nvPr>
        </p:nvSpPr>
        <p:spPr>
          <a:xfrm>
            <a:off x="457200" y="152400"/>
            <a:ext cx="8229600" cy="1066800"/>
          </a:xfrm>
        </p:spPr>
        <p:txBody>
          <a:bodyPr/>
          <a:lstStyle/>
          <a:p>
            <a:r>
              <a:rPr lang="en-US" b="1" smtClean="0">
                <a:ea typeface="ＭＳ Ｐゴシック" pitchFamily="34" charset="-128"/>
              </a:rPr>
              <a:t>Tip #4</a:t>
            </a:r>
          </a:p>
        </p:txBody>
      </p:sp>
      <p:sp>
        <p:nvSpPr>
          <p:cNvPr id="24579" name="Rectangle 3"/>
          <p:cNvSpPr>
            <a:spLocks noGrp="1"/>
          </p:cNvSpPr>
          <p:nvPr>
            <p:ph type="body" idx="1"/>
          </p:nvPr>
        </p:nvSpPr>
        <p:spPr>
          <a:xfrm>
            <a:off x="685800" y="1371600"/>
            <a:ext cx="8229600" cy="54864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Keep jokes to a minimum and pick your moments carefully when using them</a:t>
            </a:r>
            <a:endParaRPr lang="en-US" sz="4000" b="1" i="1" u="sng" dirty="0" smtClean="0">
              <a:solidFill>
                <a:schemeClr val="accent2">
                  <a:lumMod val="50000"/>
                </a:schemeClr>
              </a:solidFill>
              <a:effectLst>
                <a:outerShdw blurRad="38100" dist="38100" dir="2700000" algn="tl">
                  <a:srgbClr val="000000">
                    <a:alpha val="43137"/>
                  </a:srgbClr>
                </a:outerShdw>
              </a:effectLst>
            </a:endParaRP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r>
              <a:rPr lang="en-US" sz="3200" dirty="0" smtClean="0"/>
              <a:t>Be careful with self-deprecating humor!</a:t>
            </a:r>
          </a:p>
          <a:p>
            <a:pPr marL="1371600" lvl="2" indent="-457200" eaLnBrk="1" hangingPunct="1">
              <a:buFont typeface="Wingdings" charset="2"/>
              <a:buChar char="Ø"/>
              <a:defRPr/>
            </a:pPr>
            <a:r>
              <a:rPr lang="en-US" sz="3200" dirty="0" smtClean="0"/>
              <a:t>When in doubt, say nothing….</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p:nvPr>
        </p:nvSpPr>
        <p:spPr>
          <a:xfrm>
            <a:off x="457200" y="152400"/>
            <a:ext cx="8229600" cy="1066800"/>
          </a:xfrm>
        </p:spPr>
        <p:txBody>
          <a:bodyPr/>
          <a:lstStyle/>
          <a:p>
            <a:r>
              <a:rPr lang="en-US" b="1" smtClean="0">
                <a:ea typeface="ＭＳ Ｐゴシック" pitchFamily="34" charset="-128"/>
              </a:rPr>
              <a:t>Tip #5</a:t>
            </a:r>
          </a:p>
        </p:txBody>
      </p:sp>
      <p:sp>
        <p:nvSpPr>
          <p:cNvPr id="24579" name="Rectangle 3"/>
          <p:cNvSpPr>
            <a:spLocks noGrp="1"/>
          </p:cNvSpPr>
          <p:nvPr>
            <p:ph type="body" idx="1"/>
          </p:nvPr>
        </p:nvSpPr>
        <p:spPr>
          <a:xfrm>
            <a:off x="685800" y="1371600"/>
            <a:ext cx="8229600" cy="54864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Be as honest as possible about your qualifications without damaging your candidacy for the position.  </a:t>
            </a:r>
          </a:p>
          <a:p>
            <a:pPr marL="1371600" lvl="2" indent="-457200" eaLnBrk="1" hangingPunct="1">
              <a:buFont typeface="Wingdings" charset="2"/>
              <a:buChar char="Ø"/>
              <a:defRPr/>
            </a:pPr>
            <a:endParaRPr lang="en-US" sz="3200" dirty="0" smtClean="0"/>
          </a:p>
          <a:p>
            <a:pPr marL="1371600" lvl="2" indent="-457200" eaLnBrk="1" hangingPunct="1">
              <a:buFont typeface="Wingdings" charset="2"/>
              <a:buChar char="Ø"/>
              <a:defRPr/>
            </a:pPr>
            <a:r>
              <a:rPr lang="en-US" sz="3200" dirty="0" smtClean="0"/>
              <a:t>Some employers like that you “know what you don’t know.”</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p:nvPr>
        </p:nvSpPr>
        <p:spPr>
          <a:xfrm>
            <a:off x="457200" y="152400"/>
            <a:ext cx="8229600" cy="1066800"/>
          </a:xfrm>
        </p:spPr>
        <p:txBody>
          <a:bodyPr/>
          <a:lstStyle/>
          <a:p>
            <a:r>
              <a:rPr lang="en-US" b="1" smtClean="0">
                <a:ea typeface="ＭＳ Ｐゴシック" pitchFamily="34" charset="-128"/>
              </a:rPr>
              <a:t>Tip #6</a:t>
            </a:r>
          </a:p>
        </p:txBody>
      </p:sp>
      <p:sp>
        <p:nvSpPr>
          <p:cNvPr id="24579" name="Rectangle 3"/>
          <p:cNvSpPr>
            <a:spLocks noGrp="1"/>
          </p:cNvSpPr>
          <p:nvPr>
            <p:ph type="body" idx="1"/>
          </p:nvPr>
        </p:nvSpPr>
        <p:spPr>
          <a:xfrm>
            <a:off x="685800" y="1371600"/>
            <a:ext cx="8229600" cy="54864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Make eye contact with the person who asks you a question</a:t>
            </a:r>
            <a:endParaRPr lang="en-US" sz="4000" b="1" i="1" u="sng" dirty="0" smtClean="0">
              <a:solidFill>
                <a:schemeClr val="accent2">
                  <a:lumMod val="50000"/>
                </a:schemeClr>
              </a:solidFill>
              <a:effectLst>
                <a:outerShdw blurRad="38100" dist="38100" dir="2700000" algn="tl">
                  <a:srgbClr val="000000">
                    <a:alpha val="43137"/>
                  </a:srgbClr>
                </a:outerShdw>
              </a:effectLst>
            </a:endParaRPr>
          </a:p>
          <a:p>
            <a:pPr marL="1371600" lvl="2" indent="-457200" eaLnBrk="1" hangingPunct="1">
              <a:buFont typeface="Wingdings" charset="2"/>
              <a:buChar char="Ø"/>
              <a:defRPr/>
            </a:pPr>
            <a:r>
              <a:rPr lang="en-US" sz="3200" dirty="0" smtClean="0"/>
              <a:t>It’s creepy when candidates don’t look at their questioner</a:t>
            </a:r>
          </a:p>
          <a:p>
            <a:pPr marL="1371600" lvl="2" indent="-457200" eaLnBrk="1" hangingPunct="1">
              <a:buFont typeface="Wingdings" charset="2"/>
              <a:buChar char="Ø"/>
              <a:defRPr/>
            </a:pPr>
            <a:r>
              <a:rPr lang="en-US" sz="3200" dirty="0" smtClean="0"/>
              <a:t>Avoid the “stare down” if in a group interview</a:t>
            </a:r>
          </a:p>
          <a:p>
            <a:pPr marL="1371600" lvl="2" indent="-457200" eaLnBrk="1" hangingPunct="1">
              <a:buFont typeface="Wingdings" charset="2"/>
              <a:buChar char="Ø"/>
              <a:defRPr/>
            </a:pPr>
            <a:r>
              <a:rPr lang="en-US" sz="3200" dirty="0" smtClean="0"/>
              <a:t>Don’t stare off into space, either.</a:t>
            </a:r>
          </a:p>
          <a:p>
            <a:pPr marL="1371600" lvl="2" indent="-457200" eaLnBrk="1" hangingPunct="1">
              <a:buFont typeface="Wingdings" charset="2"/>
              <a:buChar char="Ø"/>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p:nvPr>
        </p:nvSpPr>
        <p:spPr>
          <a:xfrm>
            <a:off x="457200" y="152400"/>
            <a:ext cx="8229600" cy="1066800"/>
          </a:xfrm>
        </p:spPr>
        <p:txBody>
          <a:bodyPr/>
          <a:lstStyle/>
          <a:p>
            <a:r>
              <a:rPr lang="en-US" b="1" smtClean="0">
                <a:ea typeface="ＭＳ Ｐゴシック" pitchFamily="34" charset="-128"/>
              </a:rPr>
              <a:t>Tip #7</a:t>
            </a:r>
          </a:p>
        </p:txBody>
      </p:sp>
      <p:sp>
        <p:nvSpPr>
          <p:cNvPr id="24579" name="Rectangle 3"/>
          <p:cNvSpPr>
            <a:spLocks noGrp="1"/>
          </p:cNvSpPr>
          <p:nvPr>
            <p:ph type="body" idx="1"/>
          </p:nvPr>
        </p:nvSpPr>
        <p:spPr>
          <a:xfrm>
            <a:off x="685800" y="1371600"/>
            <a:ext cx="8229600" cy="54864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Go with the flow and respond positively to any unexpected events that may occur during the interview.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r>
              <a:rPr lang="en-US" sz="3200" dirty="0" smtClean="0"/>
              <a:t>Confrontational interviewers</a:t>
            </a:r>
          </a:p>
          <a:p>
            <a:pPr marL="1371600" lvl="2" indent="-457200" eaLnBrk="1" hangingPunct="1">
              <a:buFont typeface="Wingdings" charset="2"/>
              <a:buChar char="Ø"/>
              <a:defRPr/>
            </a:pPr>
            <a:r>
              <a:rPr lang="en-US" sz="3200" dirty="0" smtClean="0"/>
              <a:t>Interviewer is late!</a:t>
            </a:r>
          </a:p>
          <a:p>
            <a:pPr marL="1371600" lvl="2" indent="-457200" eaLnBrk="1" hangingPunct="1">
              <a:buFont typeface="Wingdings" charset="2"/>
              <a:buChar char="Ø"/>
              <a:defRPr/>
            </a:pPr>
            <a:r>
              <a:rPr lang="en-US" sz="3200" dirty="0" smtClean="0"/>
              <a:t>Remember:  you’re “on stage”</a:t>
            </a:r>
          </a:p>
          <a:p>
            <a:pPr marL="1371600" lvl="2" indent="-457200" eaLnBrk="1" hangingPunct="1">
              <a:buFont typeface="Wingdings" charset="2"/>
              <a:buChar char="Ø"/>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title"/>
          </p:nvPr>
        </p:nvSpPr>
        <p:spPr>
          <a:xfrm>
            <a:off x="457200" y="152400"/>
            <a:ext cx="8229600" cy="1066800"/>
          </a:xfrm>
        </p:spPr>
        <p:txBody>
          <a:bodyPr/>
          <a:lstStyle/>
          <a:p>
            <a:r>
              <a:rPr lang="en-US" b="1" smtClean="0">
                <a:ea typeface="ＭＳ Ｐゴシック" pitchFamily="34" charset="-128"/>
              </a:rPr>
              <a:t>Tip #8</a:t>
            </a:r>
          </a:p>
        </p:txBody>
      </p:sp>
      <p:sp>
        <p:nvSpPr>
          <p:cNvPr id="24579" name="Rectangle 3"/>
          <p:cNvSpPr>
            <a:spLocks noGrp="1"/>
          </p:cNvSpPr>
          <p:nvPr>
            <p:ph type="body" idx="1"/>
          </p:nvPr>
        </p:nvSpPr>
        <p:spPr>
          <a:xfrm>
            <a:off x="685800" y="1371600"/>
            <a:ext cx="8229600" cy="54864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Find a moment to work in a comment that shows you’ve done some research ahead of time. </a:t>
            </a:r>
            <a:r>
              <a:rPr lang="en-US" sz="4000" dirty="0" smtClean="0"/>
              <a:t>  </a:t>
            </a: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Wingdings" charset="2"/>
              <a:buChar char="Ø"/>
              <a:defRPr/>
            </a:pPr>
            <a:r>
              <a:rPr lang="en-US" sz="3200" dirty="0" smtClean="0"/>
              <a:t>Example:</a:t>
            </a:r>
          </a:p>
          <a:p>
            <a:pPr marL="1371600" lvl="2" indent="-457200" eaLnBrk="1" hangingPunct="1">
              <a:buFont typeface="Arial" charset="0"/>
              <a:buNone/>
              <a:defRPr/>
            </a:pPr>
            <a:r>
              <a:rPr lang="en-US" sz="3200" b="1" dirty="0" smtClean="0">
                <a:solidFill>
                  <a:schemeClr val="accent2">
                    <a:lumMod val="50000"/>
                  </a:schemeClr>
                </a:solidFill>
              </a:rPr>
              <a:t>“I noticed from your website that you have conducted focus groups with students…”</a:t>
            </a:r>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p:cNvSpPr>
          <p:nvPr>
            <p:ph type="title"/>
          </p:nvPr>
        </p:nvSpPr>
        <p:spPr>
          <a:xfrm>
            <a:off x="457200" y="152400"/>
            <a:ext cx="8229600" cy="1066800"/>
          </a:xfrm>
        </p:spPr>
        <p:txBody>
          <a:bodyPr/>
          <a:lstStyle/>
          <a:p>
            <a:r>
              <a:rPr lang="en-US" b="1" smtClean="0">
                <a:ea typeface="ＭＳ Ｐゴシック" pitchFamily="34" charset="-128"/>
              </a:rPr>
              <a:t>Tip #9</a:t>
            </a:r>
          </a:p>
        </p:txBody>
      </p:sp>
      <p:sp>
        <p:nvSpPr>
          <p:cNvPr id="24579" name="Rectangle 3"/>
          <p:cNvSpPr>
            <a:spLocks noGrp="1"/>
          </p:cNvSpPr>
          <p:nvPr>
            <p:ph type="body" idx="1"/>
          </p:nvPr>
        </p:nvSpPr>
        <p:spPr>
          <a:xfrm>
            <a:off x="685800" y="1371600"/>
            <a:ext cx="8229600" cy="54864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Practice the fine art of not making your answers too brief, while at the same time not digressing into a rambling hodgepodge of thoughts.</a:t>
            </a:r>
          </a:p>
          <a:p>
            <a:pPr marL="1371600" lvl="2" indent="-457200" eaLnBrk="1" hangingPunct="1">
              <a:buFont typeface="Wingdings" charset="2"/>
              <a:buChar char="Ø"/>
              <a:defRPr/>
            </a:pPr>
            <a:r>
              <a:rPr lang="en-US" sz="3200" dirty="0" smtClean="0"/>
              <a:t>Too brief?  Shows you haven’t thought about the position….or maybe nerves?</a:t>
            </a:r>
          </a:p>
          <a:p>
            <a:pPr marL="1371600" lvl="2" indent="-457200" eaLnBrk="1" hangingPunct="1">
              <a:buFont typeface="Wingdings" charset="2"/>
              <a:buChar char="Ø"/>
              <a:defRPr/>
            </a:pPr>
            <a:r>
              <a:rPr lang="en-US" sz="3200" dirty="0" smtClean="0"/>
              <a:t>Too long = lack of focus</a:t>
            </a:r>
          </a:p>
          <a:p>
            <a:pPr marL="1371600" lvl="2" indent="-457200" eaLnBrk="1" hangingPunct="1">
              <a:buFont typeface="Wingdings" charset="2"/>
              <a:buChar char="Ø"/>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b="1" smtClean="0">
                <a:ea typeface="ＭＳ Ｐゴシック" pitchFamily="34" charset="-128"/>
              </a:rPr>
              <a:t>Who are we?</a:t>
            </a:r>
          </a:p>
        </p:txBody>
      </p:sp>
      <p:sp>
        <p:nvSpPr>
          <p:cNvPr id="6147" name="Content Placeholder 2"/>
          <p:cNvSpPr>
            <a:spLocks noGrp="1"/>
          </p:cNvSpPr>
          <p:nvPr>
            <p:ph idx="1"/>
          </p:nvPr>
        </p:nvSpPr>
        <p:spPr/>
        <p:txBody>
          <a:bodyPr/>
          <a:lstStyle/>
          <a:p>
            <a:pPr eaLnBrk="1" hangingPunct="1">
              <a:buFont typeface="Arial" charset="0"/>
              <a:buNone/>
              <a:defRPr/>
            </a:pPr>
            <a:r>
              <a:rPr lang="en-US" sz="4000" b="1" i="1" dirty="0" smtClean="0">
                <a:effectLst>
                  <a:outerShdw blurRad="38100" dist="38100" dir="2700000" algn="tl">
                    <a:srgbClr val="000000">
                      <a:alpha val="43137"/>
                    </a:srgbClr>
                  </a:outerShdw>
                </a:effectLst>
              </a:rPr>
              <a:t>We are practicing library professionals</a:t>
            </a:r>
            <a:endParaRPr lang="en-US" dirty="0" smtClean="0">
              <a:effectLst>
                <a:outerShdw blurRad="38100" dist="38100" dir="2700000" algn="tl">
                  <a:srgbClr val="000000">
                    <a:alpha val="43137"/>
                  </a:srgbClr>
                </a:outerShdw>
              </a:effectLst>
            </a:endParaRPr>
          </a:p>
          <a:p>
            <a:pPr lvl="1" eaLnBrk="1" hangingPunct="1">
              <a:buFont typeface="Wingdings" charset="2"/>
              <a:buChar char="Ø"/>
              <a:defRPr/>
            </a:pPr>
            <a:r>
              <a:rPr lang="en-US" dirty="0" smtClean="0"/>
              <a:t>Real-life experience sorting through piles of resumes/cover letters </a:t>
            </a:r>
          </a:p>
          <a:p>
            <a:pPr lvl="1" eaLnBrk="1" hangingPunct="1">
              <a:buFont typeface="Wingdings" charset="2"/>
              <a:buChar char="Ø"/>
              <a:defRPr/>
            </a:pPr>
            <a:r>
              <a:rPr lang="en-US" dirty="0" smtClean="0"/>
              <a:t>Real-life experience selecting candidates for interviews</a:t>
            </a:r>
          </a:p>
          <a:p>
            <a:pPr lvl="1" eaLnBrk="1" hangingPunct="1">
              <a:buFont typeface="Wingdings" charset="2"/>
              <a:buChar char="Ø"/>
              <a:defRPr/>
            </a:pPr>
            <a:r>
              <a:rPr lang="en-US" dirty="0" smtClean="0"/>
              <a:t>Real-life experience conducting interviews</a:t>
            </a:r>
          </a:p>
          <a:p>
            <a:pPr lvl="1" eaLnBrk="1" hangingPunct="1">
              <a:buFont typeface="Wingdings" charset="2"/>
              <a:buChar char="Ø"/>
              <a:defRPr/>
            </a:pPr>
            <a:r>
              <a:rPr lang="en-US" dirty="0" smtClean="0"/>
              <a:t>We are not HR professionals – we may not be able to answer every question</a:t>
            </a:r>
          </a:p>
          <a:p>
            <a:pPr lvl="1" eaLnBrk="1" hangingPunct="1">
              <a:buFont typeface="Wingdings" charset="2"/>
              <a:buChar char="Ø"/>
              <a:defRPr/>
            </a:pPr>
            <a:endParaRPr lang="en-US" dirty="0" smtClean="0"/>
          </a:p>
          <a:p>
            <a:pPr lvl="2" eaLnBrk="1" hangingPunct="1">
              <a:buFont typeface="Arial" charset="0"/>
              <a:buNone/>
              <a:defRPr/>
            </a:pPr>
            <a:r>
              <a:rPr lang="en-US" dirty="0" smtClean="0"/>
              <a:t>				</a:t>
            </a:r>
          </a:p>
          <a:p>
            <a:pPr lvl="1" eaLnBrk="1" hangingPunct="1">
              <a:buFont typeface="Arial" charset="0"/>
              <a:buNone/>
              <a:defRPr/>
            </a:pPr>
            <a:endParaRPr lang="en-US" dirty="0" smtClean="0"/>
          </a:p>
          <a:p>
            <a:pPr>
              <a:defRPr/>
            </a:pPr>
            <a:endParaRPr lang="en-US" dirty="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p:cNvSpPr>
          <p:nvPr>
            <p:ph type="title"/>
          </p:nvPr>
        </p:nvSpPr>
        <p:spPr>
          <a:xfrm>
            <a:off x="457200" y="152400"/>
            <a:ext cx="8229600" cy="1066800"/>
          </a:xfrm>
        </p:spPr>
        <p:txBody>
          <a:bodyPr/>
          <a:lstStyle/>
          <a:p>
            <a:r>
              <a:rPr lang="en-US" b="1" smtClean="0">
                <a:ea typeface="ＭＳ Ｐゴシック" pitchFamily="34" charset="-128"/>
              </a:rPr>
              <a:t>Tip #10</a:t>
            </a:r>
          </a:p>
        </p:txBody>
      </p:sp>
      <p:sp>
        <p:nvSpPr>
          <p:cNvPr id="24579" name="Rectangle 3"/>
          <p:cNvSpPr>
            <a:spLocks noGrp="1"/>
          </p:cNvSpPr>
          <p:nvPr>
            <p:ph type="body" idx="1"/>
          </p:nvPr>
        </p:nvSpPr>
        <p:spPr>
          <a:xfrm>
            <a:off x="685800" y="1371600"/>
            <a:ext cx="8229600" cy="54864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Be positive about everything, even if you experienced difficulties getting to the interview.  	</a:t>
            </a:r>
          </a:p>
          <a:p>
            <a:pPr marL="1371600" lvl="2" indent="-457200" eaLnBrk="1" hangingPunct="1">
              <a:buFont typeface="Arial" charset="0"/>
              <a:buNone/>
              <a:defRPr/>
            </a:pPr>
            <a:endParaRPr lang="en-US" sz="4000" b="1" i="1" dirty="0" smtClean="0">
              <a:effectLst>
                <a:outerShdw blurRad="38100" dist="38100" dir="2700000" algn="tl">
                  <a:srgbClr val="000000">
                    <a:alpha val="43137"/>
                  </a:srgbClr>
                </a:outerShdw>
              </a:effectLst>
            </a:endParaRP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r>
              <a:rPr lang="en-US" sz="3200" dirty="0" smtClean="0"/>
              <a:t>Remember you’re under a microscope</a:t>
            </a:r>
          </a:p>
          <a:p>
            <a:pPr marL="1371600" lvl="2" indent="-457200" eaLnBrk="1" hangingPunct="1">
              <a:buFont typeface="Wingdings" charset="2"/>
              <a:buChar char="Ø"/>
              <a:defRPr/>
            </a:pPr>
            <a:r>
              <a:rPr lang="en-US" sz="3200" dirty="0" smtClean="0"/>
              <a:t>Even a minor meltdown...</a:t>
            </a:r>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pic>
        <p:nvPicPr>
          <p:cNvPr id="52228" name="Picture 2" descr="C:\Users\aritchie\AppData\Local\Microsoft\Windows\Temporary Internet Files\Content.IE5\S66AN7R6\MP90043115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3429000"/>
            <a:ext cx="1827213"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p:cNvSpPr>
          <p:nvPr>
            <p:ph type="body" idx="1"/>
          </p:nvPr>
        </p:nvSpPr>
        <p:spPr>
          <a:xfrm>
            <a:off x="304800" y="914400"/>
            <a:ext cx="8534400" cy="57912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Write a thank-you letter ASAP  </a:t>
            </a:r>
          </a:p>
          <a:p>
            <a:pPr marL="1371600" lvl="2" indent="-457200" eaLnBrk="1" hangingPunct="1">
              <a:buFont typeface="Wingdings" charset="2"/>
              <a:buChar char="Ø"/>
              <a:defRPr/>
            </a:pPr>
            <a:endParaRPr lang="en-US" sz="3200" dirty="0" smtClean="0"/>
          </a:p>
          <a:p>
            <a:pPr marL="1371600" lvl="2" indent="-457200" eaLnBrk="1" hangingPunct="1">
              <a:buFont typeface="Wingdings" charset="2"/>
              <a:buChar char="Ø"/>
              <a:defRPr/>
            </a:pPr>
            <a:r>
              <a:rPr lang="en-US" sz="3200" dirty="0" smtClean="0"/>
              <a:t>This is another chance to sell yourself</a:t>
            </a:r>
          </a:p>
          <a:p>
            <a:pPr marL="1371600" lvl="2" indent="-457200" eaLnBrk="1" hangingPunct="1">
              <a:buFont typeface="Wingdings" charset="2"/>
              <a:buChar char="Ø"/>
              <a:defRPr/>
            </a:pPr>
            <a:r>
              <a:rPr lang="en-US" sz="3200" dirty="0" smtClean="0"/>
              <a:t>According to a 2005 CareerBuilder survey, almost 15% of hiring managers won’t hire a candidate who didn’t send a thank-you letter.</a:t>
            </a:r>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
        <p:nvSpPr>
          <p:cNvPr id="53251" name="Title 4"/>
          <p:cNvSpPr>
            <a:spLocks noGrp="1"/>
          </p:cNvSpPr>
          <p:nvPr>
            <p:ph type="title"/>
          </p:nvPr>
        </p:nvSpPr>
        <p:spPr>
          <a:xfrm>
            <a:off x="457200" y="274638"/>
            <a:ext cx="8229600" cy="487362"/>
          </a:xfrm>
        </p:spPr>
        <p:txBody>
          <a:bodyPr/>
          <a:lstStyle/>
          <a:p>
            <a:r>
              <a:rPr lang="en-US" b="1" smtClean="0">
                <a:ea typeface="ＭＳ Ｐゴシック" pitchFamily="34" charset="-128"/>
              </a:rPr>
              <a:t>*Bonus Tip*</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p:cNvSpPr>
          <p:nvPr>
            <p:ph type="body" idx="1"/>
          </p:nvPr>
        </p:nvSpPr>
        <p:spPr>
          <a:xfrm>
            <a:off x="304800" y="914400"/>
            <a:ext cx="8534400" cy="5791200"/>
          </a:xfrm>
        </p:spPr>
        <p:txBody>
          <a:bodyPr/>
          <a:lstStyle/>
          <a:p>
            <a:pPr marL="1371600" lvl="2" indent="-457200" eaLnBrk="1" hangingPunct="1">
              <a:buFont typeface="Arial" charset="0"/>
              <a:buNone/>
              <a:defRPr/>
            </a:pPr>
            <a:r>
              <a:rPr lang="en-US" sz="4000" b="1" i="1" dirty="0" smtClean="0">
                <a:effectLst>
                  <a:outerShdw blurRad="38100" dist="38100" dir="2700000" algn="tl">
                    <a:srgbClr val="000000">
                      <a:alpha val="43137"/>
                    </a:srgbClr>
                  </a:outerShdw>
                </a:effectLst>
              </a:rPr>
              <a:t>Write a thank-you letter ASAP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r>
              <a:rPr lang="en-US" sz="3200" dirty="0" err="1" smtClean="0"/>
              <a:t>Accountemps</a:t>
            </a:r>
            <a:r>
              <a:rPr lang="en-US" sz="3200" dirty="0" smtClean="0"/>
              <a:t> survey:</a:t>
            </a:r>
          </a:p>
          <a:p>
            <a:pPr marL="1828800" lvl="3" indent="-457200" eaLnBrk="1" hangingPunct="1">
              <a:buFont typeface="Wingdings" charset="2"/>
              <a:buChar char="Ø"/>
              <a:defRPr/>
            </a:pPr>
            <a:r>
              <a:rPr lang="en-US" sz="2800" dirty="0" smtClean="0"/>
              <a:t>76% of respondents said thank-you letters influenced their evaluation of candidates</a:t>
            </a:r>
          </a:p>
          <a:p>
            <a:pPr marL="1828800" lvl="3" indent="-457200" eaLnBrk="1" hangingPunct="1">
              <a:buFont typeface="Wingdings" charset="2"/>
              <a:buChar char="Ø"/>
              <a:defRPr/>
            </a:pPr>
            <a:r>
              <a:rPr lang="en-US" sz="2800" dirty="0" smtClean="0"/>
              <a:t>Only 36% of applicants send a thank-you letter</a:t>
            </a:r>
            <a:endParaRPr lang="en-US"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2286000" lvl="4" indent="-457200" eaLnBrk="1" hangingPunct="1">
              <a:buFont typeface="Arial" charset="0"/>
              <a:buNone/>
              <a:defRPr/>
            </a:pPr>
            <a:r>
              <a:rPr lang="en-US" sz="2800" dirty="0" smtClean="0"/>
              <a:t>			</a:t>
            </a:r>
          </a:p>
          <a:p>
            <a:pPr marL="2286000" lvl="4" indent="-457200" eaLnBrk="1" hangingPunct="1">
              <a:buFont typeface="Arial" charset="0"/>
              <a:buNone/>
              <a:defRPr/>
            </a:pPr>
            <a:r>
              <a:rPr lang="en-US" sz="2800" dirty="0" smtClean="0"/>
              <a:t>		</a:t>
            </a:r>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Wingdings" charset="2"/>
              <a:buChar char="Ø"/>
              <a:defRPr/>
            </a:pPr>
            <a:endParaRPr lang="en-US" sz="3200" dirty="0" smtClean="0"/>
          </a:p>
          <a:p>
            <a:pPr marL="1371600" lvl="2" indent="-457200" eaLnBrk="1" hangingPunct="1">
              <a:buFont typeface="Arial" charset="0"/>
              <a:buNone/>
              <a:defRPr/>
            </a:pPr>
            <a:endParaRPr lang="en-US" sz="3200" dirty="0" smtClean="0"/>
          </a:p>
          <a:p>
            <a:pPr marL="1371600" lvl="2" indent="-457200" eaLnBrk="1" hangingPunct="1">
              <a:buFont typeface="Arial" charset="0"/>
              <a:buNone/>
              <a:defRPr/>
            </a:pPr>
            <a:endParaRPr lang="en-US" sz="3200" dirty="0" smtClean="0"/>
          </a:p>
          <a:p>
            <a:pPr marL="1828800" lvl="3" indent="-457200" eaLnBrk="1" hangingPunct="1">
              <a:buFont typeface="Arial" charset="0"/>
              <a:buNone/>
              <a:defRPr/>
            </a:pPr>
            <a:endParaRPr lang="en-US" sz="2800" dirty="0" smtClean="0"/>
          </a:p>
          <a:p>
            <a:pPr marL="609600" indent="-609600">
              <a:defRPr/>
            </a:pPr>
            <a:endParaRPr lang="en-US" sz="4000" dirty="0" smtClean="0"/>
          </a:p>
        </p:txBody>
      </p:sp>
      <p:sp>
        <p:nvSpPr>
          <p:cNvPr id="54275" name="Title 4"/>
          <p:cNvSpPr>
            <a:spLocks noGrp="1"/>
          </p:cNvSpPr>
          <p:nvPr>
            <p:ph type="title"/>
          </p:nvPr>
        </p:nvSpPr>
        <p:spPr>
          <a:xfrm>
            <a:off x="457200" y="274638"/>
            <a:ext cx="8229600" cy="487362"/>
          </a:xfrm>
        </p:spPr>
        <p:txBody>
          <a:bodyPr/>
          <a:lstStyle/>
          <a:p>
            <a:r>
              <a:rPr lang="en-US" b="1" smtClean="0">
                <a:ea typeface="ＭＳ Ｐゴシック" pitchFamily="34" charset="-128"/>
              </a:rPr>
              <a:t>*Bonus Tip* (cont’d.)</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b="1" smtClean="0">
                <a:ea typeface="ＭＳ Ｐゴシック" pitchFamily="34" charset="-128"/>
              </a:rPr>
              <a:t>Recommended Reading</a:t>
            </a:r>
          </a:p>
        </p:txBody>
      </p:sp>
      <p:sp>
        <p:nvSpPr>
          <p:cNvPr id="55299" name="Content Placeholder 2"/>
          <p:cNvSpPr>
            <a:spLocks noGrp="1"/>
          </p:cNvSpPr>
          <p:nvPr>
            <p:ph idx="1"/>
          </p:nvPr>
        </p:nvSpPr>
        <p:spPr/>
        <p:txBody>
          <a:bodyPr/>
          <a:lstStyle/>
          <a:p>
            <a:pPr eaLnBrk="1" hangingPunct="1">
              <a:buFont typeface="Arial" charset="0"/>
              <a:buNone/>
            </a:pPr>
            <a:r>
              <a:rPr lang="en-US" sz="4000" smtClean="0">
                <a:ea typeface="ＭＳ Ｐゴシック" pitchFamily="34" charset="-128"/>
              </a:rPr>
              <a:t>Great Books:</a:t>
            </a:r>
            <a:r>
              <a:rPr lang="en-US" smtClean="0">
                <a:ea typeface="ＭＳ Ｐゴシック" pitchFamily="34" charset="-128"/>
              </a:rPr>
              <a:t>	</a:t>
            </a:r>
          </a:p>
          <a:p>
            <a:pPr>
              <a:buFont typeface="Arial" charset="0"/>
              <a:buNone/>
            </a:pPr>
            <a:endParaRPr lang="en-US" smtClean="0">
              <a:ea typeface="ＭＳ Ｐゴシック" pitchFamily="34" charset="-128"/>
            </a:endParaRPr>
          </a:p>
          <a:p>
            <a:pPr>
              <a:buFont typeface="Arial" charset="0"/>
              <a:buNone/>
            </a:pPr>
            <a:endParaRPr lang="en-US" smtClean="0">
              <a:ea typeface="ＭＳ Ｐゴシック" pitchFamily="34" charset="-128"/>
            </a:endParaRPr>
          </a:p>
          <a:p>
            <a:pPr>
              <a:buFont typeface="Arial" charset="0"/>
              <a:buNone/>
            </a:pPr>
            <a:endParaRPr lang="en-US" smtClean="0">
              <a:ea typeface="ＭＳ Ｐゴシック" pitchFamily="34" charset="-128"/>
            </a:endParaRPr>
          </a:p>
          <a:p>
            <a:pPr>
              <a:buFont typeface="Arial" charset="0"/>
              <a:buNone/>
            </a:pPr>
            <a:endParaRPr lang="en-US" smtClean="0">
              <a:ea typeface="ＭＳ Ｐゴシック" pitchFamily="34" charset="-128"/>
            </a:endParaRPr>
          </a:p>
        </p:txBody>
      </p:sp>
      <p:pic>
        <p:nvPicPr>
          <p:cNvPr id="55300" name="Picture 4" descr="1539676[1].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429000"/>
            <a:ext cx="120332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1" name="Picture 5" descr="62639658[1].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2438400"/>
            <a:ext cx="194945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2" name="Picture 6" descr="61845387[1].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200400"/>
            <a:ext cx="1276350" cy="210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3" name="Picture 7" descr="14560568[1].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553200" y="2286000"/>
            <a:ext cx="1622425" cy="246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r>
              <a:rPr lang="en-US" smtClean="0">
                <a:ea typeface="ＭＳ Ｐゴシック" pitchFamily="34" charset="-128"/>
              </a:rPr>
              <a:t>Review of This Session’s Goals</a:t>
            </a:r>
          </a:p>
        </p:txBody>
      </p:sp>
      <p:sp>
        <p:nvSpPr>
          <p:cNvPr id="56323" name="Content Placeholder 2"/>
          <p:cNvSpPr>
            <a:spLocks noGrp="1"/>
          </p:cNvSpPr>
          <p:nvPr>
            <p:ph idx="1"/>
          </p:nvPr>
        </p:nvSpPr>
        <p:spPr/>
        <p:txBody>
          <a:bodyPr/>
          <a:lstStyle/>
          <a:p>
            <a:pPr marL="514350" indent="-514350">
              <a:buFont typeface="Calibri" pitchFamily="34" charset="0"/>
              <a:buAutoNum type="arabicParenR"/>
            </a:pPr>
            <a:endParaRPr lang="en-US" smtClean="0">
              <a:ea typeface="ＭＳ Ｐゴシック" pitchFamily="34" charset="-128"/>
            </a:endParaRPr>
          </a:p>
          <a:p>
            <a:pPr marL="514350" indent="-514350">
              <a:buFont typeface="Arial" charset="0"/>
              <a:buNone/>
            </a:pPr>
            <a:r>
              <a:rPr lang="en-US" smtClean="0">
                <a:ea typeface="ＭＳ Ｐゴシック" pitchFamily="34" charset="-128"/>
              </a:rPr>
              <a:t>					</a:t>
            </a:r>
          </a:p>
          <a:p>
            <a:pPr marL="514350" indent="-514350">
              <a:buFont typeface="Calibri" pitchFamily="34" charset="0"/>
              <a:buAutoNum type="arabicParenR"/>
            </a:pPr>
            <a:r>
              <a:rPr lang="en-US" smtClean="0">
                <a:ea typeface="ＭＳ Ｐゴシック" pitchFamily="34" charset="-128"/>
              </a:rPr>
              <a:t>Gain new perspectives on writing a cover letter. </a:t>
            </a:r>
          </a:p>
          <a:p>
            <a:pPr marL="514350" indent="-514350">
              <a:buFont typeface="Calibri" pitchFamily="34" charset="0"/>
              <a:buAutoNum type="arabicParenR"/>
            </a:pPr>
            <a:r>
              <a:rPr lang="en-US" smtClean="0">
                <a:ea typeface="ＭＳ Ｐゴシック" pitchFamily="34" charset="-128"/>
              </a:rPr>
              <a:t>Learn useful tips for making the most of your interview.</a:t>
            </a:r>
          </a:p>
          <a:p>
            <a:pPr marL="514350" indent="-514350">
              <a:buFont typeface="Calibri" pitchFamily="34" charset="0"/>
              <a:buAutoNum type="arabicParenR"/>
            </a:pPr>
            <a:r>
              <a:rPr lang="en-US" smtClean="0">
                <a:ea typeface="ＭＳ Ｐゴシック" pitchFamily="34" charset="-128"/>
              </a:rPr>
              <a:t>Have fun!</a:t>
            </a:r>
          </a:p>
          <a:p>
            <a:pPr marL="514350" indent="-514350">
              <a:buFont typeface="Arial" charset="0"/>
              <a:buNone/>
            </a:pPr>
            <a:endParaRPr lang="en-US" smtClean="0">
              <a:ea typeface="ＭＳ Ｐゴシック" pitchFamily="34" charset="-128"/>
            </a:endParaRPr>
          </a:p>
        </p:txBody>
      </p:sp>
      <p:pic>
        <p:nvPicPr>
          <p:cNvPr id="56324" name="Picture 4" descr="C:\Users\aritchie\AppData\Local\Microsoft\Windows\Temporary Internet Files\Content.IE5\S66AN7R6\MC900434713[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1676400"/>
            <a:ext cx="1046163"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p:nvPr>
        </p:nvSpPr>
        <p:spPr/>
        <p:txBody>
          <a:bodyPr/>
          <a:lstStyle/>
          <a:p>
            <a:r>
              <a:rPr lang="en-US" smtClean="0">
                <a:ea typeface="ＭＳ Ｐゴシック" pitchFamily="34" charset="-128"/>
              </a:rPr>
              <a:t>                        </a:t>
            </a:r>
          </a:p>
        </p:txBody>
      </p:sp>
      <p:sp>
        <p:nvSpPr>
          <p:cNvPr id="57347" name="Rectangle 3"/>
          <p:cNvSpPr>
            <a:spLocks noGrp="1"/>
          </p:cNvSpPr>
          <p:nvPr>
            <p:ph type="body" idx="1"/>
          </p:nvPr>
        </p:nvSpPr>
        <p:spPr/>
        <p:txBody>
          <a:bodyPr/>
          <a:lstStyle/>
          <a:p>
            <a:pPr algn="ctr">
              <a:buFont typeface="Arial" charset="0"/>
              <a:buNone/>
            </a:pPr>
            <a:endParaRPr lang="en-US" sz="8000" smtClean="0">
              <a:ea typeface="ＭＳ Ｐゴシック" pitchFamily="34" charset="-128"/>
            </a:endParaRPr>
          </a:p>
          <a:p>
            <a:pPr algn="ctr">
              <a:buFont typeface="Arial" charset="0"/>
              <a:buNone/>
            </a:pPr>
            <a:endParaRPr lang="en-US" sz="8000" smtClean="0">
              <a:ea typeface="ＭＳ Ｐゴシック" pitchFamily="34" charset="-128"/>
            </a:endParaRPr>
          </a:p>
          <a:p>
            <a:pPr algn="ctr">
              <a:buFont typeface="Arial" charset="0"/>
              <a:buNone/>
            </a:pPr>
            <a:r>
              <a:rPr lang="en-US" sz="8000" smtClean="0">
                <a:ea typeface="ＭＳ Ｐゴシック" pitchFamily="34" charset="-128"/>
              </a:rPr>
              <a:t>Questions?</a:t>
            </a:r>
          </a:p>
        </p:txBody>
      </p:sp>
      <p:pic>
        <p:nvPicPr>
          <p:cNvPr id="57348" name="Picture 4" descr="C:\Users\aritchie\AppData\Local\Microsoft\Windows\Temporary Internet Files\Content.IE5\IJ5IQTB6\MPj043953600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990600"/>
            <a:ext cx="6457950" cy="347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p:cNvSpPr>
          <p:nvPr>
            <p:ph type="title"/>
          </p:nvPr>
        </p:nvSpPr>
        <p:spPr/>
        <p:txBody>
          <a:bodyPr/>
          <a:lstStyle/>
          <a:p>
            <a:r>
              <a:rPr lang="en-US" smtClean="0">
                <a:ea typeface="ＭＳ Ｐゴシック" pitchFamily="34" charset="-128"/>
              </a:rPr>
              <a:t>                     </a:t>
            </a:r>
          </a:p>
        </p:txBody>
      </p:sp>
      <p:sp>
        <p:nvSpPr>
          <p:cNvPr id="58371" name="Rectangle 3"/>
          <p:cNvSpPr>
            <a:spLocks noGrp="1"/>
          </p:cNvSpPr>
          <p:nvPr>
            <p:ph type="body" idx="1"/>
          </p:nvPr>
        </p:nvSpPr>
        <p:spPr/>
        <p:txBody>
          <a:bodyPr/>
          <a:lstStyle/>
          <a:p>
            <a:pPr>
              <a:buFont typeface="Arial" charset="0"/>
              <a:buNone/>
            </a:pPr>
            <a:endParaRPr lang="en-US" sz="8000" smtClean="0">
              <a:ea typeface="ＭＳ Ｐゴシック" pitchFamily="34" charset="-128"/>
            </a:endParaRPr>
          </a:p>
          <a:p>
            <a:pPr algn="ctr">
              <a:buFont typeface="Arial" charset="0"/>
              <a:buNone/>
            </a:pPr>
            <a:r>
              <a:rPr lang="en-US" sz="8000" smtClean="0">
                <a:ea typeface="ＭＳ Ｐゴシック" pitchFamily="34" charset="-128"/>
              </a:rPr>
              <a:t>Thank you!</a:t>
            </a:r>
          </a:p>
        </p:txBody>
      </p:sp>
      <p:pic>
        <p:nvPicPr>
          <p:cNvPr id="5837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81000"/>
            <a:ext cx="3173413"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60000">
            <a:off x="7029450" y="4435475"/>
            <a:ext cx="1849438" cy="219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4"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4495800"/>
            <a:ext cx="2474913"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5" name="Picture 9" descr="C:\Users\aritchie\AppData\Local\Microsoft\Windows\Temporary Internet Files\Content.IE5\PV8DB3TR\MCj01746470000[1].wm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91200" y="1066800"/>
            <a:ext cx="2741613" cy="118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b="1" smtClean="0">
                <a:ea typeface="ＭＳ Ｐゴシック" pitchFamily="34" charset="-128"/>
              </a:rPr>
              <a:t>Part I: Cover Letters</a:t>
            </a:r>
          </a:p>
        </p:txBody>
      </p:sp>
      <p:sp>
        <p:nvSpPr>
          <p:cNvPr id="7171" name="Content Placeholder 2"/>
          <p:cNvSpPr>
            <a:spLocks noGrp="1"/>
          </p:cNvSpPr>
          <p:nvPr>
            <p:ph idx="1"/>
          </p:nvPr>
        </p:nvSpPr>
        <p:spPr/>
        <p:txBody>
          <a:bodyPr/>
          <a:lstStyle/>
          <a:p>
            <a:pPr eaLnBrk="1" hangingPunct="1">
              <a:buFont typeface="Arial" charset="0"/>
              <a:buNone/>
              <a:defRPr/>
            </a:pPr>
            <a:r>
              <a:rPr lang="en-US" sz="4000" b="1" i="1" dirty="0" smtClean="0">
                <a:effectLst>
                  <a:outerShdw blurRad="38100" dist="38100" dir="2700000" algn="tl">
                    <a:srgbClr val="000000">
                      <a:alpha val="43137"/>
                    </a:srgbClr>
                  </a:outerShdw>
                </a:effectLst>
              </a:rPr>
              <a:t>Is</a:t>
            </a:r>
            <a:r>
              <a:rPr lang="en-US" sz="4000" b="1" dirty="0" smtClean="0">
                <a:effectLst>
                  <a:outerShdw blurRad="38100" dist="38100" dir="2700000" algn="tl">
                    <a:srgbClr val="000000">
                      <a:alpha val="43137"/>
                    </a:srgbClr>
                  </a:outerShdw>
                </a:effectLst>
              </a:rPr>
              <a:t> </a:t>
            </a:r>
            <a:r>
              <a:rPr lang="en-US" sz="4000" b="1" i="1" dirty="0" smtClean="0">
                <a:effectLst>
                  <a:outerShdw blurRad="38100" dist="38100" dir="2700000" algn="tl">
                    <a:srgbClr val="000000">
                      <a:alpha val="43137"/>
                    </a:srgbClr>
                  </a:outerShdw>
                </a:effectLst>
              </a:rPr>
              <a:t>your cover letter doing its job?</a:t>
            </a:r>
          </a:p>
          <a:p>
            <a:pPr eaLnBrk="1" hangingPunct="1">
              <a:buFont typeface="Arial" charset="0"/>
              <a:buNone/>
              <a:defRPr/>
            </a:pPr>
            <a:endParaRPr lang="en-US" dirty="0" smtClean="0">
              <a:effectLst>
                <a:outerShdw blurRad="38100" dist="38100" dir="2700000" algn="tl">
                  <a:srgbClr val="000000">
                    <a:alpha val="43137"/>
                  </a:srgbClr>
                </a:outerShdw>
              </a:effectLst>
            </a:endParaRPr>
          </a:p>
          <a:p>
            <a:pPr lvl="1" eaLnBrk="1" hangingPunct="1">
              <a:buFont typeface="Wingdings" charset="2"/>
              <a:buChar char="Ø"/>
              <a:defRPr/>
            </a:pPr>
            <a:r>
              <a:rPr lang="en-US" dirty="0" smtClean="0"/>
              <a:t>What is the purpose of a cover letter?</a:t>
            </a:r>
          </a:p>
          <a:p>
            <a:pPr lvl="1" eaLnBrk="1" hangingPunct="1">
              <a:buFont typeface="Wingdings" charset="2"/>
              <a:buChar char="Ø"/>
              <a:defRPr/>
            </a:pPr>
            <a:r>
              <a:rPr lang="en-US" dirty="0" smtClean="0"/>
              <a:t>Are you maximizing the </a:t>
            </a:r>
            <a:r>
              <a:rPr lang="en-US" i="1" dirty="0" smtClean="0"/>
              <a:t>full potential </a:t>
            </a:r>
            <a:r>
              <a:rPr lang="en-US" dirty="0" smtClean="0"/>
              <a:t>of your cover letter?</a:t>
            </a:r>
          </a:p>
          <a:p>
            <a:pPr lvl="1" eaLnBrk="1" hangingPunct="1">
              <a:buFont typeface="Wingdings" charset="2"/>
              <a:buChar char="Ø"/>
              <a:defRPr/>
            </a:pPr>
            <a:r>
              <a:rPr lang="en-US" dirty="0" smtClean="0"/>
              <a:t>How can you make your cover letter stand out from the crowd?</a:t>
            </a:r>
          </a:p>
          <a:p>
            <a:pPr lvl="1" eaLnBrk="1" hangingPunct="1">
              <a:buFont typeface="Wingdings" charset="2"/>
              <a:buChar char="Ø"/>
              <a:defRPr/>
            </a:pPr>
            <a:endParaRPr lang="en-US" dirty="0" smtClean="0"/>
          </a:p>
          <a:p>
            <a:pPr lvl="2" eaLnBrk="1" hangingPunct="1">
              <a:buFont typeface="Arial" charset="0"/>
              <a:buNone/>
              <a:defRPr/>
            </a:pPr>
            <a:r>
              <a:rPr lang="en-US" dirty="0" smtClean="0"/>
              <a:t>				</a:t>
            </a:r>
          </a:p>
          <a:p>
            <a:pPr lvl="1" eaLnBrk="1" hangingPunct="1">
              <a:buFont typeface="Arial" charset="0"/>
              <a:buNone/>
              <a:defRPr/>
            </a:pPr>
            <a:endParaRPr lang="en-US" dirty="0" smtClean="0"/>
          </a:p>
          <a:p>
            <a:pPr>
              <a:defRPr/>
            </a:pP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b="1" smtClean="0">
                <a:ea typeface="ＭＳ Ｐゴシック" pitchFamily="34" charset="-128"/>
              </a:rPr>
              <a:t>Cover Letters</a:t>
            </a:r>
          </a:p>
        </p:txBody>
      </p:sp>
      <p:sp>
        <p:nvSpPr>
          <p:cNvPr id="7171" name="Content Placeholder 2"/>
          <p:cNvSpPr>
            <a:spLocks noGrp="1"/>
          </p:cNvSpPr>
          <p:nvPr>
            <p:ph idx="1"/>
          </p:nvPr>
        </p:nvSpPr>
        <p:spPr/>
        <p:txBody>
          <a:bodyPr/>
          <a:lstStyle/>
          <a:p>
            <a:pPr algn="ctr" eaLnBrk="1" hangingPunct="1">
              <a:buFont typeface="Arial" charset="0"/>
              <a:buNone/>
              <a:defRPr/>
            </a:pPr>
            <a:r>
              <a:rPr lang="en-US" sz="4000" b="1" i="1" dirty="0" smtClean="0">
                <a:effectLst>
                  <a:outerShdw blurRad="38100" dist="38100" dir="2700000" algn="tl">
                    <a:srgbClr val="000000">
                      <a:alpha val="43137"/>
                    </a:srgbClr>
                  </a:outerShdw>
                </a:effectLst>
              </a:rPr>
              <a:t>15 Tips for a Better Cover Letter</a:t>
            </a:r>
            <a:endParaRPr lang="en-US" dirty="0" smtClean="0">
              <a:effectLst>
                <a:outerShdw blurRad="38100" dist="38100" dir="2700000" algn="tl">
                  <a:srgbClr val="000000">
                    <a:alpha val="43137"/>
                  </a:srgbClr>
                </a:outerShdw>
              </a:effectLst>
            </a:endParaRPr>
          </a:p>
          <a:p>
            <a:pPr lvl="1" eaLnBrk="1" hangingPunct="1">
              <a:buFont typeface="Arial" charset="0"/>
              <a:buNone/>
              <a:defRPr/>
            </a:pPr>
            <a:endParaRPr lang="en-US" dirty="0" smtClean="0"/>
          </a:p>
          <a:p>
            <a:pPr lvl="1" eaLnBrk="1" hangingPunct="1">
              <a:buFont typeface="Arial" charset="0"/>
              <a:buNone/>
              <a:defRPr/>
            </a:pPr>
            <a:endParaRPr lang="en-US" dirty="0" smtClean="0"/>
          </a:p>
          <a:p>
            <a:pPr lvl="2" eaLnBrk="1" hangingPunct="1">
              <a:buFont typeface="Arial" charset="0"/>
              <a:buNone/>
              <a:defRPr/>
            </a:pPr>
            <a:r>
              <a:rPr lang="en-US" dirty="0" smtClean="0"/>
              <a:t>				</a:t>
            </a:r>
          </a:p>
          <a:p>
            <a:pPr lvl="1" eaLnBrk="1" hangingPunct="1">
              <a:buFont typeface="Arial" charset="0"/>
              <a:buNone/>
              <a:defRPr/>
            </a:pPr>
            <a:endParaRPr lang="en-US" dirty="0" smtClean="0"/>
          </a:p>
          <a:p>
            <a:pPr>
              <a:defRPr/>
            </a:pPr>
            <a:endParaRPr lang="en-US" dirty="0" smtClean="0"/>
          </a:p>
        </p:txBody>
      </p:sp>
      <p:pic>
        <p:nvPicPr>
          <p:cNvPr id="8196" name="Picture 5" descr="C:\Users\aritchie\AppData\Local\Microsoft\Windows\Temporary Internet Files\Content.IE5\S66AN7R6\MC90005652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3200" y="2895600"/>
            <a:ext cx="3603625"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b="1" smtClean="0">
                <a:ea typeface="ＭＳ Ｐゴシック" pitchFamily="34" charset="-128"/>
              </a:rPr>
              <a:t>Tip #1</a:t>
            </a:r>
          </a:p>
        </p:txBody>
      </p:sp>
      <p:sp>
        <p:nvSpPr>
          <p:cNvPr id="8195" name="Content Placeholder 2"/>
          <p:cNvSpPr>
            <a:spLocks noGrp="1"/>
          </p:cNvSpPr>
          <p:nvPr>
            <p:ph idx="1"/>
          </p:nvPr>
        </p:nvSpPr>
        <p:spPr>
          <a:xfrm>
            <a:off x="457200" y="1524000"/>
            <a:ext cx="8229600" cy="4525963"/>
          </a:xfrm>
        </p:spPr>
        <p:txBody>
          <a:bodyPr/>
          <a:lstStyle/>
          <a:p>
            <a:pPr eaLnBrk="1" hangingPunct="1">
              <a:defRPr/>
            </a:pPr>
            <a:endParaRPr lang="en-US" dirty="0" smtClean="0"/>
          </a:p>
          <a:p>
            <a:pPr eaLnBrk="1" hangingPunct="1">
              <a:buFont typeface="Calibri" charset="0"/>
              <a:buNone/>
              <a:defRPr/>
            </a:pPr>
            <a:r>
              <a:rPr lang="en-US" sz="4000" b="1" i="1" dirty="0" smtClean="0">
                <a:effectLst>
                  <a:outerShdw blurRad="38100" dist="38100" dir="2700000" algn="tl">
                    <a:srgbClr val="000000">
                      <a:alpha val="43137"/>
                    </a:srgbClr>
                  </a:outerShdw>
                </a:effectLst>
              </a:rPr>
              <a:t>Write a full letter</a:t>
            </a:r>
            <a:endParaRPr lang="en-US" sz="4000" dirty="0" smtClean="0">
              <a:effectLst>
                <a:outerShdw blurRad="38100" dist="38100" dir="2700000" algn="tl">
                  <a:srgbClr val="000000">
                    <a:alpha val="43137"/>
                  </a:srgbClr>
                </a:outerShdw>
              </a:effectLst>
            </a:endParaRPr>
          </a:p>
          <a:p>
            <a:pPr eaLnBrk="1" hangingPunct="1">
              <a:buFont typeface="Wingdings" charset="2"/>
              <a:buChar char="Ø"/>
              <a:defRPr/>
            </a:pPr>
            <a:r>
              <a:rPr lang="en-US" dirty="0" smtClean="0"/>
              <a:t>A few sentences or even one or two paragraphs are not enough. </a:t>
            </a:r>
          </a:p>
          <a:p>
            <a:pPr eaLnBrk="1" hangingPunct="1">
              <a:buFont typeface="Wingdings" charset="2"/>
              <a:buChar char="Ø"/>
              <a:defRPr/>
            </a:pPr>
            <a:r>
              <a:rPr lang="en-US" dirty="0" smtClean="0"/>
              <a:t>This is your chance to sell yourself—use the letter to market yourself.</a:t>
            </a:r>
          </a:p>
          <a:p>
            <a:pPr eaLnBrk="1" hangingPunct="1">
              <a:buFont typeface="Wingdings" charset="2"/>
              <a:buChar char="Ø"/>
              <a:defRPr/>
            </a:pPr>
            <a:r>
              <a:rPr lang="en-US" dirty="0" smtClean="0"/>
              <a:t>Hint: An email is NOT a cover letter.</a:t>
            </a:r>
          </a:p>
          <a:p>
            <a:pPr eaLnBrk="1" hangingPunct="1">
              <a:buFont typeface="Arial" charset="0"/>
              <a:buNone/>
              <a:defRPr/>
            </a:pPr>
            <a:endParaRPr lang="en-US" dirty="0" smtClean="0"/>
          </a:p>
          <a:p>
            <a:pPr eaLnBrk="1" hangingPunct="1">
              <a:buFont typeface="Wingdings" charset="2"/>
              <a:buChar char="Ø"/>
              <a:defRPr/>
            </a:pPr>
            <a:endParaRPr lang="en-US" dirty="0" smtClean="0"/>
          </a:p>
          <a:p>
            <a:pPr eaLnBrk="1" hangingPunct="1">
              <a:buFont typeface="Arial" charset="0"/>
              <a:buNone/>
              <a:defRPr/>
            </a:pPr>
            <a:endParaRPr lang="en-US" dirty="0" smtClean="0"/>
          </a:p>
          <a:p>
            <a:pPr eaLnBrk="1" hangingPunct="1">
              <a:buFont typeface="Arial" charset="0"/>
              <a:buNone/>
              <a:defRPr/>
            </a:pPr>
            <a:endParaRPr lang="en-US" dirty="0" smtClean="0"/>
          </a:p>
          <a:p>
            <a:pPr eaLnBrk="1" hangingPunct="1">
              <a:buFont typeface="Arial" charset="0"/>
              <a:buNone/>
              <a:defRPr/>
            </a:pP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p:cNvSpPr>
          <p:nvPr>
            <p:ph type="title"/>
          </p:nvPr>
        </p:nvSpPr>
        <p:spPr>
          <a:xfrm>
            <a:off x="609600" y="228600"/>
            <a:ext cx="8229600" cy="1143000"/>
          </a:xfrm>
        </p:spPr>
        <p:txBody>
          <a:bodyPr/>
          <a:lstStyle/>
          <a:p>
            <a:r>
              <a:rPr lang="en-US" b="1" smtClean="0">
                <a:ea typeface="ＭＳ Ｐゴシック" pitchFamily="34" charset="-128"/>
              </a:rPr>
              <a:t>Tip #2</a:t>
            </a:r>
          </a:p>
        </p:txBody>
      </p:sp>
      <p:sp>
        <p:nvSpPr>
          <p:cNvPr id="9219" name="Rectangle 3"/>
          <p:cNvSpPr>
            <a:spLocks noGrp="1"/>
          </p:cNvSpPr>
          <p:nvPr>
            <p:ph type="body" idx="1"/>
          </p:nvPr>
        </p:nvSpPr>
        <p:spPr>
          <a:xfrm>
            <a:off x="457200" y="1143000"/>
            <a:ext cx="8229600" cy="4495800"/>
          </a:xfrm>
        </p:spPr>
        <p:txBody>
          <a:bodyPr/>
          <a:lstStyle/>
          <a:p>
            <a:pPr>
              <a:buFont typeface="Arial" charset="0"/>
              <a:buNone/>
              <a:defRPr/>
            </a:pPr>
            <a:endParaRPr lang="en-US" sz="4000" b="1" i="1" dirty="0" smtClean="0"/>
          </a:p>
          <a:p>
            <a:pPr>
              <a:buFont typeface="Arial" charset="0"/>
              <a:buNone/>
              <a:defRPr/>
            </a:pPr>
            <a:r>
              <a:rPr lang="en-US" sz="4000" b="1" i="1" dirty="0" smtClean="0">
                <a:effectLst>
                  <a:outerShdw blurRad="38100" dist="38100" dir="2700000" algn="tl">
                    <a:srgbClr val="000000">
                      <a:alpha val="43137"/>
                    </a:srgbClr>
                  </a:outerShdw>
                </a:effectLst>
              </a:rPr>
              <a:t>Proofread, proofread, proofread</a:t>
            </a:r>
            <a:endParaRPr lang="en-US" sz="4000" dirty="0" smtClean="0">
              <a:effectLst>
                <a:outerShdw blurRad="38100" dist="38100" dir="2700000" algn="tl">
                  <a:srgbClr val="000000">
                    <a:alpha val="43137"/>
                  </a:srgbClr>
                </a:outerShdw>
              </a:effectLst>
            </a:endParaRPr>
          </a:p>
          <a:p>
            <a:pPr>
              <a:buFont typeface="Wingdings" charset="2"/>
              <a:buChar char="Ø"/>
              <a:defRPr/>
            </a:pPr>
            <a:r>
              <a:rPr lang="en-US" dirty="0" smtClean="0"/>
              <a:t>Have someone else proofread</a:t>
            </a:r>
          </a:p>
          <a:p>
            <a:pPr>
              <a:buFont typeface="Wingdings" charset="2"/>
              <a:buChar char="Ø"/>
              <a:defRPr/>
            </a:pPr>
            <a:r>
              <a:rPr lang="en-US" dirty="0" smtClean="0"/>
              <a:t>Do not rely solely on the spell-check feature of your word processing software.  Spell-check programs do not catch every mistake.  </a:t>
            </a:r>
          </a:p>
          <a:p>
            <a:pPr lvl="1">
              <a:buFont typeface="Wingdings" charset="2"/>
              <a:buChar char="Ø"/>
              <a:defRPr/>
            </a:pPr>
            <a:r>
              <a:rPr lang="en-US" dirty="0" smtClean="0"/>
              <a:t>Example: </a:t>
            </a:r>
            <a:r>
              <a:rPr lang="en-US" b="1" dirty="0" smtClean="0">
                <a:solidFill>
                  <a:schemeClr val="accent2">
                    <a:lumMod val="50000"/>
                  </a:schemeClr>
                </a:solidFill>
                <a:ea typeface="ＭＳ Ｐゴシック" pitchFamily="34" charset="-128"/>
              </a:rPr>
              <a:t>“I am well-versed in the principals of information literacy instruction.”</a:t>
            </a:r>
          </a:p>
          <a:p>
            <a:pPr lvl="1">
              <a:buFont typeface="Arial" charset="0"/>
              <a:buNone/>
              <a:defRPr/>
            </a:pPr>
            <a:endParaRPr lang="en-US" dirty="0" smtClean="0"/>
          </a:p>
          <a:p>
            <a:pPr>
              <a:buFont typeface="Arial" charset="0"/>
              <a:buNone/>
              <a:defRPr/>
            </a:pPr>
            <a:endParaRPr lang="en-US" dirty="0" smtClean="0"/>
          </a:p>
          <a:p>
            <a:pPr>
              <a:buFont typeface="Arial" charset="0"/>
              <a:buNone/>
              <a:defRPr/>
            </a:pPr>
            <a:endParaRPr lang="en-US" sz="4000" dirty="0" smtClean="0"/>
          </a:p>
          <a:p>
            <a:pPr>
              <a:buFont typeface="Arial" charset="0"/>
              <a:buNone/>
              <a:defRPr/>
            </a:pPr>
            <a:endParaRPr lang="en-US" sz="40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4531</TotalTime>
  <Words>3399</Words>
  <Application>Microsoft Office PowerPoint</Application>
  <PresentationFormat>On-screen Show (4:3)</PresentationFormat>
  <Paragraphs>860</Paragraphs>
  <Slides>56</Slides>
  <Notes>54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56</vt:i4>
      </vt:variant>
    </vt:vector>
  </HeadingPairs>
  <TitlesOfParts>
    <vt:vector size="61" baseType="lpstr">
      <vt:lpstr>Arial</vt:lpstr>
      <vt:lpstr>Calibri</vt:lpstr>
      <vt:lpstr>ＭＳ Ｐゴシック</vt:lpstr>
      <vt:lpstr>Wingdings</vt:lpstr>
      <vt:lpstr>Office Theme</vt:lpstr>
      <vt:lpstr>Enhance Your Chances: How to Shine Brightly in a Tough Job Market!</vt:lpstr>
      <vt:lpstr>Three Goals for This Session</vt:lpstr>
      <vt:lpstr>Introductions</vt:lpstr>
      <vt:lpstr>Introductions</vt:lpstr>
      <vt:lpstr>Who are we?</vt:lpstr>
      <vt:lpstr>Part I: Cover Letters</vt:lpstr>
      <vt:lpstr>Cover Letters</vt:lpstr>
      <vt:lpstr>Tip #1</vt:lpstr>
      <vt:lpstr>Tip #2</vt:lpstr>
      <vt:lpstr> Tip #3</vt:lpstr>
      <vt:lpstr>Tip #4</vt:lpstr>
      <vt:lpstr>Tip #5</vt:lpstr>
      <vt:lpstr>Tip #6</vt:lpstr>
      <vt:lpstr>Tip #6 (Cont’d.)</vt:lpstr>
      <vt:lpstr>Tip #7</vt:lpstr>
      <vt:lpstr>Tip #7 (Cont’d.)</vt:lpstr>
      <vt:lpstr>Tip #8</vt:lpstr>
      <vt:lpstr>Tip #9</vt:lpstr>
      <vt:lpstr>Tip #10</vt:lpstr>
      <vt:lpstr>Tip #10</vt:lpstr>
      <vt:lpstr>Tip #11</vt:lpstr>
      <vt:lpstr>Tip #12</vt:lpstr>
      <vt:lpstr>Tip #13</vt:lpstr>
      <vt:lpstr>Tip #14</vt:lpstr>
      <vt:lpstr>Tip #15</vt:lpstr>
      <vt:lpstr>Part II: The Interview</vt:lpstr>
      <vt:lpstr>Invitation for an interview:        Now what?</vt:lpstr>
      <vt:lpstr>Preparing for an Interview</vt:lpstr>
      <vt:lpstr>Tip #1</vt:lpstr>
      <vt:lpstr> Tip #2</vt:lpstr>
      <vt:lpstr>Tip #3</vt:lpstr>
      <vt:lpstr>Tip #4</vt:lpstr>
      <vt:lpstr>Tip #4 (cont’d)</vt:lpstr>
      <vt:lpstr>Tip #5</vt:lpstr>
      <vt:lpstr>Tip #5</vt:lpstr>
      <vt:lpstr>Tip #5</vt:lpstr>
      <vt:lpstr>Tip #5</vt:lpstr>
      <vt:lpstr>The Interview Day</vt:lpstr>
      <vt:lpstr>The Interview Day</vt:lpstr>
      <vt:lpstr>Tip #1</vt:lpstr>
      <vt:lpstr>Tip #2</vt:lpstr>
      <vt:lpstr>Tip #2 (cont’d)</vt:lpstr>
      <vt:lpstr>Tip #3</vt:lpstr>
      <vt:lpstr>Tip #4</vt:lpstr>
      <vt:lpstr>Tip #5</vt:lpstr>
      <vt:lpstr>Tip #6</vt:lpstr>
      <vt:lpstr>Tip #7</vt:lpstr>
      <vt:lpstr>Tip #8</vt:lpstr>
      <vt:lpstr>Tip #9</vt:lpstr>
      <vt:lpstr>Tip #10</vt:lpstr>
      <vt:lpstr>*Bonus Tip*</vt:lpstr>
      <vt:lpstr>*Bonus Tip* (cont’d.)</vt:lpstr>
      <vt:lpstr>Recommended Reading</vt:lpstr>
      <vt:lpstr>Review of This Session’s Goals</vt:lpstr>
      <vt:lpstr>                        </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Collaboration!</dc:title>
  <dc:creator>test</dc:creator>
  <cp:lastModifiedBy>Windows User</cp:lastModifiedBy>
  <cp:revision>728</cp:revision>
  <dcterms:created xsi:type="dcterms:W3CDTF">2010-05-20T23:13:05Z</dcterms:created>
  <dcterms:modified xsi:type="dcterms:W3CDTF">2013-04-20T16:52:40Z</dcterms:modified>
</cp:coreProperties>
</file>