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73" r:id="rId4"/>
    <p:sldId id="289" r:id="rId5"/>
    <p:sldId id="291" r:id="rId6"/>
    <p:sldId id="290" r:id="rId7"/>
    <p:sldId id="264" r:id="rId8"/>
    <p:sldId id="286" r:id="rId9"/>
    <p:sldId id="287" r:id="rId10"/>
    <p:sldId id="284" r:id="rId11"/>
    <p:sldId id="288" r:id="rId12"/>
    <p:sldId id="266" r:id="rId13"/>
    <p:sldId id="268" r:id="rId14"/>
    <p:sldId id="267" r:id="rId15"/>
    <p:sldId id="281" r:id="rId16"/>
    <p:sldId id="298" r:id="rId17"/>
    <p:sldId id="292" r:id="rId18"/>
    <p:sldId id="276" r:id="rId19"/>
    <p:sldId id="277" r:id="rId20"/>
    <p:sldId id="278" r:id="rId21"/>
    <p:sldId id="279" r:id="rId22"/>
    <p:sldId id="280" r:id="rId23"/>
    <p:sldId id="285" r:id="rId24"/>
    <p:sldId id="297" r:id="rId25"/>
    <p:sldId id="296" r:id="rId26"/>
    <p:sldId id="282" r:id="rId27"/>
    <p:sldId id="295" r:id="rId28"/>
    <p:sldId id="262" r:id="rId29"/>
    <p:sldId id="261" r:id="rId30"/>
    <p:sldId id="275" r:id="rId31"/>
    <p:sldId id="294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5" autoAdjust="0"/>
    <p:restoredTop sz="72418" autoAdjust="0"/>
  </p:normalViewPr>
  <p:slideViewPr>
    <p:cSldViewPr snapToGrid="0" snapToObjects="1">
      <p:cViewPr varScale="1">
        <p:scale>
          <a:sx n="78" d="100"/>
          <a:sy n="78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-1992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3FDE9-D0D1-ED4D-BC65-F9A37C1DF3C0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04B30-2B6D-3940-94C7-45DDDA5C8C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journal.com/article/CA6671131.html?q=ohio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Introduce</a:t>
            </a:r>
            <a:r>
              <a:rPr lang="en-US" baseline="0" dirty="0" smtClean="0"/>
              <a:t> myself,  my title, my duties</a:t>
            </a:r>
            <a:endParaRPr lang="en-US" dirty="0" smtClean="0"/>
          </a:p>
          <a:p>
            <a:r>
              <a:rPr lang="en-US" dirty="0" smtClean="0"/>
              <a:t>Some</a:t>
            </a:r>
            <a:r>
              <a:rPr lang="en-US" baseline="0" dirty="0" smtClean="0"/>
              <a:t> words left out of title in program:   “Pack Horse Librarians”   -   </a:t>
            </a:r>
          </a:p>
          <a:p>
            <a:r>
              <a:rPr lang="en-US" baseline="0" dirty="0" smtClean="0"/>
              <a:t>Encourage you to ask questions as I go – I’ll also be asking you to participate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WPA (Works Progress</a:t>
            </a:r>
            <a:r>
              <a:rPr lang="en-US" baseline="0" dirty="0" smtClean="0"/>
              <a:t> Administration)  - part of FDR’s New Deal</a:t>
            </a:r>
          </a:p>
          <a:p>
            <a:r>
              <a:rPr lang="en-US" baseline="0" dirty="0" smtClean="0"/>
              <a:t>WPA - Largest relief program in U.S. history at that time  8M jobs - funding began in May 1935</a:t>
            </a:r>
          </a:p>
          <a:p>
            <a:r>
              <a:rPr lang="en-US" baseline="0" dirty="0" smtClean="0"/>
              <a:t>Great book about the WPA – Nick Taylor’s “American Made”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Original New Deal programs consisted of a lot of ‘manual labor </a:t>
            </a:r>
          </a:p>
          <a:p>
            <a:r>
              <a:rPr lang="en-US" baseline="0" dirty="0" smtClean="0"/>
              <a:t>WPA Federal funding: Had to be focused on the “unskilled” and semi-skilled  (but also had jobs for writers and artists)</a:t>
            </a:r>
          </a:p>
          <a:p>
            <a:r>
              <a:rPr lang="en-US" baseline="0" dirty="0" smtClean="0"/>
              <a:t>	</a:t>
            </a:r>
          </a:p>
          <a:p>
            <a:r>
              <a:rPr lang="en-US" baseline="0" dirty="0" smtClean="0"/>
              <a:t>But by the mid 1930s, WPA jobs not all manual labor - </a:t>
            </a:r>
            <a:r>
              <a:rPr lang="en-US" dirty="0" smtClean="0"/>
              <a:t>sought to fit tasks to people’s job experience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r>
              <a:rPr lang="en-US" dirty="0" smtClean="0"/>
              <a:t>Jobs for women:</a:t>
            </a:r>
          </a:p>
          <a:p>
            <a:r>
              <a:rPr lang="en-US" dirty="0" smtClean="0"/>
              <a:t>Eleanor</a:t>
            </a:r>
            <a:r>
              <a:rPr lang="en-US" baseline="0" dirty="0" smtClean="0"/>
              <a:t> Roosevelt advocated for women to have WPA jobs –</a:t>
            </a:r>
          </a:p>
          <a:p>
            <a:r>
              <a:rPr lang="en-US" baseline="0" dirty="0" smtClean="0"/>
              <a:t>	school lunch programs, health services, sewing projects and libraries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Fullerton &amp; Noficier - instrumental –</a:t>
            </a:r>
            <a:r>
              <a:rPr lang="en-US" baseline="0" dirty="0" smtClean="0"/>
              <a:t> getting </a:t>
            </a:r>
            <a:r>
              <a:rPr lang="en-US" dirty="0" smtClean="0"/>
              <a:t>Pack Horse Library going</a:t>
            </a:r>
          </a:p>
          <a:p>
            <a:endParaRPr lang="en-US" dirty="0" smtClean="0"/>
          </a:p>
          <a:p>
            <a:r>
              <a:rPr lang="en-US" dirty="0" smtClean="0"/>
              <a:t>Fullerton - Kentucky</a:t>
            </a:r>
            <a:r>
              <a:rPr lang="en-US" baseline="0" dirty="0" smtClean="0"/>
              <a:t> State Director of Women’s and Professional projects at the WPA office in Louisville</a:t>
            </a:r>
          </a:p>
          <a:p>
            <a:r>
              <a:rPr lang="en-US" baseline="0" dirty="0" smtClean="0"/>
              <a:t>Fullerton had heard Paintsville Pack Horse Library project (John C.C. Mayo)</a:t>
            </a:r>
          </a:p>
          <a:p>
            <a:pPr marL="228600" indent="-228600">
              <a:buAutoNum type="arabicPlain" startAt="1934"/>
            </a:pPr>
            <a:r>
              <a:rPr lang="en-US" baseline="0" dirty="0" smtClean="0"/>
              <a:t> - Wooten Community Center in Leslie County offered location for 1</a:t>
            </a:r>
            <a:r>
              <a:rPr lang="en-US" baseline="30000" dirty="0" smtClean="0"/>
              <a:t>st</a:t>
            </a:r>
            <a:r>
              <a:rPr lang="en-US" baseline="0" dirty="0" smtClean="0"/>
              <a:t> library – had to provide the carriers etc.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err="1" smtClean="0"/>
              <a:t>Nofcier</a:t>
            </a:r>
            <a:r>
              <a:rPr lang="en-US" baseline="0" dirty="0" smtClean="0"/>
              <a:t> – Chairman of library service for Kentucky Congress of Parents and Teachers (KCPT) in Lexington (the PTA)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PTA’s mustered organizational support, place to collect donated books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err="1" smtClean="0"/>
              <a:t>Nofcier’s</a:t>
            </a:r>
            <a:r>
              <a:rPr lang="en-US" baseline="0" dirty="0" smtClean="0"/>
              <a:t> Penny Fund Plan –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Noficer - publicity campaign to encourage book donation,  Newspapers, schools, clubs – wrote thank you letters to donors –</a:t>
            </a:r>
          </a:p>
          <a:p>
            <a:pPr marL="228600" indent="-228600"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 Libraries: Based in county seats – Local</a:t>
            </a:r>
            <a:r>
              <a:rPr lang="en-US" baseline="0" dirty="0" smtClean="0"/>
              <a:t> sponsors</a:t>
            </a:r>
            <a:endParaRPr lang="en-US" dirty="0" smtClean="0"/>
          </a:p>
          <a:p>
            <a:r>
              <a:rPr lang="en-US" dirty="0" smtClean="0"/>
              <a:t>Small Libraries:</a:t>
            </a:r>
            <a:r>
              <a:rPr lang="en-US" baseline="0" dirty="0" smtClean="0"/>
              <a:t> </a:t>
            </a:r>
            <a:r>
              <a:rPr lang="en-US" dirty="0" smtClean="0"/>
              <a:t> in stores,</a:t>
            </a:r>
            <a:r>
              <a:rPr lang="en-US" baseline="0" dirty="0" smtClean="0"/>
              <a:t> post offices, courthouses, churches, homes – wherever local sponsor could find space!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Small Libraries:</a:t>
            </a:r>
            <a:r>
              <a:rPr lang="en-US" baseline="0" dirty="0" smtClean="0"/>
              <a:t> </a:t>
            </a:r>
            <a:r>
              <a:rPr lang="en-US" dirty="0" smtClean="0"/>
              <a:t>Local school districts provided rent, heat, and lights for each center library</a:t>
            </a:r>
          </a:p>
          <a:p>
            <a:endParaRPr lang="en-US" baseline="0" dirty="0" smtClean="0"/>
          </a:p>
          <a:p>
            <a:r>
              <a:rPr lang="en-US" baseline="0" dirty="0" smtClean="0"/>
              <a:t>5-6 carriers, 1 lib at home base</a:t>
            </a:r>
          </a:p>
          <a:p>
            <a:endParaRPr lang="en-US" baseline="0" dirty="0" smtClean="0"/>
          </a:p>
          <a:p>
            <a:r>
              <a:rPr lang="en-US" baseline="0" dirty="0" smtClean="0"/>
              <a:t>$28 mo. Salary below area market value - not competing with private businesses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Librarians provide own mule or horse, and its upkeep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Federal</a:t>
            </a:r>
            <a:r>
              <a:rPr lang="en-US" baseline="0" dirty="0" smtClean="0"/>
              <a:t> monies = paid supervisors and carriers.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Local people</a:t>
            </a:r>
          </a:p>
          <a:p>
            <a:r>
              <a:rPr lang="en-US" baseline="0" dirty="0" smtClean="0"/>
              <a:t>25-30 yrs. = almost all women!</a:t>
            </a:r>
          </a:p>
          <a:p>
            <a:endParaRPr lang="en-US" dirty="0" smtClean="0"/>
          </a:p>
          <a:p>
            <a:r>
              <a:rPr lang="en-US" dirty="0" smtClean="0"/>
              <a:t>End of 1936 – 8 Pack Horse Libraries serving 50,000 mountain</a:t>
            </a:r>
            <a:r>
              <a:rPr lang="en-US" baseline="0" dirty="0" smtClean="0"/>
              <a:t> families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Magazines: Reader’s Digest, National Geographic, Ladies Home Journal, Good Housekeeping,</a:t>
            </a:r>
          </a:p>
          <a:p>
            <a:r>
              <a:rPr lang="en-US" dirty="0" smtClean="0"/>
              <a:t>Books: Fairy tales, classics,</a:t>
            </a:r>
            <a:r>
              <a:rPr lang="en-US" baseline="0" dirty="0" smtClean="0"/>
              <a:t>  books about science, technology, geography; </a:t>
            </a:r>
          </a:p>
          <a:p>
            <a:r>
              <a:rPr lang="en-US" baseline="0" dirty="0" smtClean="0"/>
              <a:t>anything that increased awareness of the surrounding world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Books: Mountain folk interested in outside world contrary to stereotypes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Children’s books at a level some low-literate adults could use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r>
              <a:rPr lang="en-US" baseline="0" dirty="0" smtClean="0"/>
              <a:t>Enormously popular:  by 1937…60,000 circ, expanded into total of 30 counties</a:t>
            </a:r>
          </a:p>
          <a:p>
            <a:r>
              <a:rPr lang="en-US" baseline="0" dirty="0" smtClean="0"/>
              <a:t>5,000 miles per month</a:t>
            </a:r>
          </a:p>
          <a:p>
            <a:r>
              <a:rPr lang="en-US" baseline="0" dirty="0" smtClean="0"/>
              <a:t>By 1943….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 popular -couldn’t meet the demand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Whitley Co.  “we can only fill 1/10 of the requests”</a:t>
            </a:r>
          </a:p>
          <a:p>
            <a:r>
              <a:rPr lang="en-US" baseline="0" dirty="0" smtClean="0"/>
              <a:t>One family wouldn’t moving to an adjacent county because it had no pack horse librarian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Another family complained - buy more lamp oil for their son’s reading at night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Books &amp; materials all donated!  No federal $$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Noficer = selectivity; old books on chemistry or math or foreign lang not distributed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No detective stories!   Romance novels a no-no!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Donated books in rough shape,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Donated by other libraries, schools, private individuals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Rougher for bouncing around in saddlebags</a:t>
            </a:r>
          </a:p>
          <a:p>
            <a:endParaRPr lang="en-US" baseline="0" dirty="0" smtClean="0"/>
          </a:p>
          <a:p>
            <a:r>
              <a:rPr lang="en-US" baseline="0" dirty="0" smtClean="0"/>
              <a:t>Penny Fund -  created by KPTA every PTA member- one penny towards purchase of new books  collected $103.25 in first year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Scrapbooks:  1X per week, all carriers met at headquarters to clip pictures from books, magazines, coloring books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Patrons create: Mountain women-recipes and Pack Horse Librarians, put in binders for circulation….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“Down Cut Shin Creek” has a couple recipes re-printed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One scrapbook even has a compendium of quilt patterns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WWII: WPA</a:t>
            </a:r>
            <a:r>
              <a:rPr lang="en-US" baseline="0" dirty="0" smtClean="0"/>
              <a:t> Jobs slashed due to wartime job creation</a:t>
            </a:r>
          </a:p>
          <a:p>
            <a:r>
              <a:rPr lang="en-US" baseline="0" dirty="0" smtClean="0"/>
              <a:t>Funding eliminated in 1943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Packhorse Librarians returned to farms or teaching jobs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 library service:  paved roads, bookmobiles. 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Library Service Act: Carl D. Perkins – former schoolteacher in Knott Co. KY</a:t>
            </a:r>
          </a:p>
          <a:p>
            <a:r>
              <a:rPr lang="en-US" baseline="0" dirty="0" smtClean="0"/>
              <a:t>Perkins probably interacted with PHL’s</a:t>
            </a:r>
          </a:p>
          <a:p>
            <a:r>
              <a:rPr lang="en-US" baseline="0" dirty="0" smtClean="0"/>
              <a:t>Federal Funding – used for Collections, buildings, bookmobiles,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to talk</a:t>
            </a:r>
            <a:r>
              <a:rPr lang="en-US" baseline="0" dirty="0" smtClean="0"/>
              <a:t> a little more about “community” then</a:t>
            </a:r>
          </a:p>
          <a:p>
            <a:r>
              <a:rPr lang="en-US" baseline="0" dirty="0" smtClean="0"/>
              <a:t>Sorry if this re-hashed what I said earlier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Appalachia prospered in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  <a:r>
              <a:rPr lang="en-US" baseline="0" dirty="0" smtClean="0"/>
              <a:t> – large coal mines, thriving timber industry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Rural Isolated: Lack</a:t>
            </a:r>
            <a:r>
              <a:rPr lang="en-US" baseline="0" dirty="0" smtClean="0"/>
              <a:t> of highways  and lack of electricity hindered economic development</a:t>
            </a:r>
          </a:p>
          <a:p>
            <a:r>
              <a:rPr lang="en-US" baseline="0" dirty="0" smtClean="0"/>
              <a:t>County officials in rural KY not concerned about library service!  Econ conditions were bad</a:t>
            </a:r>
          </a:p>
          <a:p>
            <a:endParaRPr lang="en-US" dirty="0" smtClean="0"/>
          </a:p>
          <a:p>
            <a:r>
              <a:rPr lang="en-US" dirty="0" smtClean="0"/>
              <a:t>Distrust of strangers in Appalachia</a:t>
            </a:r>
            <a:r>
              <a:rPr lang="en-US" baseline="0" dirty="0" smtClean="0"/>
              <a:t>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Distrust:  Mountaineers had no concept of a “public” service like this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Pack Horse Libs. already…</a:t>
            </a:r>
          </a:p>
          <a:p>
            <a:r>
              <a:rPr lang="en-US" baseline="0" dirty="0" smtClean="0"/>
              <a:t>Can’t overstate importance - A local person has “the cred” to come around with reading materials 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Everything I’ve read says project would not have been as successful w/o local people in the carrier role</a:t>
            </a:r>
          </a:p>
          <a:p>
            <a:r>
              <a:rPr lang="en-US" baseline="0" dirty="0" smtClean="0"/>
              <a:t>an outsider in Appalachia doing this?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 Appalachians = sore about activists of the 60s coming to Appalachia - the War on Poverty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Community today; many move away from home, never return (like me)</a:t>
            </a:r>
          </a:p>
          <a:p>
            <a:r>
              <a:rPr lang="en-US" baseline="0" dirty="0" smtClean="0"/>
              <a:t>Different kinds of social networks become very important – online forums, Facebook, other social media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Second Life – entire libraries in SL now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r>
              <a:rPr lang="en-US" baseline="0" dirty="0" smtClean="0"/>
              <a:t>Integrated:  Idea of “Third Place”  - neutral ground , where we connect with others – Libraries!</a:t>
            </a:r>
          </a:p>
          <a:p>
            <a:r>
              <a:rPr lang="en-US" baseline="0" dirty="0" smtClean="0"/>
              <a:t>Chapter about branch libs in Chicago – “an active and responsive part of the community”</a:t>
            </a:r>
            <a:br>
              <a:rPr lang="en-US" baseline="0" dirty="0" smtClean="0"/>
            </a:br>
            <a:r>
              <a:rPr lang="en-US" baseline="0" dirty="0" smtClean="0"/>
              <a:t>Near North branch (1997) between poor and wealthy areas – draws in people from Gold Coast and Cabrini Green</a:t>
            </a:r>
          </a:p>
          <a:p>
            <a:r>
              <a:rPr lang="en-US" baseline="0" dirty="0" smtClean="0"/>
              <a:t>Teacher in the Library program – teachers who live in neighborhood help with homework, meet parents, help adult learners working on their GED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Embedded Library Services </a:t>
            </a:r>
          </a:p>
          <a:p>
            <a:r>
              <a:rPr lang="en-US" baseline="0" dirty="0" smtClean="0"/>
              <a:t>Facebook pages - ways to reach out, promote library collections and programs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Screenshot of Rentschler Library FB page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We’re not breaking new ground with this…..</a:t>
            </a:r>
          </a:p>
          <a:p>
            <a:endParaRPr lang="en-US" dirty="0" smtClean="0"/>
          </a:p>
          <a:p>
            <a:r>
              <a:rPr lang="en-US" dirty="0" smtClean="0"/>
              <a:t>We use FB to promote events,</a:t>
            </a:r>
            <a:r>
              <a:rPr lang="en-US" baseline="0" dirty="0" smtClean="0"/>
              <a:t> like contests, displays, etc.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basic info about the library; ways they can get assistance, photos</a:t>
            </a:r>
          </a:p>
          <a:p>
            <a:endParaRPr lang="en-US" baseline="0" dirty="0" smtClean="0"/>
          </a:p>
          <a:p>
            <a:r>
              <a:rPr lang="en-US" baseline="0" dirty="0" smtClean="0"/>
              <a:t>Blog posts feed into our library’s FB page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Ask students to become “fans” 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Outsourced Tech services - Hired a librarian just to handle our online marketing (among other things)</a:t>
            </a:r>
          </a:p>
          <a:p>
            <a:endParaRPr lang="en-US" dirty="0" smtClean="0"/>
          </a:p>
          <a:p>
            <a:r>
              <a:rPr lang="en-US" dirty="0" smtClean="0"/>
              <a:t>Go where your users are</a:t>
            </a:r>
          </a:p>
          <a:p>
            <a:r>
              <a:rPr lang="en-US" dirty="0" smtClean="0"/>
              <a:t>MySpace – early 2000s.</a:t>
            </a:r>
            <a:r>
              <a:rPr lang="en-US" baseline="0" dirty="0" smtClean="0"/>
              <a:t> Some skepticism!  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Current situation: Don’t want to belabor what we all ready know, but..</a:t>
            </a:r>
          </a:p>
          <a:p>
            <a:r>
              <a:rPr lang="en-US" baseline="0" dirty="0" smtClean="0"/>
              <a:t>Got to draw parallels </a:t>
            </a:r>
            <a:r>
              <a:rPr lang="en-US" baseline="0" dirty="0" err="1" smtClean="0"/>
              <a:t>betw</a:t>
            </a:r>
            <a:r>
              <a:rPr lang="en-US" baseline="0" dirty="0" smtClean="0"/>
              <a:t> then &amp; now</a:t>
            </a:r>
          </a:p>
          <a:p>
            <a:endParaRPr lang="en-US" baseline="0" dirty="0" smtClean="0"/>
          </a:p>
          <a:p>
            <a:r>
              <a:rPr lang="en-US" baseline="0" dirty="0" smtClean="0"/>
              <a:t>Great Depression: Things not as “stark” as 1930s, but not as bad as you’d think</a:t>
            </a:r>
          </a:p>
          <a:p>
            <a:r>
              <a:rPr lang="en-US" baseline="0" dirty="0" smtClean="0"/>
              <a:t>but still some things we can learn</a:t>
            </a:r>
          </a:p>
          <a:p>
            <a:endParaRPr lang="en-US" baseline="0" dirty="0" smtClean="0"/>
          </a:p>
          <a:p>
            <a:r>
              <a:rPr lang="en-US" baseline="0" dirty="0" smtClean="0"/>
              <a:t>Early versions:  some very early outreach efforts in Appalachia &gt; models for what was to come</a:t>
            </a:r>
          </a:p>
          <a:p>
            <a:endParaRPr lang="en-US" baseline="0" dirty="0" smtClean="0"/>
          </a:p>
          <a:p>
            <a:r>
              <a:rPr lang="en-US" baseline="0" dirty="0" smtClean="0"/>
              <a:t>Eventual: Very general info about the Pack Horse Library project first</a:t>
            </a:r>
          </a:p>
          <a:p>
            <a:r>
              <a:rPr lang="en-US" baseline="0" dirty="0" smtClean="0"/>
              <a:t>…..then fill in later on as I talk about what it means TODAY.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it means:  draw some parallels  </a:t>
            </a:r>
          </a:p>
          <a:p>
            <a:r>
              <a:rPr lang="en-US" baseline="0" dirty="0" smtClean="0"/>
              <a:t>Using examples from what my library is doing, and other libraries around the world.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So, background info 1</a:t>
            </a:r>
            <a:r>
              <a:rPr lang="en-US" baseline="30000" dirty="0" smtClean="0"/>
              <a:t>st</a:t>
            </a:r>
            <a:r>
              <a:rPr lang="en-US" baseline="0" dirty="0" smtClean="0"/>
              <a:t>, just to get us started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Lots of libraries are using Twitter</a:t>
            </a:r>
          </a:p>
          <a:p>
            <a:endParaRPr lang="en-US" dirty="0" smtClean="0"/>
          </a:p>
          <a:p>
            <a:r>
              <a:rPr lang="en-US" dirty="0" err="1" smtClean="0"/>
              <a:t>askGHL</a:t>
            </a:r>
            <a:r>
              <a:rPr lang="en-US" dirty="0" smtClean="0"/>
              <a:t>:  Gardner</a:t>
            </a:r>
            <a:r>
              <a:rPr lang="en-US" baseline="0" dirty="0" smtClean="0"/>
              <a:t>-Harvey Library at Miami </a:t>
            </a:r>
            <a:r>
              <a:rPr lang="en-US" baseline="0" dirty="0" err="1" smtClean="0"/>
              <a:t>Univ</a:t>
            </a:r>
            <a:r>
              <a:rPr lang="en-US" baseline="0" dirty="0" smtClean="0"/>
              <a:t> Middletown</a:t>
            </a:r>
          </a:p>
          <a:p>
            <a:r>
              <a:rPr lang="en-US" dirty="0" smtClean="0"/>
              <a:t>We’re not (yet) but……</a:t>
            </a:r>
            <a:endParaRPr lang="en-US" baseline="0" dirty="0" smtClean="0"/>
          </a:p>
          <a:p>
            <a:r>
              <a:rPr lang="en-US" baseline="0" dirty="0" smtClean="0"/>
              <a:t>Using to promote services and collections.   </a:t>
            </a:r>
          </a:p>
          <a:p>
            <a:r>
              <a:rPr lang="en-US" baseline="0" dirty="0" smtClean="0"/>
              <a:t>Any other things Twitter can be used for?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lang="en-US" dirty="0" smtClean="0"/>
              <a:t>Identify</a:t>
            </a:r>
            <a:r>
              <a:rPr lang="en-US" baseline="0" dirty="0" smtClean="0"/>
              <a:t> the Isolated….</a:t>
            </a:r>
          </a:p>
          <a:p>
            <a:pPr marL="2286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You can see how remote &amp; rugged the area was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Set of routes, 3 or 4 times per week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Diff</a:t>
            </a:r>
            <a:r>
              <a:rPr lang="en-US" baseline="0" dirty="0" smtClean="0"/>
              <a:t> route each of those days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50-80 miles per week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Repeat routes every 2 weeks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one month, Johnson Co. librarians traveled 1,858 mi.  Visited over 1,700 homes</a:t>
            </a:r>
            <a:br>
              <a:rPr lang="en-US" dirty="0" smtClean="0"/>
            </a:b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One librarian hiked 18 mi route w/materials on her back - her mule died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One of the problems = many users were so remote = hard to reach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</a:t>
            </a:r>
            <a:r>
              <a:rPr lang="en-US" baseline="0" dirty="0" smtClean="0"/>
              <a:t> roads in many areas, so your roads were…. </a:t>
            </a:r>
          </a:p>
          <a:p>
            <a:endParaRPr lang="en-US" dirty="0" smtClean="0"/>
          </a:p>
          <a:p>
            <a:r>
              <a:rPr lang="en-US" dirty="0" smtClean="0"/>
              <a:t>Didn’t</a:t>
            </a:r>
            <a:r>
              <a:rPr lang="en-US" baseline="0" dirty="0" smtClean="0"/>
              <a:t> just provide…..</a:t>
            </a:r>
            <a:endParaRPr lang="en-US" dirty="0" smtClean="0"/>
          </a:p>
          <a:p>
            <a:endParaRPr lang="en-US" dirty="0" smtClean="0"/>
          </a:p>
          <a:p>
            <a:r>
              <a:rPr lang="en-US" baseline="0" dirty="0" smtClean="0"/>
              <a:t>Read to sick miners AND children who couldn’t attend school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Read Bible passages to families who had not heard Scripture in generations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Passed along messages between families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Sending Doctors for help,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Today = we don’t tread icy mountain paths to find our users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talk now about outreach ideas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“Remote” reference – librarians with laptops?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Outreach: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Instruction services to area high schools -  Ball State University Libraries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Colo. State Libraries – Created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website, 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utreach to bilingual teens (Grades 6-12)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Teaching generic research strategies in English &amp; Spanish – mailed out promo letters to schools all over Colorado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Outreach: Not always do-able because of resources.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outreach supported by your institution’s mission/goals?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Extra-Curricular:  Library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Australia (Victoria) partnered with family service agency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Targeting children ages 0-5 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“Early Literacy”   story times, etc.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My library – MUH open admissions,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1</a:t>
            </a:r>
            <a:r>
              <a:rPr lang="en-US" baseline="30000" dirty="0" smtClean="0"/>
              <a:t>st</a:t>
            </a:r>
            <a:r>
              <a:rPr lang="en-US" baseline="0" dirty="0" smtClean="0"/>
              <a:t> Year:  an outreach project to “at risk” groups:  adult learners, ‘emancipated’ foster kids, Veterans,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Meet with campus officials – figure out what they need.  Be a “name” that those groups can go to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Two lib. school professors did study of lib service to Homeschooled students -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Recommendations = one person be the liaison, working with library staff, disseminating info.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Buy curriculum materials, textbooks, streamlining ILL, modifying loan periods, offer the services for after-school groups during earlier times of the day. </a:t>
            </a:r>
          </a:p>
          <a:p>
            <a:endParaRPr lang="en-US" dirty="0" smtClean="0"/>
          </a:p>
          <a:p>
            <a:r>
              <a:rPr lang="en-US" dirty="0" smtClean="0"/>
              <a:t>Socially Excluded: </a:t>
            </a:r>
          </a:p>
          <a:p>
            <a:r>
              <a:rPr lang="en-US" dirty="0" smtClean="0"/>
              <a:t>Annettte DeFavri – 2006 “Movers and Shakers” list in Library Journal</a:t>
            </a:r>
          </a:p>
          <a:p>
            <a:r>
              <a:rPr lang="en-US" dirty="0" smtClean="0"/>
              <a:t>formerly at Vancouver P.L. (Canada)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DeFavri:  Serving socially excluded communities begins with building relationships.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DeFavri:  Don't tell them what the library can do for them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them what they want from the library.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Then build programs and services to respond to those needs.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PHL”s were responsive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gave people what they need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Libraries have always</a:t>
            </a:r>
            <a:r>
              <a:rPr lang="en-US" baseline="0" dirty="0" smtClean="0"/>
              <a:t> had to do this</a:t>
            </a:r>
          </a:p>
          <a:p>
            <a:r>
              <a:rPr lang="en-US" baseline="0" dirty="0" smtClean="0"/>
              <a:t>Get creative:</a:t>
            </a:r>
          </a:p>
          <a:p>
            <a:endParaRPr lang="en-US" baseline="0" dirty="0" smtClean="0"/>
          </a:p>
          <a:p>
            <a:r>
              <a:rPr lang="en-US" baseline="0" dirty="0" smtClean="0"/>
              <a:t>PHL’s took donated books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Made those scrapbooks</a:t>
            </a:r>
            <a:endParaRPr lang="en-US" dirty="0" smtClean="0"/>
          </a:p>
          <a:p>
            <a:r>
              <a:rPr lang="en-US" baseline="0" dirty="0" smtClean="0"/>
              <a:t>Ran their own Book repair workshops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Partnering:   Tax preparation, volunteers to teach computer classes</a:t>
            </a:r>
          </a:p>
          <a:p>
            <a:endParaRPr lang="en-US" baseline="0" dirty="0" smtClean="0"/>
          </a:p>
          <a:p>
            <a:r>
              <a:rPr lang="en-US" dirty="0" smtClean="0"/>
              <a:t>Sister Library:</a:t>
            </a:r>
            <a:r>
              <a:rPr lang="en-US" baseline="0" dirty="0" smtClean="0"/>
              <a:t>  </a:t>
            </a:r>
            <a:r>
              <a:rPr lang="en-US" dirty="0" smtClean="0"/>
              <a:t>Carter Co. and Kenton </a:t>
            </a:r>
          </a:p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Public and academic libraries helping serve nursing students</a:t>
            </a:r>
          </a:p>
          <a:p>
            <a:endParaRPr lang="en-US" dirty="0" smtClean="0"/>
          </a:p>
          <a:p>
            <a:r>
              <a:rPr lang="en-US" dirty="0" smtClean="0"/>
              <a:t>Dual</a:t>
            </a:r>
            <a:r>
              <a:rPr lang="en-US" baseline="0" dirty="0" smtClean="0"/>
              <a:t> Use </a:t>
            </a:r>
            <a:r>
              <a:rPr lang="en-US" dirty="0" smtClean="0"/>
              <a:t>San</a:t>
            </a:r>
            <a:r>
              <a:rPr lang="en-US" baseline="0" dirty="0" smtClean="0"/>
              <a:t> Jose Calif.  Has a dual–use library.  Also in Somerset in London, KY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Collaborative Virt. Reference – </a:t>
            </a:r>
            <a:r>
              <a:rPr lang="en-US" baseline="0" dirty="0" err="1" smtClean="0"/>
              <a:t>KnowitNow</a:t>
            </a:r>
            <a:r>
              <a:rPr lang="en-US" baseline="0" smtClean="0"/>
              <a:t> 24x&amp;, in </a:t>
            </a:r>
            <a:r>
              <a:rPr lang="en-US" baseline="0" dirty="0" smtClean="0"/>
              <a:t>OH partners public and academic libraries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</a:t>
            </a:r>
            <a:r>
              <a:rPr lang="en-US" baseline="0" dirty="0" smtClean="0"/>
              <a:t> over 80 yrs ago – our field full of people with a drive to provide info</a:t>
            </a:r>
          </a:p>
          <a:p>
            <a:r>
              <a:rPr lang="en-US" baseline="0" dirty="0" smtClean="0"/>
              <a:t>Environment has: more virtual-type of outreach…</a:t>
            </a:r>
          </a:p>
          <a:p>
            <a:endParaRPr lang="en-US" baseline="0" dirty="0" smtClean="0"/>
          </a:p>
          <a:p>
            <a:r>
              <a:rPr lang="en-US" baseline="0" dirty="0" smtClean="0"/>
              <a:t>Libraries more prevalent now, complex world w/ complex relationships</a:t>
            </a:r>
          </a:p>
          <a:p>
            <a:endParaRPr lang="en-US" baseline="0" dirty="0" smtClean="0"/>
          </a:p>
          <a:p>
            <a:r>
              <a:rPr lang="en-US" baseline="0" dirty="0" smtClean="0"/>
              <a:t>Perry Co. in eastern KY (Hazard) has a 25,000 sq. foot, bldg., gorgeous, environmentally friendly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don’t have to ride mules to get to our users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– but we can use their example for what COULD Be done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 and</a:t>
            </a:r>
            <a:r>
              <a:rPr lang="en-US" baseline="0" dirty="0" smtClean="0"/>
              <a:t> Local: </a:t>
            </a:r>
            <a:r>
              <a:rPr lang="en-US" dirty="0" smtClean="0"/>
              <a:t>Economic</a:t>
            </a:r>
            <a:r>
              <a:rPr lang="en-US" baseline="0" dirty="0" smtClean="0"/>
              <a:t> downturn has hit libraries hard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Cuts: Lane P.L. levy on May 4 – </a:t>
            </a:r>
            <a:endParaRPr lang="en-US" dirty="0" smtClean="0"/>
          </a:p>
          <a:p>
            <a:endParaRPr lang="en-US" baseline="0" dirty="0" smtClean="0"/>
          </a:p>
          <a:p>
            <a:r>
              <a:rPr lang="en-US" baseline="0" dirty="0" smtClean="0"/>
              <a:t>PLCH  - great funding for many years.  </a:t>
            </a:r>
          </a:p>
          <a:p>
            <a:r>
              <a:rPr lang="en-US" dirty="0" smtClean="0"/>
              <a:t>State support for Ohio’s libraries </a:t>
            </a:r>
            <a:r>
              <a:rPr lang="en-US" dirty="0" smtClean="0">
                <a:hlinkClick r:id="rId3"/>
              </a:rPr>
              <a:t>cut</a:t>
            </a:r>
            <a:r>
              <a:rPr lang="en-US" dirty="0" smtClean="0"/>
              <a:t> by 30 percent summer 2009 – ($84.3m)</a:t>
            </a:r>
          </a:p>
          <a:p>
            <a:r>
              <a:rPr lang="en-US" dirty="0" smtClean="0"/>
              <a:t>PLCH</a:t>
            </a:r>
            <a:r>
              <a:rPr lang="en-US" baseline="0" dirty="0" smtClean="0"/>
              <a:t> levy passes Nov 2009</a:t>
            </a:r>
          </a:p>
          <a:p>
            <a:endParaRPr lang="en-US" dirty="0" smtClean="0"/>
          </a:p>
          <a:p>
            <a:r>
              <a:rPr lang="en-US" dirty="0" smtClean="0"/>
              <a:t>Academic libraries take a hit, too.  </a:t>
            </a:r>
          </a:p>
          <a:p>
            <a:r>
              <a:rPr lang="en-US" dirty="0" smtClean="0"/>
              <a:t>Main</a:t>
            </a:r>
            <a:r>
              <a:rPr lang="en-US" baseline="0" dirty="0" smtClean="0"/>
              <a:t> campus of Miami lay offs – IT Services, Library support staff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Philadelphia </a:t>
            </a:r>
            <a:r>
              <a:rPr lang="en-US" baseline="0" dirty="0" smtClean="0"/>
              <a:t> - </a:t>
            </a:r>
            <a:r>
              <a:rPr lang="en-US" dirty="0" smtClean="0"/>
              <a:t>“Doomsday” scenario,</a:t>
            </a:r>
            <a:r>
              <a:rPr lang="en-US" baseline="0" dirty="0" smtClean="0"/>
              <a:t> lest the PA Senate pass a sales tax bill</a:t>
            </a:r>
          </a:p>
          <a:p>
            <a:endParaRPr lang="en-US" dirty="0" smtClean="0"/>
          </a:p>
          <a:p>
            <a:r>
              <a:rPr lang="en-US" dirty="0" smtClean="0"/>
              <a:t>NYC Libraries (Queens, Brooklyn) may lose $82 M; hours cut in half, layoffs, etc.</a:t>
            </a:r>
          </a:p>
          <a:p>
            <a:endParaRPr lang="en-US" dirty="0" smtClean="0"/>
          </a:p>
          <a:p>
            <a:r>
              <a:rPr lang="en-US" dirty="0" smtClean="0"/>
              <a:t>Boston  may close 4 branches, threats or actual closings to other libraries</a:t>
            </a:r>
          </a:p>
          <a:p>
            <a:endParaRPr lang="en-US" dirty="0" smtClean="0"/>
          </a:p>
          <a:p>
            <a:r>
              <a:rPr lang="en-US" dirty="0" smtClean="0"/>
              <a:t>Use is up:</a:t>
            </a:r>
            <a:r>
              <a:rPr lang="en-US" baseline="0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ALA - 2010 State of America’s Library report</a:t>
            </a:r>
            <a:r>
              <a:rPr lang="en-US" baseline="0" dirty="0" smtClean="0"/>
              <a:t> – released 4/12/2010 – </a:t>
            </a:r>
          </a:p>
          <a:p>
            <a:r>
              <a:rPr lang="en-US" baseline="0" dirty="0" smtClean="0"/>
              <a:t>National poll “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219 million Americans feel the public library improves the quality of life in their community”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Job hunting resources, access to online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job banks, civil service exam prep, resumes,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</a:t>
            </a:r>
            <a:r>
              <a:rPr lang="en-US" baseline="0" dirty="0" smtClean="0"/>
              <a:t> incorrectly attributed to Henry David Thoreau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Anne Herbert – writer and magazine editor Whole Earth Review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also coined the phrase “practice random acts of kindness and senseless beauty”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48:</a:t>
            </a:r>
            <a:r>
              <a:rPr lang="en-US" baseline="0" dirty="0" smtClean="0"/>
              <a:t> </a:t>
            </a:r>
            <a:r>
              <a:rPr lang="en-US" dirty="0" smtClean="0"/>
              <a:t>American public libraries</a:t>
            </a:r>
            <a:r>
              <a:rPr lang="en-US" baseline="0" dirty="0" smtClean="0"/>
              <a:t> </a:t>
            </a:r>
            <a:r>
              <a:rPr lang="en-US" dirty="0" smtClean="0"/>
              <a:t>grew between 1930-1940</a:t>
            </a:r>
          </a:p>
          <a:p>
            <a:endParaRPr lang="en-US" dirty="0" smtClean="0"/>
          </a:p>
          <a:p>
            <a:r>
              <a:rPr lang="en-US" dirty="0" smtClean="0"/>
              <a:t>Local</a:t>
            </a:r>
            <a:r>
              <a:rPr lang="en-US" baseline="0" dirty="0" smtClean="0"/>
              <a:t> phenomenon:  at that time almost no state funding, no federal funding either.</a:t>
            </a:r>
            <a:endParaRPr lang="en-US" dirty="0" smtClean="0"/>
          </a:p>
          <a:p>
            <a:r>
              <a:rPr lang="en-US" dirty="0" smtClean="0"/>
              <a:t>Roots sunk deep</a:t>
            </a:r>
            <a:r>
              <a:rPr lang="en-US" baseline="0" dirty="0" smtClean="0"/>
              <a:t> in the soil of small town America, (</a:t>
            </a:r>
            <a:r>
              <a:rPr lang="en-US" dirty="0" smtClean="0"/>
              <a:t>Charles</a:t>
            </a:r>
            <a:r>
              <a:rPr lang="en-US" baseline="0" dirty="0" smtClean="0"/>
              <a:t> A. Seavey)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Today in Ohio</a:t>
            </a:r>
            <a:r>
              <a:rPr lang="en-US" baseline="0" dirty="0" smtClean="0"/>
              <a:t> …….90-95% of funding from state, </a:t>
            </a:r>
          </a:p>
          <a:p>
            <a:endParaRPr lang="en-US" dirty="0" smtClean="0"/>
          </a:p>
          <a:p>
            <a:r>
              <a:rPr lang="en-US" dirty="0" smtClean="0"/>
              <a:t>Increased Use: Massachusetts</a:t>
            </a:r>
            <a:r>
              <a:rPr lang="en-US" baseline="0" dirty="0" smtClean="0"/>
              <a:t> – 1930 to 1932, increase of 8.5M volumes in loans </a:t>
            </a:r>
          </a:p>
          <a:p>
            <a:r>
              <a:rPr lang="en-US" baseline="0" dirty="0" smtClean="0"/>
              <a:t>Increased Use: Massachusetts – “</a:t>
            </a:r>
            <a:r>
              <a:rPr lang="en-US" dirty="0" smtClean="0"/>
              <a:t>one third of the public libraries in the Commonwealth have suffered little or no loss in income.”</a:t>
            </a:r>
          </a:p>
          <a:p>
            <a:endParaRPr lang="en-US" dirty="0" smtClean="0"/>
          </a:p>
          <a:p>
            <a:r>
              <a:rPr lang="en-US" dirty="0" smtClean="0"/>
              <a:t>On other</a:t>
            </a:r>
            <a:r>
              <a:rPr lang="en-US" baseline="0" dirty="0" smtClean="0"/>
              <a:t> hand: </a:t>
            </a:r>
            <a:r>
              <a:rPr lang="en-US" dirty="0" smtClean="0"/>
              <a:t>Things not as rosy in KY </a:t>
            </a:r>
          </a:p>
          <a:p>
            <a:r>
              <a:rPr lang="en-US" dirty="0" smtClean="0"/>
              <a:t>10 Cents per capita: ALA standard</a:t>
            </a:r>
            <a:r>
              <a:rPr lang="en-US" baseline="0" dirty="0" smtClean="0"/>
              <a:t> -  One dollar per capita!</a:t>
            </a:r>
          </a:p>
          <a:p>
            <a:r>
              <a:rPr lang="en-US" baseline="0" dirty="0" smtClean="0"/>
              <a:t>KY circulated only 1 book per capita – ALA standard was 5-10 books per capita</a:t>
            </a:r>
          </a:p>
          <a:p>
            <a:endParaRPr lang="en-US" baseline="0" dirty="0" smtClean="0"/>
          </a:p>
          <a:p>
            <a:r>
              <a:rPr lang="en-US" baseline="0" dirty="0" smtClean="0"/>
              <a:t>Few libs. That did exist started by women’s clubs &amp; private groups</a:t>
            </a:r>
          </a:p>
          <a:p>
            <a:endParaRPr lang="en-US" baseline="0" dirty="0" smtClean="0"/>
          </a:p>
          <a:p>
            <a:r>
              <a:rPr lang="en-US" baseline="0" dirty="0" smtClean="0"/>
              <a:t>1932:  Of 69 public libraries in KY, 43 started by KY Federation of Women’s Clubs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 no local support!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</a:t>
            </a:r>
            <a:r>
              <a:rPr lang="en-US" baseline="0" dirty="0" smtClean="0"/>
              <a:t> from Charles Seavey, based on a presentation at IFLA conference in 2002.</a:t>
            </a:r>
          </a:p>
          <a:p>
            <a:r>
              <a:rPr lang="en-US" baseline="0" dirty="0" smtClean="0"/>
              <a:t>Andrew Carnegie</a:t>
            </a:r>
          </a:p>
          <a:p>
            <a:r>
              <a:rPr lang="en-US" baseline="0" dirty="0" smtClean="0"/>
              <a:t>1,418 municipalities receive $$ </a:t>
            </a:r>
            <a:r>
              <a:rPr lang="en-US" baseline="0" dirty="0" err="1" smtClean="0"/>
              <a:t>betw</a:t>
            </a:r>
            <a:r>
              <a:rPr lang="en-US" baseline="0" dirty="0" smtClean="0"/>
              <a:t> 1886 and 1919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So, overall, not too bad for libraries in the U.S.</a:t>
            </a:r>
          </a:p>
          <a:p>
            <a:r>
              <a:rPr lang="en-US" baseline="0" dirty="0" smtClean="0"/>
              <a:t>KY still lags in library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</a:t>
            </a:r>
            <a:r>
              <a:rPr lang="en-US" baseline="0" dirty="0" smtClean="0"/>
              <a:t> needs to be said about Appalachia -</a:t>
            </a:r>
            <a:endParaRPr lang="en-US" dirty="0" smtClean="0"/>
          </a:p>
          <a:p>
            <a:r>
              <a:rPr lang="en-US" dirty="0" smtClean="0"/>
              <a:t>Lots of good books</a:t>
            </a:r>
            <a:r>
              <a:rPr lang="en-US" baseline="0" dirty="0" smtClean="0"/>
              <a:t> - better than my 1 PowerPoint slide! (Richard Drake, John Williams, Ron Eller etc. )</a:t>
            </a:r>
            <a:endParaRPr lang="en-US" dirty="0" smtClean="0"/>
          </a:p>
          <a:p>
            <a:r>
              <a:rPr lang="en-US" dirty="0" smtClean="0"/>
              <a:t>This isn’t too far afield – these factors come into</a:t>
            </a:r>
            <a:r>
              <a:rPr lang="en-US" baseline="0" dirty="0" smtClean="0"/>
              <a:t> play later on!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Area</a:t>
            </a:r>
            <a:r>
              <a:rPr lang="en-US" baseline="0" dirty="0" smtClean="0"/>
              <a:t> settled after Revolutionary War</a:t>
            </a:r>
            <a:br>
              <a:rPr lang="en-US" baseline="0" dirty="0" smtClean="0"/>
            </a:br>
            <a:r>
              <a:rPr lang="en-US" baseline="0" dirty="0" smtClean="0"/>
              <a:t>Influx.  - not a lot of Dr’s, Attorneys and college professors moving in</a:t>
            </a:r>
          </a:p>
          <a:p>
            <a:endParaRPr lang="en-US" baseline="0" dirty="0" smtClean="0"/>
          </a:p>
          <a:p>
            <a:r>
              <a:rPr lang="en-US" baseline="0" dirty="0" smtClean="0"/>
              <a:t>Clannishness – Scot/Irish  - who you’re related to</a:t>
            </a:r>
          </a:p>
          <a:p>
            <a:r>
              <a:rPr lang="en-US" baseline="0" dirty="0" smtClean="0"/>
              <a:t>Distrust of government and outsiders – the Civil War;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hostility towards  perception of Communism and Capitalism</a:t>
            </a:r>
          </a:p>
          <a:p>
            <a:endParaRPr lang="en-US" baseline="0" dirty="0" smtClean="0"/>
          </a:p>
          <a:p>
            <a:r>
              <a:rPr lang="en-US" baseline="0" dirty="0" smtClean="0"/>
              <a:t>Rugged conditions led to rugged people!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Self-reliance - Remote area – can’t go buy very much, make things yourself</a:t>
            </a:r>
          </a:p>
          <a:p>
            <a:r>
              <a:rPr lang="en-US" baseline="0" dirty="0" smtClean="0"/>
              <a:t>Education = what you needed to know to survive</a:t>
            </a:r>
          </a:p>
          <a:p>
            <a:r>
              <a:rPr lang="en-US" baseline="0" dirty="0" smtClean="0"/>
              <a:t>	Foxfire books anyone?  Arts &amp; crafts, butchering, making your own musical instruments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Literacy: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Literacy Rates: 1930 Census:  19-31 % illiterate in SE Kentucky;  overall illiteracy in KY:  12.1 %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“Communications Revolution” – Late 18</a:t>
            </a:r>
            <a:r>
              <a:rPr lang="en-US" baseline="30000" dirty="0" smtClean="0"/>
              <a:t>th</a:t>
            </a:r>
            <a:r>
              <a:rPr lang="en-US" baseline="0" dirty="0" smtClean="0"/>
              <a:t>/Early 19</a:t>
            </a:r>
            <a:r>
              <a:rPr lang="en-US" baseline="30000" dirty="0" smtClean="0"/>
              <a:t>th</a:t>
            </a:r>
            <a:r>
              <a:rPr lang="en-US" baseline="0" dirty="0" smtClean="0"/>
              <a:t> C. Spread of  newspapers, magazines in NE United States –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upsurge in entrepreneurship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that in mind, there were some early attempts to start</a:t>
            </a:r>
            <a:r>
              <a:rPr lang="en-US" baseline="0" dirty="0" smtClean="0"/>
              <a:t> outreach library services</a:t>
            </a:r>
          </a:p>
          <a:p>
            <a:r>
              <a:rPr lang="en-US" baseline="0" dirty="0" smtClean="0"/>
              <a:t>People were trying outreach, but not always successful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Mayo:  school teacher turned coal baron</a:t>
            </a:r>
          </a:p>
          <a:p>
            <a:r>
              <a:rPr lang="en-US" baseline="0" dirty="0" smtClean="0"/>
              <a:t>Paintsville – Johnson County   north of Prestonsburg, SE of Morehead</a:t>
            </a:r>
          </a:p>
          <a:p>
            <a:endParaRPr lang="en-US" baseline="0" dirty="0" smtClean="0"/>
          </a:p>
          <a:p>
            <a:r>
              <a:rPr lang="en-US" baseline="0" dirty="0" smtClean="0"/>
              <a:t>Mineral rights, which is code word for “coal” – but not the land beneath a farm</a:t>
            </a:r>
          </a:p>
          <a:p>
            <a:r>
              <a:rPr lang="en-US" baseline="0" dirty="0" smtClean="0"/>
              <a:t>The broad form deed only stopped in 1985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Stafford was the one who convinced Mayo to support it financially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Mayo’s death, the effort ends, too</a:t>
            </a:r>
          </a:p>
          <a:p>
            <a:r>
              <a:rPr lang="en-US" baseline="0" dirty="0" smtClean="0"/>
              <a:t>How far could it have gone?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seed was planted – as you’ll soon see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en-US" dirty="0" smtClean="0"/>
              <a:t>Corwin: head librarian at</a:t>
            </a:r>
            <a:r>
              <a:rPr lang="en-US" baseline="0" dirty="0" smtClean="0"/>
              <a:t> Berea College</a:t>
            </a:r>
          </a:p>
          <a:p>
            <a:pPr marL="228600" indent="-228600">
              <a:buNone/>
            </a:pPr>
            <a:r>
              <a:rPr lang="en-US" baseline="0" dirty="0" smtClean="0"/>
              <a:t>Administration supported the idea, but gave it no $$$$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dirty="0" smtClean="0"/>
              <a:t>Corwin went</a:t>
            </a:r>
            <a:r>
              <a:rPr lang="en-US" baseline="0" dirty="0" smtClean="0"/>
              <a:t> out east to drum up support</a:t>
            </a:r>
          </a:p>
          <a:p>
            <a:pPr marL="228600" indent="-228600">
              <a:buNone/>
            </a:pPr>
            <a:r>
              <a:rPr lang="en-US" baseline="0" dirty="0" smtClean="0"/>
              <a:t>Corwin tried to get $25K in Carnegie funding -but was turned down.  Carnegie not giving to colleges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Came back to Berea with $312 in donations  (in today’s $$ ?) </a:t>
            </a:r>
          </a:p>
          <a:p>
            <a:pPr marL="228600" indent="-228600">
              <a:buNone/>
            </a:pPr>
            <a:r>
              <a:rPr lang="en-US" baseline="0" dirty="0" smtClean="0"/>
              <a:t>A Staten Island librarian Corwin made contact with raised $$$, provided a wagon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First Wagon = low front wheels, beefed up suspension, side cabinets and sliding doors</a:t>
            </a:r>
          </a:p>
          <a:p>
            <a:pPr marL="228600" indent="-228600">
              <a:buNone/>
            </a:pPr>
            <a:r>
              <a:rPr lang="en-US" baseline="0" dirty="0" smtClean="0"/>
              <a:t>Wagon:  Student assistants - driving, trained to handle librarian duties</a:t>
            </a:r>
          </a:p>
          <a:p>
            <a:pPr marL="228600" indent="-228600">
              <a:buNone/>
            </a:pPr>
            <a:endParaRPr lang="en-US" baseline="0" dirty="0" smtClean="0"/>
          </a:p>
          <a:p>
            <a:pPr marL="228600" indent="-228600">
              <a:buNone/>
            </a:pPr>
            <a:r>
              <a:rPr lang="en-US" baseline="0" dirty="0" smtClean="0"/>
              <a:t>Discontinued;  rise of the automobile to replace horse-drawn wagon</a:t>
            </a:r>
          </a:p>
          <a:p>
            <a:pPr marL="228600" indent="-228600">
              <a:buNone/>
            </a:pPr>
            <a:r>
              <a:rPr lang="en-US" baseline="0" dirty="0" smtClean="0"/>
              <a:t>Berea switched its outreach to public schools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04B30-2B6D-3940-94C7-45DDDA5C8CD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6BAC3-6835-DB4E-9197-865B2BB0C9DD}" type="datetimeFigureOut">
              <a:rPr lang="en-US" smtClean="0"/>
              <a:pPr/>
              <a:t>4/28/2010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F576D-98FE-9F40-983B-AEB8D3A003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name.kdl.kyvl.org/KUKAV-64M1-69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957" y="1684017"/>
            <a:ext cx="7915243" cy="19164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Hard Times and Opportunities:</a:t>
            </a:r>
            <a:br>
              <a:rPr lang="en-US" dirty="0" smtClean="0"/>
            </a:br>
            <a:r>
              <a:rPr lang="en-US" dirty="0" smtClean="0"/>
              <a:t>Lessons Learned from the </a:t>
            </a:r>
            <a:br>
              <a:rPr lang="en-US" dirty="0" smtClean="0"/>
            </a:br>
            <a:r>
              <a:rPr lang="en-US" dirty="0" smtClean="0"/>
              <a:t>Pack Horse Librarians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Mark Shores</a:t>
            </a:r>
            <a:br>
              <a:rPr lang="en-US" sz="2400" dirty="0" smtClean="0"/>
            </a:br>
            <a:r>
              <a:rPr lang="en-US" sz="2400" dirty="0" smtClean="0"/>
              <a:t>Miami University-Hamilton</a:t>
            </a:r>
            <a:br>
              <a:rPr lang="en-US" sz="2400" dirty="0" smtClean="0"/>
            </a:br>
            <a:r>
              <a:rPr lang="en-US" sz="2400" dirty="0" smtClean="0"/>
              <a:t>KLA Academic and Special Library Sections, and</a:t>
            </a:r>
          </a:p>
          <a:p>
            <a:r>
              <a:rPr lang="en-US" sz="2400" dirty="0" smtClean="0"/>
              <a:t>SLA Kentucky Chapter Joint Spring Conference</a:t>
            </a:r>
          </a:p>
          <a:p>
            <a:r>
              <a:rPr lang="en-US" sz="2400" dirty="0" smtClean="0"/>
              <a:t>April 29, 2010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the Pack Horse Librarian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WPA=largest relief program ever</a:t>
            </a:r>
          </a:p>
          <a:p>
            <a:r>
              <a:rPr lang="en-US" dirty="0" smtClean="0"/>
              <a:t>Federal </a:t>
            </a:r>
            <a:r>
              <a:rPr lang="en-US" dirty="0" smtClean="0"/>
              <a:t>funding for </a:t>
            </a:r>
            <a:r>
              <a:rPr lang="en-US" b="1" i="1" dirty="0" smtClean="0"/>
              <a:t>local</a:t>
            </a:r>
            <a:r>
              <a:rPr lang="en-US" b="1" dirty="0" smtClean="0"/>
              <a:t> </a:t>
            </a:r>
            <a:r>
              <a:rPr lang="en-US" dirty="0" smtClean="0"/>
              <a:t>programs 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specific groups of people</a:t>
            </a:r>
          </a:p>
          <a:p>
            <a:r>
              <a:rPr lang="en-US" dirty="0" smtClean="0"/>
              <a:t>Based on earlier attempts at rural outreach</a:t>
            </a:r>
          </a:p>
          <a:p>
            <a:r>
              <a:rPr lang="en-US" dirty="0" smtClean="0"/>
              <a:t>Jobs for women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of the WPA in Kentucky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Elizabeth Fullerton</a:t>
            </a:r>
          </a:p>
          <a:p>
            <a:r>
              <a:rPr lang="en-US" dirty="0" smtClean="0"/>
              <a:t>Lena B. Nofcier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1936, the program begins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libraries as base of operations</a:t>
            </a:r>
          </a:p>
          <a:p>
            <a:r>
              <a:rPr lang="en-US" dirty="0" smtClean="0"/>
              <a:t>5-6 “carriers”  and 1 librarian at home base</a:t>
            </a:r>
          </a:p>
          <a:p>
            <a:r>
              <a:rPr lang="en-US" dirty="0" smtClean="0"/>
              <a:t>$28/month salary</a:t>
            </a:r>
          </a:p>
          <a:p>
            <a:r>
              <a:rPr lang="en-US" dirty="0" smtClean="0"/>
              <a:t>Local people served as librarians</a:t>
            </a:r>
          </a:p>
          <a:p>
            <a:r>
              <a:rPr lang="en-US" dirty="0" smtClean="0"/>
              <a:t>25-30 yrs. old, married, sole providers</a:t>
            </a:r>
          </a:p>
          <a:p>
            <a:r>
              <a:rPr lang="en-US" dirty="0" smtClean="0"/>
              <a:t>Rural, backwoods schools, community centers, churches and homes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Source:  Whitley Co. Kentucky.  Goodman</a:t>
            </a:r>
            <a:r>
              <a:rPr lang="en-US" sz="1100" dirty="0"/>
              <a:t>-Paxton Photographic Collection, 1934-1942: 64M1: digitized 6-23-</a:t>
            </a:r>
            <a:r>
              <a:rPr lang="en-US" sz="1100" dirty="0" smtClean="0"/>
              <a:t>2000. Contributing </a:t>
            </a:r>
            <a:r>
              <a:rPr lang="en-US" sz="1100" dirty="0"/>
              <a:t>Institution</a:t>
            </a:r>
            <a:r>
              <a:rPr lang="en-US" sz="1100" dirty="0" smtClean="0"/>
              <a:t>:  University </a:t>
            </a:r>
            <a:r>
              <a:rPr lang="en-US" sz="1100" dirty="0"/>
              <a:t>of </a:t>
            </a:r>
            <a:r>
              <a:rPr lang="en-US" sz="1100" dirty="0" smtClean="0"/>
              <a:t>Kentucky. </a:t>
            </a:r>
            <a:r>
              <a:rPr lang="en-US" sz="1100" u="sng" dirty="0">
                <a:hlinkClick r:id="rId2"/>
              </a:rPr>
              <a:t>http://name.kdl.kyvl.org/KUKAV-64M1-693</a:t>
            </a:r>
            <a:endParaRPr lang="en-US" sz="1100" dirty="0"/>
          </a:p>
        </p:txBody>
      </p:sp>
      <p:pic>
        <p:nvPicPr>
          <p:cNvPr id="6" name="Picture 5" descr="donatedbook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584" y="1417637"/>
            <a:ext cx="3184124" cy="3645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Magazines immensely popular</a:t>
            </a:r>
          </a:p>
          <a:p>
            <a:r>
              <a:rPr lang="en-US" dirty="0" smtClean="0"/>
              <a:t>Books, esp. children’s books</a:t>
            </a:r>
          </a:p>
          <a:p>
            <a:r>
              <a:rPr lang="en-US" dirty="0" smtClean="0"/>
              <a:t>By 1937, 60,000 circ per month</a:t>
            </a:r>
          </a:p>
          <a:p>
            <a:r>
              <a:rPr lang="en-US" dirty="0" smtClean="0"/>
              <a:t>By 1943, 1.5m Kentuckians being served</a:t>
            </a:r>
            <a:endParaRPr lang="en-US" dirty="0"/>
          </a:p>
          <a:p>
            <a:r>
              <a:rPr lang="en-US" dirty="0" smtClean="0"/>
              <a:t>Enormously popular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Federal monies not used on collections</a:t>
            </a:r>
          </a:p>
          <a:p>
            <a:r>
              <a:rPr lang="en-US" dirty="0" smtClean="0"/>
              <a:t>Donated materials</a:t>
            </a:r>
          </a:p>
          <a:p>
            <a:pPr lvl="1"/>
            <a:r>
              <a:rPr lang="en-US" dirty="0" smtClean="0"/>
              <a:t>Still somewhat selective!</a:t>
            </a:r>
          </a:p>
          <a:p>
            <a:r>
              <a:rPr lang="en-US" dirty="0" smtClean="0"/>
              <a:t>Penny fund drive</a:t>
            </a:r>
          </a:p>
          <a:p>
            <a:r>
              <a:rPr lang="en-US" dirty="0" smtClean="0"/>
              <a:t>Scrapbooks created from damaged items</a:t>
            </a:r>
          </a:p>
          <a:p>
            <a:r>
              <a:rPr lang="en-US" dirty="0" smtClean="0"/>
              <a:t>Patrons created their own scrapbooks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1943…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World </a:t>
            </a:r>
            <a:r>
              <a:rPr lang="en-US" dirty="0" smtClean="0"/>
              <a:t>War II in full swing</a:t>
            </a:r>
          </a:p>
          <a:p>
            <a:r>
              <a:rPr lang="en-US" dirty="0" smtClean="0"/>
              <a:t>WPA jobs slashed</a:t>
            </a:r>
          </a:p>
          <a:p>
            <a:r>
              <a:rPr lang="en-US" dirty="0" smtClean="0"/>
              <a:t>No library service again until 1950s</a:t>
            </a:r>
          </a:p>
          <a:p>
            <a:r>
              <a:rPr lang="en-US" dirty="0" smtClean="0"/>
              <a:t>Library Service Act of 1957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i="1" dirty="0" smtClean="0"/>
              <a:t>Three things </a:t>
            </a:r>
            <a:r>
              <a:rPr lang="en-US" sz="4800" dirty="0" smtClean="0"/>
              <a:t>we</a:t>
            </a:r>
            <a:r>
              <a:rPr lang="en-US" sz="4800" i="1" dirty="0" smtClean="0"/>
              <a:t> can learn from the Pack Horse Library project</a:t>
            </a:r>
            <a:endParaRPr lang="en-US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Be One with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Community then..</a:t>
            </a:r>
          </a:p>
          <a:p>
            <a:r>
              <a:rPr lang="en-US" dirty="0" smtClean="0"/>
              <a:t>Appalachia very rural, isolated, etc.</a:t>
            </a:r>
          </a:p>
          <a:p>
            <a:r>
              <a:rPr lang="en-US" dirty="0" smtClean="0"/>
              <a:t>Distrust of outsiders</a:t>
            </a:r>
          </a:p>
          <a:p>
            <a:r>
              <a:rPr lang="en-US" dirty="0" smtClean="0"/>
              <a:t>Pack Horse librarians already part of their communities</a:t>
            </a:r>
          </a:p>
          <a:p>
            <a:r>
              <a:rPr lang="en-US" dirty="0" smtClean="0"/>
              <a:t>Local people served as librarians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Be One with the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Today…community is mobile, less tied to place</a:t>
            </a:r>
          </a:p>
          <a:p>
            <a:r>
              <a:rPr lang="en-US" dirty="0" smtClean="0"/>
              <a:t>How can we become integrated with our users?</a:t>
            </a:r>
          </a:p>
          <a:p>
            <a:r>
              <a:rPr lang="en-US" dirty="0" smtClean="0"/>
              <a:t>“Third Place” – Putnam and Feldman</a:t>
            </a:r>
          </a:p>
          <a:p>
            <a:r>
              <a:rPr lang="en-US" dirty="0" smtClean="0"/>
              <a:t>Chicago Public Library</a:t>
            </a:r>
          </a:p>
          <a:p>
            <a:r>
              <a:rPr lang="en-US" dirty="0" smtClean="0"/>
              <a:t>Embedded Librarians</a:t>
            </a:r>
          </a:p>
          <a:p>
            <a:r>
              <a:rPr lang="en-US" dirty="0" smtClean="0"/>
              <a:t>What is your library doing?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Times and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situation</a:t>
            </a:r>
          </a:p>
          <a:p>
            <a:r>
              <a:rPr lang="en-US" dirty="0" smtClean="0"/>
              <a:t>Great Depression &amp; Libraries</a:t>
            </a:r>
          </a:p>
          <a:p>
            <a:r>
              <a:rPr lang="en-US" dirty="0" smtClean="0"/>
              <a:t>Early outreach efforts</a:t>
            </a:r>
          </a:p>
          <a:p>
            <a:r>
              <a:rPr lang="en-US" dirty="0" smtClean="0"/>
              <a:t>The Pack Horse Library project</a:t>
            </a:r>
          </a:p>
          <a:p>
            <a:r>
              <a:rPr lang="en-US" dirty="0" smtClean="0"/>
              <a:t>What it means for us today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Rentschler Library Facebook page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3199" r="2116" b="7352"/>
          <a:stretch>
            <a:fillRect/>
          </a:stretch>
        </p:blipFill>
        <p:spPr bwMode="auto">
          <a:xfrm>
            <a:off x="1097279" y="796066"/>
            <a:ext cx="7304443" cy="373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20640"/>
            <a:ext cx="5486400" cy="441064"/>
          </a:xfrm>
        </p:spPr>
        <p:txBody>
          <a:bodyPr/>
          <a:lstStyle/>
          <a:p>
            <a:r>
              <a:rPr lang="en-US" dirty="0" smtClean="0"/>
              <a:t>Twitter – Miami University Middletown Libraries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2891" r="2635" b="7989"/>
          <a:stretch>
            <a:fillRect/>
          </a:stretch>
        </p:blipFill>
        <p:spPr bwMode="auto">
          <a:xfrm>
            <a:off x="694979" y="1108038"/>
            <a:ext cx="7685228" cy="401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Identify the Isolated Would-Be Users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Pack Horse Librarians traveled to remote areas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pack_horse JosephinesJour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72" y="2388993"/>
            <a:ext cx="2738261" cy="3610894"/>
          </a:xfrm>
          <a:prstGeom prst="rect">
            <a:avLst/>
          </a:prstGeom>
        </p:spPr>
      </p:pic>
      <p:pic>
        <p:nvPicPr>
          <p:cNvPr id="8" name="Picture 7" descr="ai40 New Deal Feri OR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1306" y="2388993"/>
            <a:ext cx="4762500" cy="3305175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2272" y="6356350"/>
            <a:ext cx="5337528" cy="365125"/>
          </a:xfrm>
        </p:spPr>
        <p:txBody>
          <a:bodyPr/>
          <a:lstStyle/>
          <a:p>
            <a:r>
              <a:rPr lang="en-US" dirty="0" smtClean="0"/>
              <a:t>Source: New Deal Network.  http://newdeal.feri.org/index.htm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Identify the Isolated Would-Be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  Creek beds, through ravines, along cliff lines</a:t>
            </a:r>
          </a:p>
          <a:p>
            <a:pPr marL="0" indent="0">
              <a:spcBef>
                <a:spcPts val="0"/>
              </a:spcBef>
              <a:defRPr/>
            </a:pPr>
            <a:r>
              <a:rPr lang="en-US" dirty="0" smtClean="0"/>
              <a:t>  On foot, too.</a:t>
            </a:r>
          </a:p>
          <a:p>
            <a:pPr marL="0" indent="0">
              <a:spcBef>
                <a:spcPts val="0"/>
              </a:spcBef>
              <a:defRPr/>
            </a:pPr>
            <a:r>
              <a:rPr lang="en-US" dirty="0" smtClean="0"/>
              <a:t>  Year round, all types of weather</a:t>
            </a:r>
          </a:p>
          <a:p>
            <a:r>
              <a:rPr lang="en-US" dirty="0" smtClean="0"/>
              <a:t>Dangerous terrain, even by horseback and mule</a:t>
            </a:r>
          </a:p>
          <a:p>
            <a:r>
              <a:rPr lang="en-US" dirty="0" smtClean="0"/>
              <a:t>Didn’t just provide materials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Identify the Isolated Would-Be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Taking the librarian out of the library</a:t>
            </a:r>
          </a:p>
          <a:p>
            <a:r>
              <a:rPr lang="en-US" dirty="0" smtClean="0"/>
              <a:t>Outreach to high schools</a:t>
            </a:r>
          </a:p>
          <a:p>
            <a:r>
              <a:rPr lang="en-US" dirty="0" smtClean="0"/>
              <a:t>Extra-curricular reading</a:t>
            </a:r>
          </a:p>
          <a:p>
            <a:r>
              <a:rPr lang="en-US" dirty="0" smtClean="0"/>
              <a:t>Who is your library reaching out to?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Identify the Isolated Would-Be Users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year students in ‘at risk’ populations</a:t>
            </a:r>
          </a:p>
          <a:p>
            <a:r>
              <a:rPr lang="en-US" dirty="0" smtClean="0"/>
              <a:t>Home-schooled students</a:t>
            </a:r>
          </a:p>
          <a:p>
            <a:r>
              <a:rPr lang="en-US" dirty="0" smtClean="0"/>
              <a:t>The socially excluded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Make the Most of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creative about stretching resources</a:t>
            </a:r>
          </a:p>
          <a:p>
            <a:r>
              <a:rPr lang="en-US" dirty="0" smtClean="0"/>
              <a:t>Partnering with local organizations</a:t>
            </a:r>
          </a:p>
          <a:p>
            <a:r>
              <a:rPr lang="en-US" dirty="0" smtClean="0"/>
              <a:t>Sister Libraries</a:t>
            </a:r>
          </a:p>
          <a:p>
            <a:r>
              <a:rPr lang="en-US" dirty="0" smtClean="0"/>
              <a:t>Public and academic libraries </a:t>
            </a:r>
          </a:p>
          <a:p>
            <a:r>
              <a:rPr lang="en-US" dirty="0" smtClean="0"/>
              <a:t>Dual-use libraries</a:t>
            </a:r>
          </a:p>
          <a:p>
            <a:r>
              <a:rPr lang="en-US" dirty="0" smtClean="0"/>
              <a:t>Collaborative virtual reference</a:t>
            </a:r>
          </a:p>
          <a:p>
            <a:r>
              <a:rPr lang="en-US" dirty="0" smtClean="0"/>
              <a:t>Any others?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roles haven’t changed</a:t>
            </a:r>
          </a:p>
          <a:p>
            <a:r>
              <a:rPr lang="en-US" dirty="0" smtClean="0"/>
              <a:t>The environment has</a:t>
            </a:r>
          </a:p>
          <a:p>
            <a:r>
              <a:rPr lang="en-US" dirty="0" smtClean="0"/>
              <a:t>Inspiration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Thank you for listening!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Any questions!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err="1" smtClean="0"/>
              <a:t>Appelt</a:t>
            </a:r>
            <a:r>
              <a:rPr lang="en-US" sz="2000" dirty="0" smtClean="0"/>
              <a:t>, </a:t>
            </a:r>
            <a:r>
              <a:rPr lang="en-US" sz="2000" dirty="0" err="1" smtClean="0"/>
              <a:t>Kathi</a:t>
            </a:r>
            <a:r>
              <a:rPr lang="en-US" sz="2000" dirty="0" smtClean="0"/>
              <a:t>, and Jeanne </a:t>
            </a:r>
            <a:r>
              <a:rPr lang="en-US" sz="2000" dirty="0" err="1" smtClean="0"/>
              <a:t>Cannella</a:t>
            </a:r>
            <a:r>
              <a:rPr lang="en-US" sz="2000" dirty="0" smtClean="0"/>
              <a:t> </a:t>
            </a:r>
            <a:r>
              <a:rPr lang="en-US" sz="2000" dirty="0" err="1" smtClean="0"/>
              <a:t>Schmitzer</a:t>
            </a:r>
            <a:r>
              <a:rPr lang="en-US" sz="2000" dirty="0" smtClean="0"/>
              <a:t>. “Down Cut Shin Creek: The Pack Horse Librarians of Kentucky.” New York: HarperCollins, 2001. </a:t>
            </a:r>
          </a:p>
          <a:p>
            <a:pPr>
              <a:buNone/>
            </a:pPr>
            <a:r>
              <a:rPr lang="en-US" sz="2000" dirty="0" err="1" smtClean="0"/>
              <a:t>Baaden</a:t>
            </a:r>
            <a:r>
              <a:rPr lang="en-US" sz="2000" dirty="0" smtClean="0"/>
              <a:t>, Bea, and Jean O'Neill </a:t>
            </a:r>
            <a:r>
              <a:rPr lang="en-US" sz="2000" dirty="0" err="1" smtClean="0"/>
              <a:t>Uhl</a:t>
            </a:r>
            <a:r>
              <a:rPr lang="en-US" sz="2000" dirty="0" smtClean="0"/>
              <a:t>. "Homeschooling: "Exploring the Potential of Public Library Service for Homeschooled Students." </a:t>
            </a:r>
            <a:r>
              <a:rPr lang="en-US" sz="2000" i="1" dirty="0" smtClean="0"/>
              <a:t>Journal of the Library Administration &amp; Management Section</a:t>
            </a:r>
            <a:r>
              <a:rPr lang="en-US" sz="2000" dirty="0" smtClean="0"/>
              <a:t> 5.2 (2009): 5-14. </a:t>
            </a:r>
            <a:r>
              <a:rPr lang="en-US" sz="2000" i="1" dirty="0" smtClean="0"/>
              <a:t>Library, Information Science &amp; Technology Abstracts with Full Text</a:t>
            </a:r>
            <a:r>
              <a:rPr lang="en-US" sz="2000" dirty="0" smtClean="0"/>
              <a:t>. EBSCO. Web. 28 Mar. 2010.</a:t>
            </a:r>
          </a:p>
          <a:p>
            <a:pPr>
              <a:buNone/>
            </a:pPr>
            <a:r>
              <a:rPr lang="en-US" sz="2000" dirty="0" smtClean="0"/>
              <a:t>Boyd, Donald C.  “The Book Women of Kentucky:  The WPA Pack Horse Library Project, 1936-1943.” </a:t>
            </a:r>
            <a:r>
              <a:rPr lang="en-US" sz="2000" i="1" dirty="0" smtClean="0"/>
              <a:t>Libraries &amp; the Cultural Record, </a:t>
            </a:r>
            <a:r>
              <a:rPr lang="en-US" sz="2000" dirty="0" smtClean="0"/>
              <a:t>42.4 (2007): 111-128. Print.</a:t>
            </a:r>
          </a:p>
          <a:p>
            <a:pPr>
              <a:buNone/>
            </a:pPr>
            <a:r>
              <a:rPr lang="en-US" sz="2000" dirty="0" smtClean="0"/>
              <a:t>Cohen, Donald J., Lewis Feldstein, Robert Putnam, and Robert D. Putnam. </a:t>
            </a:r>
            <a:r>
              <a:rPr lang="en-US" sz="2000" i="1" dirty="0" smtClean="0"/>
              <a:t>Better Together : Restoring the American Community</a:t>
            </a:r>
            <a:r>
              <a:rPr lang="en-US" sz="2000" dirty="0" smtClean="0"/>
              <a:t>. New York, NY: Simon &amp; Schuster, 2003. Print. </a:t>
            </a:r>
          </a:p>
          <a:p>
            <a:pPr>
              <a:buNone/>
            </a:pPr>
            <a:r>
              <a:rPr lang="en-US" sz="2000" dirty="0" err="1" smtClean="0"/>
              <a:t>DeFaveri</a:t>
            </a:r>
            <a:r>
              <a:rPr lang="en-US" sz="2000" dirty="0" smtClean="0"/>
              <a:t>, Annette. "Shedding Our Culture of Comfort." </a:t>
            </a:r>
            <a:r>
              <a:rPr lang="en-US" sz="2000" i="1" dirty="0" err="1" smtClean="0"/>
              <a:t>Feliciter</a:t>
            </a:r>
            <a:r>
              <a:rPr lang="en-US" sz="2000" dirty="0" smtClean="0"/>
              <a:t> 51.6 (2005): 259-261. </a:t>
            </a:r>
            <a:r>
              <a:rPr lang="en-US" sz="2000" i="1" dirty="0" smtClean="0"/>
              <a:t>Library, Information Science &amp; Technology Abstracts with Full Text</a:t>
            </a:r>
            <a:r>
              <a:rPr lang="en-US" sz="2000" dirty="0" smtClean="0"/>
              <a:t>. EBSCO. Web. 27 Apr.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Current Situation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downturn</a:t>
            </a:r>
            <a:endParaRPr lang="en-US" dirty="0" smtClean="0"/>
          </a:p>
          <a:p>
            <a:r>
              <a:rPr lang="en-US" dirty="0" smtClean="0"/>
              <a:t>Cuts, cuts and more cuts</a:t>
            </a:r>
          </a:p>
          <a:p>
            <a:r>
              <a:rPr lang="en-US" dirty="0" smtClean="0"/>
              <a:t>Philadelphia, NYC, California, Boston, San Diego, Denver, and so on………</a:t>
            </a:r>
          </a:p>
          <a:p>
            <a:r>
              <a:rPr lang="en-US" dirty="0" smtClean="0"/>
              <a:t>Use is up and most people appreciate libraries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smtClean="0"/>
              <a:t>Elliott, Julie. "Academic Libraries and Extracurricular Reading Promotion.” </a:t>
            </a:r>
            <a:r>
              <a:rPr lang="en-US" sz="2000" i="1" dirty="0" smtClean="0"/>
              <a:t>Reference &amp; User Services Quarterly</a:t>
            </a:r>
            <a:r>
              <a:rPr lang="en-US" sz="2000" dirty="0" smtClean="0"/>
              <a:t> 46.3 (2007): 34-43. </a:t>
            </a:r>
            <a:r>
              <a:rPr lang="en-US" sz="2000" i="1" dirty="0" smtClean="0"/>
              <a:t>Library, Information Science &amp; Technology Abstracts with Full Text</a:t>
            </a:r>
            <a:r>
              <a:rPr lang="en-US" sz="2000" dirty="0" smtClean="0"/>
              <a:t>. EBSCO. Web. 28 Mar. 2010</a:t>
            </a:r>
          </a:p>
          <a:p>
            <a:pPr>
              <a:buNone/>
            </a:pPr>
            <a:r>
              <a:rPr lang="en-US" sz="2000" dirty="0" smtClean="0"/>
              <a:t>Lawson, Alan. "Works Progress Administration." </a:t>
            </a:r>
            <a:r>
              <a:rPr lang="en-US" sz="2000" i="1" dirty="0" smtClean="0"/>
              <a:t>Dictionary of American History</a:t>
            </a:r>
            <a:r>
              <a:rPr lang="en-US" sz="2000" dirty="0" smtClean="0"/>
              <a:t>. Ed. Stanley I. </a:t>
            </a:r>
            <a:r>
              <a:rPr lang="en-US" sz="2000" dirty="0" err="1" smtClean="0"/>
              <a:t>Kutler</a:t>
            </a:r>
            <a:r>
              <a:rPr lang="en-US" sz="2000" dirty="0" smtClean="0"/>
              <a:t>. Vol. 8. 3rd ed. New York: Charles Scribner's Sons, 2003. 530-531. 10 vols. </a:t>
            </a:r>
            <a:r>
              <a:rPr lang="en-US" sz="2000" i="1" dirty="0" smtClean="0"/>
              <a:t>Gale Virtual Reference Library</a:t>
            </a:r>
            <a:r>
              <a:rPr lang="en-US" sz="2000" dirty="0" smtClean="0"/>
              <a:t>. Gale. Web. 25 Apr. 2010 . </a:t>
            </a:r>
          </a:p>
          <a:p>
            <a:pPr>
              <a:buNone/>
            </a:pPr>
            <a:r>
              <a:rPr lang="en-US" sz="2000" dirty="0" smtClean="0"/>
              <a:t>Massachusetts Board of Library Commissioners. “What Happened to Public Libraries During the Great Depression?”  Web.  Accessed 10 April 2010.</a:t>
            </a:r>
          </a:p>
          <a:p>
            <a:pPr>
              <a:buNone/>
            </a:pPr>
            <a:r>
              <a:rPr lang="en-US" sz="2000" dirty="0" smtClean="0"/>
              <a:t>Reyes, </a:t>
            </a:r>
            <a:r>
              <a:rPr lang="en-US" sz="2000" dirty="0" err="1" smtClean="0"/>
              <a:t>Awilda</a:t>
            </a:r>
            <a:r>
              <a:rPr lang="en-US" sz="2000" dirty="0" smtClean="0"/>
              <a:t>, and Naomi </a:t>
            </a:r>
            <a:r>
              <a:rPr lang="en-US" sz="2000" dirty="0" err="1" smtClean="0"/>
              <a:t>Lederer</a:t>
            </a:r>
            <a:r>
              <a:rPr lang="en-US" sz="2000" dirty="0" smtClean="0"/>
              <a:t>. "Bilingual Outreach: "Research for Teens" on an Academic Web Site." </a:t>
            </a:r>
            <a:r>
              <a:rPr lang="en-US" sz="2000" i="1" dirty="0" smtClean="0"/>
              <a:t>Reference Librarian</a:t>
            </a:r>
            <a:r>
              <a:rPr lang="en-US" sz="2000" dirty="0" smtClean="0"/>
              <a:t> 39.82 (2003): 141-155. </a:t>
            </a:r>
            <a:r>
              <a:rPr lang="en-US" sz="2000" i="1" dirty="0" smtClean="0"/>
              <a:t>Library, Information Science &amp; Technology Abstracts with Full Text</a:t>
            </a:r>
            <a:r>
              <a:rPr lang="en-US" sz="2000" dirty="0" smtClean="0"/>
              <a:t>. EBSCO. Web. 28 Mar. 2010.</a:t>
            </a:r>
          </a:p>
          <a:p>
            <a:pPr>
              <a:buNone/>
            </a:pPr>
            <a:r>
              <a:rPr lang="en-US" sz="2000" dirty="0" err="1" smtClean="0"/>
              <a:t>Schmitzer</a:t>
            </a:r>
            <a:r>
              <a:rPr lang="en-US" sz="2000" dirty="0" smtClean="0"/>
              <a:t>, Jeanne Canella.  “Reaching Out to the Mountains: the Pack Horse Library Project of Eastern Kentucky.” </a:t>
            </a:r>
            <a:r>
              <a:rPr lang="en-US" sz="2000" i="1" dirty="0" smtClean="0"/>
              <a:t>Register of the Kentucky Historical Society</a:t>
            </a:r>
            <a:r>
              <a:rPr lang="en-US" sz="2000" dirty="0" smtClean="0"/>
              <a:t>  95.1 (1997): 57-77. Print.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Seavey</a:t>
            </a:r>
            <a:r>
              <a:rPr lang="en-US" sz="2000" dirty="0" smtClean="0"/>
              <a:t>,  Charles.  “American Public Libraries During the Great Depression.” Based on a presentation at the International Federation of Library Association Conference in Glasgow, Scotland, August 20, 2002.  Accessed 10 April 2010.  Web.</a:t>
            </a:r>
          </a:p>
          <a:p>
            <a:pPr>
              <a:buNone/>
            </a:pPr>
            <a:r>
              <a:rPr lang="en-US" sz="2000" dirty="0" smtClean="0"/>
              <a:t>Smith, Sandra. "The Library has Legs: An Early Childhood Literacy Outreach Program in Victoria." </a:t>
            </a:r>
            <a:r>
              <a:rPr lang="en-US" sz="2000" i="1" dirty="0" smtClean="0"/>
              <a:t>APLIS</a:t>
            </a:r>
            <a:r>
              <a:rPr lang="en-US" sz="2000" dirty="0" smtClean="0"/>
              <a:t> 21.4 (2008): 154-156. </a:t>
            </a:r>
            <a:r>
              <a:rPr lang="en-US" sz="2000" i="1" dirty="0" smtClean="0"/>
              <a:t>Library, Information Science &amp; Technology Abstracts with Full Text</a:t>
            </a:r>
            <a:r>
              <a:rPr lang="en-US" sz="2000" dirty="0" smtClean="0"/>
              <a:t>. EBSCO. Web. 27 Apr. 2010.</a:t>
            </a:r>
          </a:p>
          <a:p>
            <a:pPr>
              <a:buNone/>
            </a:pPr>
            <a:r>
              <a:rPr lang="en-US" sz="2000" dirty="0" smtClean="0"/>
              <a:t>Taylor, Nick.  “Kentucky’s Pack Horse Library (Librarian Grace Oversee)” </a:t>
            </a:r>
            <a:r>
              <a:rPr lang="en-US" sz="2000" i="1" dirty="0" smtClean="0"/>
              <a:t> American Made: the Enduring Legacy of the WPA: When FDR Put the Nation to Work. </a:t>
            </a:r>
            <a:r>
              <a:rPr lang="en-US" sz="2000" dirty="0" smtClean="0"/>
              <a:t>New York: Bantam.  2008. 221-227.  Print.</a:t>
            </a:r>
          </a:p>
          <a:p>
            <a:pPr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“</a:t>
            </a:r>
            <a:r>
              <a:rPr lang="en-US" sz="4000" dirty="0" smtClean="0"/>
              <a:t>Libraries will get you through times with no money better than money will get you through times with no libraries.”</a:t>
            </a:r>
          </a:p>
          <a:p>
            <a:pPr algn="ctr">
              <a:buNone/>
            </a:pP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 libraries during the 1930s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48 states started new libraries</a:t>
            </a:r>
          </a:p>
          <a:p>
            <a:r>
              <a:rPr lang="en-US" dirty="0" smtClean="0"/>
              <a:t>A “local” phenomenon for the most part</a:t>
            </a:r>
          </a:p>
          <a:p>
            <a:r>
              <a:rPr lang="en-US" dirty="0" smtClean="0"/>
              <a:t>Increased use, just like today</a:t>
            </a:r>
          </a:p>
          <a:p>
            <a:r>
              <a:rPr lang="en-US" dirty="0" smtClean="0"/>
              <a:t>On the other hand…library service in Appalachia</a:t>
            </a:r>
          </a:p>
          <a:p>
            <a:pPr lvl="1"/>
            <a:r>
              <a:rPr lang="en-US" dirty="0" smtClean="0"/>
              <a:t>10 cents per capita </a:t>
            </a:r>
          </a:p>
          <a:p>
            <a:pPr lvl="1"/>
            <a:r>
              <a:rPr lang="en-US" dirty="0" smtClean="0"/>
              <a:t>1 book per capita</a:t>
            </a:r>
          </a:p>
          <a:p>
            <a:pPr lvl="1"/>
            <a:r>
              <a:rPr lang="en-US" dirty="0" smtClean="0"/>
              <a:t>63% of Kentuckians = no access to libraries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1292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1514" dirty="0" smtClean="0"/>
          </a:p>
          <a:p>
            <a:pPr>
              <a:buNone/>
            </a:pPr>
            <a:endParaRPr lang="en-US" sz="1200" dirty="0" smtClean="0"/>
          </a:p>
        </p:txBody>
      </p:sp>
      <p:pic>
        <p:nvPicPr>
          <p:cNvPr id="6" name="Picture 5" descr="PLGrow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270" y="935459"/>
            <a:ext cx="6226437" cy="465272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876544" y="2938272"/>
            <a:ext cx="463296" cy="658368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33856" y="6356350"/>
            <a:ext cx="7552944" cy="365125"/>
          </a:xfrm>
        </p:spPr>
        <p:txBody>
          <a:bodyPr/>
          <a:lstStyle/>
          <a:p>
            <a:r>
              <a:rPr lang="en-US" dirty="0" smtClean="0"/>
              <a:t>From: “American Public Libraries during the Great Depression” -http://www.desertsailor.info/libs/Depression/Index.php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a little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Appalachian culture at that time</a:t>
            </a:r>
          </a:p>
          <a:p>
            <a:r>
              <a:rPr lang="en-US" dirty="0" smtClean="0"/>
              <a:t>Influx of un-skilled laborers or those with subsistence-type skills</a:t>
            </a:r>
          </a:p>
          <a:p>
            <a:r>
              <a:rPr lang="en-US" dirty="0" smtClean="0"/>
              <a:t>Clannishness; distrust</a:t>
            </a:r>
          </a:p>
          <a:p>
            <a:r>
              <a:rPr lang="en-US" dirty="0" smtClean="0"/>
              <a:t>Rugged individualism</a:t>
            </a:r>
          </a:p>
          <a:p>
            <a:r>
              <a:rPr lang="en-US" dirty="0" smtClean="0"/>
              <a:t>Self-reliance</a:t>
            </a:r>
          </a:p>
          <a:p>
            <a:r>
              <a:rPr lang="en-US" dirty="0" smtClean="0"/>
              <a:t>Practical skills</a:t>
            </a:r>
          </a:p>
          <a:p>
            <a:r>
              <a:rPr lang="en-US" dirty="0" smtClean="0"/>
              <a:t>Literacy rates low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versions of the Pack Horse librarian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			John C. C. Mayo</a:t>
            </a:r>
          </a:p>
          <a:p>
            <a:pPr>
              <a:buNone/>
            </a:pPr>
            <a:r>
              <a:rPr lang="en-US" dirty="0" smtClean="0"/>
              <a:t>							Former school teacher</a:t>
            </a:r>
          </a:p>
          <a:p>
            <a:pPr>
              <a:buNone/>
            </a:pPr>
            <a:r>
              <a:rPr lang="en-US" dirty="0" smtClean="0"/>
              <a:t>							Infamous for broad-form deed</a:t>
            </a:r>
          </a:p>
          <a:p>
            <a:pPr>
              <a:buNone/>
            </a:pPr>
            <a:r>
              <a:rPr lang="en-US" dirty="0" smtClean="0"/>
              <a:t>							Started in 1913 –May Stafford</a:t>
            </a:r>
          </a:p>
          <a:p>
            <a:pPr>
              <a:buNone/>
            </a:pPr>
            <a:r>
              <a:rPr lang="en-US" dirty="0" smtClean="0"/>
              <a:t>							Mayo dies in 1914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000" dirty="0" smtClean="0"/>
              <a:t>“John C.C. Mayo.”  From the Anne and Harry M. Caudill Photographic Collection, located at the University of Kentucky.  Kentucky Virtual Library.  Retrieved 5 April, 2010 at http://kdl.kyvl.org/industrialky/kingcoal/coalpics/print/coalimage03.htm</a:t>
            </a:r>
            <a:endParaRPr lang="en-US" sz="1000" dirty="0"/>
          </a:p>
        </p:txBody>
      </p:sp>
      <p:pic>
        <p:nvPicPr>
          <p:cNvPr id="6" name="Picture 5" descr="May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2806633" cy="35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Early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8"/>
            <a:r>
              <a:rPr lang="en-US" sz="3600" dirty="0" smtClean="0"/>
              <a:t>Berea College Book wagon</a:t>
            </a:r>
          </a:p>
          <a:p>
            <a:pPr lvl="8"/>
            <a:r>
              <a:rPr lang="en-US" sz="3600" dirty="0" smtClean="0"/>
              <a:t>Euphemia Corwin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First wagon donated from Staten Island</a:t>
            </a:r>
          </a:p>
          <a:p>
            <a:r>
              <a:rPr lang="en-US" dirty="0" smtClean="0"/>
              <a:t>First trips, Winter 1916</a:t>
            </a:r>
          </a:p>
          <a:p>
            <a:r>
              <a:rPr lang="en-US" dirty="0" smtClean="0"/>
              <a:t>1100 books in circ; by 1921: over 4,700</a:t>
            </a:r>
          </a:p>
          <a:p>
            <a:r>
              <a:rPr lang="en-US" dirty="0" smtClean="0"/>
              <a:t>Added periodicals, children’s books</a:t>
            </a:r>
          </a:p>
          <a:p>
            <a:r>
              <a:rPr lang="en-US" dirty="0" smtClean="0"/>
              <a:t>Discontinued in 1923</a:t>
            </a:r>
          </a:p>
          <a:p>
            <a:endParaRPr lang="en-US" dirty="0"/>
          </a:p>
        </p:txBody>
      </p:sp>
      <p:pic>
        <p:nvPicPr>
          <p:cNvPr id="4" name="Picture 3" descr="Bookwag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172" y="1600200"/>
            <a:ext cx="3136328" cy="19534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2552</TotalTime>
  <Words>3415</Words>
  <Application>Microsoft Office PowerPoint</Application>
  <PresentationFormat>On-screen Show (4:3)</PresentationFormat>
  <Paragraphs>525</Paragraphs>
  <Slides>31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Hard Times and Opportunities: Lessons Learned from the  Pack Horse Librarians </vt:lpstr>
      <vt:lpstr>Hard Times and Opportunities</vt:lpstr>
      <vt:lpstr>The Current Situation </vt:lpstr>
      <vt:lpstr>Slide 4</vt:lpstr>
      <vt:lpstr>Public libraries during the 1930s</vt:lpstr>
      <vt:lpstr>Slide 6</vt:lpstr>
      <vt:lpstr>First, a little background</vt:lpstr>
      <vt:lpstr>Early versions of the Pack Horse librarian project</vt:lpstr>
      <vt:lpstr>Other Early Efforts</vt:lpstr>
      <vt:lpstr>Enter the Pack Horse Librarian</vt:lpstr>
      <vt:lpstr>Women of the WPA in Kentucky</vt:lpstr>
      <vt:lpstr>In 1936, the program begins</vt:lpstr>
      <vt:lpstr>Collections</vt:lpstr>
      <vt:lpstr>The Collections</vt:lpstr>
      <vt:lpstr>The Collections</vt:lpstr>
      <vt:lpstr>By 1943…</vt:lpstr>
      <vt:lpstr>Slide 17</vt:lpstr>
      <vt:lpstr>1. Be One with the Community</vt:lpstr>
      <vt:lpstr>1. Be One with the Community</vt:lpstr>
      <vt:lpstr>Rentschler Library Facebook page</vt:lpstr>
      <vt:lpstr>Twitter – Miami University Middletown Libraries</vt:lpstr>
      <vt:lpstr>2. Identify the Isolated Would-Be Users</vt:lpstr>
      <vt:lpstr>2. Identify the Isolated Would-Be Users</vt:lpstr>
      <vt:lpstr>2. Identify the Isolated Would-Be Users</vt:lpstr>
      <vt:lpstr>2. Identify the Isolated Would-Be Users </vt:lpstr>
      <vt:lpstr>3. Make the Most of Resources</vt:lpstr>
      <vt:lpstr>Wrap up</vt:lpstr>
      <vt:lpstr>Slide 28</vt:lpstr>
      <vt:lpstr>Sources</vt:lpstr>
      <vt:lpstr>Sources</vt:lpstr>
      <vt:lpstr>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 Times and Opportunities: Lessons Learned from Pack Horse Librarians </dc:title>
  <dc:creator>Mark Shores</dc:creator>
  <cp:lastModifiedBy>shoresml</cp:lastModifiedBy>
  <cp:revision>307</cp:revision>
  <dcterms:created xsi:type="dcterms:W3CDTF">2010-04-20T02:03:40Z</dcterms:created>
  <dcterms:modified xsi:type="dcterms:W3CDTF">2010-04-28T17:26:29Z</dcterms:modified>
</cp:coreProperties>
</file>