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9144000" cy="6858000"/>
  <p:defaultTextStyle>
    <a:defPPr>
      <a:defRPr lang="en-US"/>
    </a:defPPr>
    <a:lvl1pPr marL="0" algn="l" defTabSz="2194389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1pPr>
    <a:lvl2pPr marL="2194389" algn="l" defTabSz="2194389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2pPr>
    <a:lvl3pPr marL="4388777" algn="l" defTabSz="2194389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3pPr>
    <a:lvl4pPr marL="6583167" algn="l" defTabSz="2194389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4pPr>
    <a:lvl5pPr marL="8777556" algn="l" defTabSz="2194389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5pPr>
    <a:lvl6pPr marL="10971944" algn="l" defTabSz="2194389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6pPr>
    <a:lvl7pPr marL="13166333" algn="l" defTabSz="2194389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7pPr>
    <a:lvl8pPr marL="15360723" algn="l" defTabSz="2194389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8pPr>
    <a:lvl9pPr marL="17555111" algn="l" defTabSz="2194389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te, Robert Edward III Mr." initials="FREIM" lastIdx="20" clrIdx="0">
    <p:extLst/>
  </p:cmAuthor>
  <p:cmAuthor id="2" name="Traci Freeman" initials="" lastIdx="0" clrIdx="1"/>
  <p:cmAuthor id="3" name="Magee, Joshua Christopher Dr." initials="MJCD" lastIdx="9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2"/>
    <p:restoredTop sz="94625"/>
  </p:normalViewPr>
  <p:slideViewPr>
    <p:cSldViewPr snapToGrid="0" snapToObjects="1">
      <p:cViewPr varScale="1">
        <p:scale>
          <a:sx n="20" d="100"/>
          <a:sy n="20" d="100"/>
        </p:scale>
        <p:origin x="1288" y="304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A90888-F57D-2B47-9109-1768B1D2F785}" type="doc">
      <dgm:prSet loTypeId="urn:microsoft.com/office/officeart/2008/layout/RadialCluster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241660-60ED-2D4E-A480-8D892C38B875}">
      <dgm:prSet phldrT="[Text]" custT="1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pPr rtl="0"/>
          <a:r>
            <a:rPr lang="en-US" sz="6000" dirty="0">
              <a:latin typeface="Times New Roman" panose="02020603050405020304" pitchFamily="18" charset="0"/>
              <a:cs typeface="Times New Roman" panose="02020603050405020304" pitchFamily="18" charset="0"/>
            </a:rPr>
            <a:t>Qualitative Signifiers</a:t>
          </a:r>
        </a:p>
      </dgm:t>
    </dgm:pt>
    <dgm:pt modelId="{F62ABB30-B7A3-1C48-84AB-0A38FF79F629}" type="parTrans" cxnId="{E9BBC7D6-7E5F-E447-8775-4B1A8DD66AE0}">
      <dgm:prSet/>
      <dgm:spPr/>
      <dgm:t>
        <a:bodyPr/>
        <a:lstStyle/>
        <a:p>
          <a:endParaRPr lang="en-US"/>
        </a:p>
      </dgm:t>
    </dgm:pt>
    <dgm:pt modelId="{BFC6F7B5-259A-474D-87F4-646AD2927E90}" type="sibTrans" cxnId="{E9BBC7D6-7E5F-E447-8775-4B1A8DD66AE0}">
      <dgm:prSet/>
      <dgm:spPr/>
      <dgm:t>
        <a:bodyPr/>
        <a:lstStyle/>
        <a:p>
          <a:endParaRPr lang="en-US"/>
        </a:p>
      </dgm:t>
    </dgm:pt>
    <dgm:pt modelId="{8E934DAB-8B5C-CD4E-B1C7-C2FB17F6CA23}">
      <dgm:prSet phldrT="[Text]" custT="1"/>
      <dgm:spPr>
        <a:solidFill>
          <a:schemeClr val="tx1"/>
        </a:solidFill>
      </dgm:spPr>
      <dgm:t>
        <a:bodyPr/>
        <a:lstStyle/>
        <a:p>
          <a:pPr rtl="0"/>
          <a:r>
            <a:rPr lang="en-US" sz="4800" dirty="0">
              <a:latin typeface="Times New Roman" panose="02020603050405020304" pitchFamily="18" charset="0"/>
              <a:cs typeface="Times New Roman" panose="02020603050405020304" pitchFamily="18" charset="0"/>
            </a:rPr>
            <a:t>Ideal Characteristics of a Man</a:t>
          </a:r>
        </a:p>
      </dgm:t>
    </dgm:pt>
    <dgm:pt modelId="{2A6BEF31-487E-2448-AA55-F3E7EE9C0D85}" type="parTrans" cxnId="{A4BCACE6-6476-384B-BCB6-B009189EC8B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0071661B-DB6E-854E-B3E5-96418A2DF23A}" type="sibTrans" cxnId="{A4BCACE6-6476-384B-BCB6-B009189EC8B7}">
      <dgm:prSet/>
      <dgm:spPr/>
      <dgm:t>
        <a:bodyPr/>
        <a:lstStyle/>
        <a:p>
          <a:endParaRPr lang="en-US"/>
        </a:p>
      </dgm:t>
    </dgm:pt>
    <dgm:pt modelId="{A9CBFAF8-2869-FC43-8A45-B3FFFB802C97}">
      <dgm:prSet phldrT="[Text]" custT="1"/>
      <dgm:spPr>
        <a:solidFill>
          <a:schemeClr val="tx1"/>
        </a:solidFill>
      </dgm:spPr>
      <dgm:t>
        <a:bodyPr/>
        <a:lstStyle/>
        <a:p>
          <a:pPr rtl="0"/>
          <a:r>
            <a:rPr lang="en-US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Perceived Difference in Individual v Male Confidence</a:t>
          </a:r>
        </a:p>
      </dgm:t>
    </dgm:pt>
    <dgm:pt modelId="{04779F29-AA97-924C-BEA9-12892F89C91B}" type="sibTrans" cxnId="{346A1D42-C5B1-2042-9F82-B225027FD906}">
      <dgm:prSet/>
      <dgm:spPr/>
      <dgm:t>
        <a:bodyPr/>
        <a:lstStyle/>
        <a:p>
          <a:endParaRPr lang="en-US"/>
        </a:p>
      </dgm:t>
    </dgm:pt>
    <dgm:pt modelId="{2144D6C8-8120-0147-B891-BB59EC9E1142}" type="parTrans" cxnId="{346A1D42-C5B1-2042-9F82-B225027FD906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3859D851-3D99-9544-9017-191025138131}">
      <dgm:prSet phldrT="[Text]" custT="1"/>
      <dgm:spPr>
        <a:solidFill>
          <a:schemeClr val="tx1"/>
        </a:solidFill>
      </dgm:spPr>
      <dgm:t>
        <a:bodyPr/>
        <a:lstStyle/>
        <a:p>
          <a:pPr rtl="0"/>
          <a:r>
            <a:rPr lang="en-US" sz="4400" dirty="0">
              <a:latin typeface="Times New Roman" panose="02020603050405020304" pitchFamily="18" charset="0"/>
              <a:cs typeface="Times New Roman" panose="02020603050405020304" pitchFamily="18" charset="0"/>
            </a:rPr>
            <a:t>Personal Masculine Influence</a:t>
          </a:r>
        </a:p>
      </dgm:t>
    </dgm:pt>
    <dgm:pt modelId="{692CA962-BD9B-254F-BB36-BCE60FC81069}" type="sibTrans" cxnId="{49CCEDE2-8A2C-DA43-B9BF-A8E0EF5B862D}">
      <dgm:prSet/>
      <dgm:spPr/>
      <dgm:t>
        <a:bodyPr/>
        <a:lstStyle/>
        <a:p>
          <a:endParaRPr lang="en-US"/>
        </a:p>
      </dgm:t>
    </dgm:pt>
    <dgm:pt modelId="{7E2C7604-0FCC-1C41-9178-9C20E118B6B4}" type="parTrans" cxnId="{49CCEDE2-8A2C-DA43-B9BF-A8E0EF5B862D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DC9C464C-1C6C-F242-83CC-C17B6AC64063}" type="pres">
      <dgm:prSet presAssocID="{B6A90888-F57D-2B47-9109-1768B1D2F78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FDACC950-A18C-F344-BC24-A4014FA487A2}" type="pres">
      <dgm:prSet presAssocID="{14241660-60ED-2D4E-A480-8D892C38B875}" presName="singleCycle" presStyleCnt="0"/>
      <dgm:spPr/>
    </dgm:pt>
    <dgm:pt modelId="{CF6078A3-EA3B-9C45-AF70-99B4BCC87FAA}" type="pres">
      <dgm:prSet presAssocID="{14241660-60ED-2D4E-A480-8D892C38B875}" presName="singleCenter" presStyleLbl="node1" presStyleIdx="0" presStyleCnt="4" custScaleX="124409" custScaleY="84606" custLinFactNeighborX="-187" custLinFactNeighborY="-12687">
        <dgm:presLayoutVars>
          <dgm:chMax val="7"/>
          <dgm:chPref val="7"/>
        </dgm:presLayoutVars>
      </dgm:prSet>
      <dgm:spPr/>
    </dgm:pt>
    <dgm:pt modelId="{508E32CB-E082-2C46-9A12-99A5DBE9424D}" type="pres">
      <dgm:prSet presAssocID="{2A6BEF31-487E-2448-AA55-F3E7EE9C0D85}" presName="Name56" presStyleLbl="parChTrans1D2" presStyleIdx="0" presStyleCnt="3"/>
      <dgm:spPr/>
    </dgm:pt>
    <dgm:pt modelId="{7C87AA19-182D-3545-8AF5-B52BE9B2F39A}" type="pres">
      <dgm:prSet presAssocID="{8E934DAB-8B5C-CD4E-B1C7-C2FB17F6CA23}" presName="text0" presStyleLbl="node1" presStyleIdx="1" presStyleCnt="4" custScaleX="199970" custScaleY="122169" custRadScaleRad="109530" custRadScaleInc="-325">
        <dgm:presLayoutVars>
          <dgm:bulletEnabled val="1"/>
        </dgm:presLayoutVars>
      </dgm:prSet>
      <dgm:spPr/>
    </dgm:pt>
    <dgm:pt modelId="{56B8F2D4-8DC5-1345-8D0C-1A0F76DD1A8F}" type="pres">
      <dgm:prSet presAssocID="{7E2C7604-0FCC-1C41-9178-9C20E118B6B4}" presName="Name56" presStyleLbl="parChTrans1D2" presStyleIdx="1" presStyleCnt="3"/>
      <dgm:spPr/>
    </dgm:pt>
    <dgm:pt modelId="{495B7F5F-E339-924E-806C-D40D191EB168}" type="pres">
      <dgm:prSet presAssocID="{3859D851-3D99-9544-9017-191025138131}" presName="text0" presStyleLbl="node1" presStyleIdx="2" presStyleCnt="4" custScaleX="200307" custScaleY="106176" custRadScaleRad="100647" custRadScaleInc="6577">
        <dgm:presLayoutVars>
          <dgm:bulletEnabled val="1"/>
        </dgm:presLayoutVars>
      </dgm:prSet>
      <dgm:spPr/>
    </dgm:pt>
    <dgm:pt modelId="{DFDEE2A1-9BEC-F241-9572-21ECCB1BBE2E}" type="pres">
      <dgm:prSet presAssocID="{2144D6C8-8120-0147-B891-BB59EC9E1142}" presName="Name56" presStyleLbl="parChTrans1D2" presStyleIdx="2" presStyleCnt="3"/>
      <dgm:spPr/>
    </dgm:pt>
    <dgm:pt modelId="{49C050BC-6CE1-1F4F-B63A-9EF549143834}" type="pres">
      <dgm:prSet presAssocID="{A9CBFAF8-2869-FC43-8A45-B3FFFB802C97}" presName="text0" presStyleLbl="node1" presStyleIdx="3" presStyleCnt="4" custScaleX="203730" custScaleY="104189" custRadScaleRad="104316" custRadScaleInc="-4545">
        <dgm:presLayoutVars>
          <dgm:bulletEnabled val="1"/>
        </dgm:presLayoutVars>
      </dgm:prSet>
      <dgm:spPr/>
    </dgm:pt>
  </dgm:ptLst>
  <dgm:cxnLst>
    <dgm:cxn modelId="{4FD6AF0A-FF06-CE40-BE9D-81E729B86F2E}" type="presOf" srcId="{A9CBFAF8-2869-FC43-8A45-B3FFFB802C97}" destId="{49C050BC-6CE1-1F4F-B63A-9EF549143834}" srcOrd="0" destOrd="0" presId="urn:microsoft.com/office/officeart/2008/layout/RadialCluster"/>
    <dgm:cxn modelId="{5B91890F-B2D3-474F-BA16-160B5C384D86}" type="presOf" srcId="{14241660-60ED-2D4E-A480-8D892C38B875}" destId="{CF6078A3-EA3B-9C45-AF70-99B4BCC87FAA}" srcOrd="0" destOrd="0" presId="urn:microsoft.com/office/officeart/2008/layout/RadialCluster"/>
    <dgm:cxn modelId="{8C751E37-35A3-4446-88FC-519F4DD72104}" type="presOf" srcId="{8E934DAB-8B5C-CD4E-B1C7-C2FB17F6CA23}" destId="{7C87AA19-182D-3545-8AF5-B52BE9B2F39A}" srcOrd="0" destOrd="0" presId="urn:microsoft.com/office/officeart/2008/layout/RadialCluster"/>
    <dgm:cxn modelId="{F0501D3F-08B5-4145-A4D3-834E072F8A2D}" type="presOf" srcId="{2A6BEF31-487E-2448-AA55-F3E7EE9C0D85}" destId="{508E32CB-E082-2C46-9A12-99A5DBE9424D}" srcOrd="0" destOrd="0" presId="urn:microsoft.com/office/officeart/2008/layout/RadialCluster"/>
    <dgm:cxn modelId="{346A1D42-C5B1-2042-9F82-B225027FD906}" srcId="{14241660-60ED-2D4E-A480-8D892C38B875}" destId="{A9CBFAF8-2869-FC43-8A45-B3FFFB802C97}" srcOrd="2" destOrd="0" parTransId="{2144D6C8-8120-0147-B891-BB59EC9E1142}" sibTransId="{04779F29-AA97-924C-BEA9-12892F89C91B}"/>
    <dgm:cxn modelId="{BD373A44-8B9F-F94B-ACE6-010F58F4FC2B}" type="presOf" srcId="{2144D6C8-8120-0147-B891-BB59EC9E1142}" destId="{DFDEE2A1-9BEC-F241-9572-21ECCB1BBE2E}" srcOrd="0" destOrd="0" presId="urn:microsoft.com/office/officeart/2008/layout/RadialCluster"/>
    <dgm:cxn modelId="{A4C11D69-870C-AE4C-B1C5-D1A4B827D219}" type="presOf" srcId="{B6A90888-F57D-2B47-9109-1768B1D2F785}" destId="{DC9C464C-1C6C-F242-83CC-C17B6AC64063}" srcOrd="0" destOrd="0" presId="urn:microsoft.com/office/officeart/2008/layout/RadialCluster"/>
    <dgm:cxn modelId="{ED5252B7-04D4-994F-A524-215BD9A89C9B}" type="presOf" srcId="{3859D851-3D99-9544-9017-191025138131}" destId="{495B7F5F-E339-924E-806C-D40D191EB168}" srcOrd="0" destOrd="0" presId="urn:microsoft.com/office/officeart/2008/layout/RadialCluster"/>
    <dgm:cxn modelId="{CDE1C1D5-A00C-ED4B-9078-10A635A8FF37}" type="presOf" srcId="{7E2C7604-0FCC-1C41-9178-9C20E118B6B4}" destId="{56B8F2D4-8DC5-1345-8D0C-1A0F76DD1A8F}" srcOrd="0" destOrd="0" presId="urn:microsoft.com/office/officeart/2008/layout/RadialCluster"/>
    <dgm:cxn modelId="{E9BBC7D6-7E5F-E447-8775-4B1A8DD66AE0}" srcId="{B6A90888-F57D-2B47-9109-1768B1D2F785}" destId="{14241660-60ED-2D4E-A480-8D892C38B875}" srcOrd="0" destOrd="0" parTransId="{F62ABB30-B7A3-1C48-84AB-0A38FF79F629}" sibTransId="{BFC6F7B5-259A-474D-87F4-646AD2927E90}"/>
    <dgm:cxn modelId="{49CCEDE2-8A2C-DA43-B9BF-A8E0EF5B862D}" srcId="{14241660-60ED-2D4E-A480-8D892C38B875}" destId="{3859D851-3D99-9544-9017-191025138131}" srcOrd="1" destOrd="0" parTransId="{7E2C7604-0FCC-1C41-9178-9C20E118B6B4}" sibTransId="{692CA962-BD9B-254F-BB36-BCE60FC81069}"/>
    <dgm:cxn modelId="{A4BCACE6-6476-384B-BCB6-B009189EC8B7}" srcId="{14241660-60ED-2D4E-A480-8D892C38B875}" destId="{8E934DAB-8B5C-CD4E-B1C7-C2FB17F6CA23}" srcOrd="0" destOrd="0" parTransId="{2A6BEF31-487E-2448-AA55-F3E7EE9C0D85}" sibTransId="{0071661B-DB6E-854E-B3E5-96418A2DF23A}"/>
    <dgm:cxn modelId="{57F4B6C1-8A99-4144-92E6-23DDD111DA12}" type="presParOf" srcId="{DC9C464C-1C6C-F242-83CC-C17B6AC64063}" destId="{FDACC950-A18C-F344-BC24-A4014FA487A2}" srcOrd="0" destOrd="0" presId="urn:microsoft.com/office/officeart/2008/layout/RadialCluster"/>
    <dgm:cxn modelId="{EF58A60B-74C1-7043-A6E8-B27D28F3BECC}" type="presParOf" srcId="{FDACC950-A18C-F344-BC24-A4014FA487A2}" destId="{CF6078A3-EA3B-9C45-AF70-99B4BCC87FAA}" srcOrd="0" destOrd="0" presId="urn:microsoft.com/office/officeart/2008/layout/RadialCluster"/>
    <dgm:cxn modelId="{387AF380-1FC0-AE4C-AAEE-0E9285120195}" type="presParOf" srcId="{FDACC950-A18C-F344-BC24-A4014FA487A2}" destId="{508E32CB-E082-2C46-9A12-99A5DBE9424D}" srcOrd="1" destOrd="0" presId="urn:microsoft.com/office/officeart/2008/layout/RadialCluster"/>
    <dgm:cxn modelId="{7AEDF64A-5604-5748-B1CA-DCEFA53BC02A}" type="presParOf" srcId="{FDACC950-A18C-F344-BC24-A4014FA487A2}" destId="{7C87AA19-182D-3545-8AF5-B52BE9B2F39A}" srcOrd="2" destOrd="0" presId="urn:microsoft.com/office/officeart/2008/layout/RadialCluster"/>
    <dgm:cxn modelId="{F0ED8EFB-2E79-9548-AEDD-24CECA248552}" type="presParOf" srcId="{FDACC950-A18C-F344-BC24-A4014FA487A2}" destId="{56B8F2D4-8DC5-1345-8D0C-1A0F76DD1A8F}" srcOrd="3" destOrd="0" presId="urn:microsoft.com/office/officeart/2008/layout/RadialCluster"/>
    <dgm:cxn modelId="{16AAAFE1-17CF-5143-BBBD-DB00F26326AD}" type="presParOf" srcId="{FDACC950-A18C-F344-BC24-A4014FA487A2}" destId="{495B7F5F-E339-924E-806C-D40D191EB168}" srcOrd="4" destOrd="0" presId="urn:microsoft.com/office/officeart/2008/layout/RadialCluster"/>
    <dgm:cxn modelId="{79493693-4FC3-644A-8162-F71D9A64281B}" type="presParOf" srcId="{FDACC950-A18C-F344-BC24-A4014FA487A2}" destId="{DFDEE2A1-9BEC-F241-9572-21ECCB1BBE2E}" srcOrd="5" destOrd="0" presId="urn:microsoft.com/office/officeart/2008/layout/RadialCluster"/>
    <dgm:cxn modelId="{0F59BB1F-20CE-3949-B028-8F1FD54DD5F0}" type="presParOf" srcId="{FDACC950-A18C-F344-BC24-A4014FA487A2}" destId="{49C050BC-6CE1-1F4F-B63A-9EF549143834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6078A3-EA3B-9C45-AF70-99B4BCC87FAA}">
      <dsp:nvSpPr>
        <dsp:cNvPr id="0" name=""/>
        <dsp:cNvSpPr/>
      </dsp:nvSpPr>
      <dsp:spPr>
        <a:xfrm>
          <a:off x="4171414" y="4443335"/>
          <a:ext cx="4370999" cy="2972556"/>
        </a:xfrm>
        <a:prstGeom prst="roundRect">
          <a:avLst/>
        </a:prstGeom>
        <a:solidFill>
          <a:schemeClr val="tx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Qualitative Signifiers</a:t>
          </a:r>
        </a:p>
      </dsp:txBody>
      <dsp:txXfrm>
        <a:off x="4316522" y="4588443"/>
        <a:ext cx="4080783" cy="2682340"/>
      </dsp:txXfrm>
    </dsp:sp>
    <dsp:sp modelId="{508E32CB-E082-2C46-9A12-99A5DBE9424D}">
      <dsp:nvSpPr>
        <dsp:cNvPr id="0" name=""/>
        <dsp:cNvSpPr/>
      </dsp:nvSpPr>
      <dsp:spPr>
        <a:xfrm rot="16200051">
          <a:off x="5573199" y="3659588"/>
          <a:ext cx="15674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67495" y="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87AA19-182D-3545-8AF5-B52BE9B2F39A}">
      <dsp:nvSpPr>
        <dsp:cNvPr id="0" name=""/>
        <dsp:cNvSpPr/>
      </dsp:nvSpPr>
      <dsp:spPr>
        <a:xfrm>
          <a:off x="4003347" y="0"/>
          <a:ext cx="4707264" cy="2875840"/>
        </a:xfrm>
        <a:prstGeom prst="roundRect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Ideal Characteristics of a Man</a:t>
          </a:r>
        </a:p>
      </dsp:txBody>
      <dsp:txXfrm>
        <a:off x="4143734" y="140387"/>
        <a:ext cx="4426490" cy="2595066"/>
      </dsp:txXfrm>
    </dsp:sp>
    <dsp:sp modelId="{56B8F2D4-8DC5-1345-8D0C-1A0F76DD1A8F}">
      <dsp:nvSpPr>
        <dsp:cNvPr id="0" name=""/>
        <dsp:cNvSpPr/>
      </dsp:nvSpPr>
      <dsp:spPr>
        <a:xfrm rot="2652414">
          <a:off x="7546265" y="8249752"/>
          <a:ext cx="23918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91848" y="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B7F5F-E339-924E-806C-D40D191EB168}">
      <dsp:nvSpPr>
        <dsp:cNvPr id="0" name=""/>
        <dsp:cNvSpPr/>
      </dsp:nvSpPr>
      <dsp:spPr>
        <a:xfrm>
          <a:off x="8526629" y="9083612"/>
          <a:ext cx="4715197" cy="2499367"/>
        </a:xfrm>
        <a:prstGeom prst="roundRect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760" tIns="111760" rIns="111760" bIns="111760" numCol="1" spcCol="1270" anchor="ctr" anchorCtr="0">
          <a:noAutofit/>
        </a:bodyPr>
        <a:lstStyle/>
        <a:p>
          <a:pPr marL="0" lvl="0" indent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Personal Masculine Influence</a:t>
          </a:r>
        </a:p>
      </dsp:txBody>
      <dsp:txXfrm>
        <a:off x="8648638" y="9205621"/>
        <a:ext cx="4471179" cy="2255349"/>
      </dsp:txXfrm>
    </dsp:sp>
    <dsp:sp modelId="{DFDEE2A1-9BEC-F241-9572-21ECCB1BBE2E}">
      <dsp:nvSpPr>
        <dsp:cNvPr id="0" name=""/>
        <dsp:cNvSpPr/>
      </dsp:nvSpPr>
      <dsp:spPr>
        <a:xfrm rot="8191191">
          <a:off x="2655997" y="8266691"/>
          <a:ext cx="247288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72882" y="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050BC-6CE1-1F4F-B63A-9EF549143834}">
      <dsp:nvSpPr>
        <dsp:cNvPr id="0" name=""/>
        <dsp:cNvSpPr/>
      </dsp:nvSpPr>
      <dsp:spPr>
        <a:xfrm>
          <a:off x="-695770" y="9117490"/>
          <a:ext cx="4795774" cy="2452593"/>
        </a:xfrm>
        <a:prstGeom prst="roundRect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101600" rIns="101600" bIns="1016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Perceived Difference in Individual v Male Confidence</a:t>
          </a:r>
        </a:p>
      </dsp:txBody>
      <dsp:txXfrm>
        <a:off x="-576044" y="9237216"/>
        <a:ext cx="4556322" cy="22131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27CB7-1F7D-CB47-BE28-ADB5A7F5A360}" type="datetimeFigureOut">
              <a:rPr lang="en-US" smtClean="0"/>
              <a:t>4/16/19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AD6CC-7C28-974A-9E95-9147E71D6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19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94389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389" algn="l" defTabSz="2194389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8777" algn="l" defTabSz="2194389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167" algn="l" defTabSz="2194389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7556" algn="l" defTabSz="2194389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1944" algn="l" defTabSz="2194389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6333" algn="l" defTabSz="2194389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0723" algn="l" defTabSz="2194389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5111" algn="l" defTabSz="2194389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8613" algn="ctr"/>
            <a:r>
              <a:rPr lang="en-US" sz="8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  <a:p>
            <a:r>
              <a:rPr lang="en-US" sz="6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Beck, A. T., Brown, G. K., Steer, R. A., </a:t>
            </a:r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Kuyken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W., &amp; Grisham, J. (2001). Psychometric properties of the Beck Self-Esteem Scales. </a:t>
            </a:r>
            <a:r>
              <a:rPr lang="en-US" sz="6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en-US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Research and Therapy, 39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115-124.</a:t>
            </a:r>
          </a:p>
          <a:p>
            <a:r>
              <a:rPr lang="en-US" sz="6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Fredrickson, B. L., Roberts, T., Noll, S. M., Quinn, D. M., &amp; Twenge, J. M. (1998). That Swimsuit Becomes You. </a:t>
            </a:r>
            <a:r>
              <a:rPr lang="en-US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Personality and Social Psychology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75(1), 269-284.</a:t>
            </a:r>
          </a:p>
          <a:p>
            <a:r>
              <a:rPr lang="en-US" sz="6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Steele, C. M., &amp; Aronson, J. (1995). Stereotype threat and the intellectual task performance of African Americans. </a:t>
            </a:r>
            <a:r>
              <a:rPr lang="en-US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Personality and Social Psychology, 69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(5), 797-811.</a:t>
            </a:r>
          </a:p>
          <a:p>
            <a:r>
              <a:rPr lang="en-US" sz="6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Wong, J. Y., Levant, R. F., Welsh, M. M., </a:t>
            </a:r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Zaitsoff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Garvin, M., King, D., &amp; Aguilar, M. (2015). Masculinity Priming: Testing the Causal Effect of Activating Subjective Masculinity Experiences on Self-Esteem. </a:t>
            </a:r>
            <a:r>
              <a:rPr lang="en-US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Men’s Studies,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23(1), 98-106.</a:t>
            </a:r>
          </a:p>
          <a:p>
            <a:r>
              <a:rPr lang="en-US" sz="6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Wong, Y. J., </a:t>
            </a:r>
            <a:r>
              <a:rPr lang="en-US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Shea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LaFollette, J.R., Hickman, S. J., Cruz, N., &amp; Boghokian, T. (2011). The inventory of subjective masculinity experiences: Development and psychometric properties. The Journal of Men’s Studies, 19(3), 236-255.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AD6CC-7C28-974A-9E95-9147E71D6E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90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4"/>
            <a:ext cx="37307520" cy="705612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7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9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19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26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7"/>
            <a:ext cx="9875520" cy="280873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7"/>
            <a:ext cx="28895040" cy="280873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87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426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852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2278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702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7128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4554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98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9406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5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4"/>
            <a:ext cx="19385280" cy="21724622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4"/>
            <a:ext cx="19385280" cy="21724622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655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5"/>
            <a:ext cx="19392902" cy="3070857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26" indent="0">
              <a:buNone/>
              <a:defRPr sz="9000" b="1"/>
            </a:lvl2pPr>
            <a:lvl3pPr marL="4114852" indent="0">
              <a:buNone/>
              <a:defRPr sz="8100" b="1"/>
            </a:lvl3pPr>
            <a:lvl4pPr marL="6172278" indent="0">
              <a:buNone/>
              <a:defRPr sz="7200" b="1"/>
            </a:lvl4pPr>
            <a:lvl5pPr marL="8229702" indent="0">
              <a:buNone/>
              <a:defRPr sz="7200" b="1"/>
            </a:lvl5pPr>
            <a:lvl6pPr marL="10287128" indent="0">
              <a:buNone/>
              <a:defRPr sz="7200" b="1"/>
            </a:lvl6pPr>
            <a:lvl7pPr marL="12344554" indent="0">
              <a:buNone/>
              <a:defRPr sz="7200" b="1"/>
            </a:lvl7pPr>
            <a:lvl8pPr marL="14401980" indent="0">
              <a:buNone/>
              <a:defRPr sz="7200" b="1"/>
            </a:lvl8pPr>
            <a:lvl9pPr marL="16459406" indent="0">
              <a:buNone/>
              <a:defRPr sz="7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2"/>
            <a:ext cx="19392902" cy="18966183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5"/>
            <a:ext cx="19400520" cy="3070857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26" indent="0">
              <a:buNone/>
              <a:defRPr sz="9000" b="1"/>
            </a:lvl2pPr>
            <a:lvl3pPr marL="4114852" indent="0">
              <a:buNone/>
              <a:defRPr sz="8100" b="1"/>
            </a:lvl3pPr>
            <a:lvl4pPr marL="6172278" indent="0">
              <a:buNone/>
              <a:defRPr sz="7200" b="1"/>
            </a:lvl4pPr>
            <a:lvl5pPr marL="8229702" indent="0">
              <a:buNone/>
              <a:defRPr sz="7200" b="1"/>
            </a:lvl5pPr>
            <a:lvl6pPr marL="10287128" indent="0">
              <a:buNone/>
              <a:defRPr sz="7200" b="1"/>
            </a:lvl6pPr>
            <a:lvl7pPr marL="12344554" indent="0">
              <a:buNone/>
              <a:defRPr sz="7200" b="1"/>
            </a:lvl7pPr>
            <a:lvl8pPr marL="14401980" indent="0">
              <a:buNone/>
              <a:defRPr sz="7200" b="1"/>
            </a:lvl8pPr>
            <a:lvl9pPr marL="16459406" indent="0">
              <a:buNone/>
              <a:defRPr sz="7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2"/>
            <a:ext cx="19400520" cy="18966183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3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31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0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300"/>
            </a:lvl1pPr>
            <a:lvl2pPr marL="2057426" indent="0">
              <a:buNone/>
              <a:defRPr sz="5400"/>
            </a:lvl2pPr>
            <a:lvl3pPr marL="4114852" indent="0">
              <a:buNone/>
              <a:defRPr sz="4500"/>
            </a:lvl3pPr>
            <a:lvl4pPr marL="6172278" indent="0">
              <a:buNone/>
              <a:defRPr sz="4050"/>
            </a:lvl4pPr>
            <a:lvl5pPr marL="8229702" indent="0">
              <a:buNone/>
              <a:defRPr sz="4050"/>
            </a:lvl5pPr>
            <a:lvl6pPr marL="10287128" indent="0">
              <a:buNone/>
              <a:defRPr sz="4050"/>
            </a:lvl6pPr>
            <a:lvl7pPr marL="12344554" indent="0">
              <a:buNone/>
              <a:defRPr sz="4050"/>
            </a:lvl7pPr>
            <a:lvl8pPr marL="14401980" indent="0">
              <a:buNone/>
              <a:defRPr sz="4050"/>
            </a:lvl8pPr>
            <a:lvl9pPr marL="16459406" indent="0">
              <a:buNone/>
              <a:defRPr sz="4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79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4400"/>
            </a:lvl1pPr>
            <a:lvl2pPr marL="2057426" indent="0">
              <a:buNone/>
              <a:defRPr sz="12600"/>
            </a:lvl2pPr>
            <a:lvl3pPr marL="4114852" indent="0">
              <a:buNone/>
              <a:defRPr sz="10800"/>
            </a:lvl3pPr>
            <a:lvl4pPr marL="6172278" indent="0">
              <a:buNone/>
              <a:defRPr sz="9000"/>
            </a:lvl4pPr>
            <a:lvl5pPr marL="8229702" indent="0">
              <a:buNone/>
              <a:defRPr sz="9000"/>
            </a:lvl5pPr>
            <a:lvl6pPr marL="10287128" indent="0">
              <a:buNone/>
              <a:defRPr sz="9000"/>
            </a:lvl6pPr>
            <a:lvl7pPr marL="12344554" indent="0">
              <a:buNone/>
              <a:defRPr sz="9000"/>
            </a:lvl7pPr>
            <a:lvl8pPr marL="14401980" indent="0">
              <a:buNone/>
              <a:defRPr sz="9000"/>
            </a:lvl8pPr>
            <a:lvl9pPr marL="16459406" indent="0">
              <a:buNone/>
              <a:defRPr sz="9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300"/>
            </a:lvl1pPr>
            <a:lvl2pPr marL="2057426" indent="0">
              <a:buNone/>
              <a:defRPr sz="5400"/>
            </a:lvl2pPr>
            <a:lvl3pPr marL="4114852" indent="0">
              <a:buNone/>
              <a:defRPr sz="4500"/>
            </a:lvl3pPr>
            <a:lvl4pPr marL="6172278" indent="0">
              <a:buNone/>
              <a:defRPr sz="4050"/>
            </a:lvl4pPr>
            <a:lvl5pPr marL="8229702" indent="0">
              <a:buNone/>
              <a:defRPr sz="4050"/>
            </a:lvl5pPr>
            <a:lvl6pPr marL="10287128" indent="0">
              <a:buNone/>
              <a:defRPr sz="4050"/>
            </a:lvl6pPr>
            <a:lvl7pPr marL="12344554" indent="0">
              <a:buNone/>
              <a:defRPr sz="4050"/>
            </a:lvl7pPr>
            <a:lvl8pPr marL="14401980" indent="0">
              <a:buNone/>
              <a:defRPr sz="4050"/>
            </a:lvl8pPr>
            <a:lvl9pPr marL="16459406" indent="0">
              <a:buNone/>
              <a:defRPr sz="4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415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3"/>
            <a:ext cx="39502080" cy="548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4"/>
            <a:ext cx="39502080" cy="21724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D2B46-B8EE-3047-9880-2658EA9A7625}" type="datetimeFigureOut">
              <a:rPr lang="en-US" smtClean="0"/>
              <a:t>4/16/19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7C899-FB10-9343-B890-41B038B12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1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26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69" indent="-1543069" algn="l" defTabSz="2057426" rtl="0" eaLnBrk="1" latinLnBrk="0" hangingPunct="1">
        <a:spcBef>
          <a:spcPct val="20000"/>
        </a:spcBef>
        <a:buFont typeface="Arial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317" indent="-1285891" algn="l" defTabSz="2057426" rtl="0" eaLnBrk="1" latinLnBrk="0" hangingPunct="1">
        <a:spcBef>
          <a:spcPct val="20000"/>
        </a:spcBef>
        <a:buFont typeface="Arial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64" indent="-1028712" algn="l" defTabSz="2057426" rtl="0" eaLnBrk="1" latinLnBrk="0" hangingPunct="1">
        <a:spcBef>
          <a:spcPct val="20000"/>
        </a:spcBef>
        <a:buFont typeface="Arial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90" indent="-1028712" algn="l" defTabSz="2057426" rtl="0" eaLnBrk="1" latinLnBrk="0" hangingPunct="1">
        <a:spcBef>
          <a:spcPct val="20000"/>
        </a:spcBef>
        <a:buFont typeface="Arial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416" indent="-1028712" algn="l" defTabSz="2057426" rtl="0" eaLnBrk="1" latinLnBrk="0" hangingPunct="1">
        <a:spcBef>
          <a:spcPct val="20000"/>
        </a:spcBef>
        <a:buFont typeface="Arial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842" indent="-1028712" algn="l" defTabSz="2057426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268" indent="-1028712" algn="l" defTabSz="2057426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692" indent="-1028712" algn="l" defTabSz="2057426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8118" indent="-1028712" algn="l" defTabSz="2057426" rtl="0" eaLnBrk="1" latinLnBrk="0" hangingPunct="1">
        <a:spcBef>
          <a:spcPct val="20000"/>
        </a:spcBef>
        <a:buFont typeface="Arial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57426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26" algn="l" defTabSz="2057426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52" algn="l" defTabSz="2057426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78" algn="l" defTabSz="2057426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702" algn="l" defTabSz="2057426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128" algn="l" defTabSz="2057426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554" algn="l" defTabSz="2057426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980" algn="l" defTabSz="2057426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406" algn="l" defTabSz="2057426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30531" y="559309"/>
            <a:ext cx="19334591" cy="2639802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7200" dirty="0">
                <a:latin typeface="Times New Roman"/>
                <a:cs typeface="Times New Roman"/>
              </a:rPr>
              <a:t>Stereotype Threat and Task Performance:</a:t>
            </a:r>
            <a:br>
              <a:rPr lang="en-US" sz="7200" dirty="0">
                <a:latin typeface="Times New Roman"/>
                <a:cs typeface="Times New Roman"/>
              </a:rPr>
            </a:br>
            <a:r>
              <a:rPr lang="en-US" sz="7200" dirty="0">
                <a:latin typeface="Times New Roman"/>
                <a:cs typeface="Times New Roman"/>
              </a:rPr>
              <a:t>How Calvin Klein Models Affect the Average Joe</a:t>
            </a:r>
            <a:endParaRPr lang="en-US" sz="80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6320" y="3650140"/>
            <a:ext cx="14228677" cy="1246440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6000" b="1" dirty="0">
                <a:solidFill>
                  <a:schemeClr val="tx1"/>
                </a:solidFill>
                <a:latin typeface="Times New Roman"/>
                <a:cs typeface="Times New Roman"/>
              </a:rPr>
              <a:t>Introduction</a:t>
            </a:r>
            <a:endParaRPr lang="en-US" sz="60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642947" indent="-642947" algn="l">
              <a:buFont typeface="Arial" panose="020B0604020202020204" pitchFamily="34" charset="0"/>
              <a:buChar char="•"/>
            </a:pPr>
            <a:r>
              <a:rPr lang="en-US" sz="5200" dirty="0">
                <a:solidFill>
                  <a:schemeClr val="tx1"/>
                </a:solidFill>
                <a:latin typeface="Times New Roman"/>
                <a:cs typeface="Times New Roman"/>
              </a:rPr>
              <a:t>We examined whether classic stereotype threat cognitive processes could masculine self-confidence and task performance when men are concerned about </a:t>
            </a:r>
            <a:r>
              <a:rPr lang="en-US" sz="5200" i="1" dirty="0">
                <a:solidFill>
                  <a:schemeClr val="tx1"/>
                </a:solidFill>
                <a:latin typeface="Times New Roman"/>
                <a:cs typeface="Times New Roman"/>
              </a:rPr>
              <a:t>not </a:t>
            </a:r>
            <a:r>
              <a:rPr lang="en-US" sz="5200" dirty="0">
                <a:solidFill>
                  <a:schemeClr val="tx1"/>
                </a:solidFill>
                <a:latin typeface="Times New Roman"/>
                <a:cs typeface="Times New Roman"/>
              </a:rPr>
              <a:t>confirming negative stereotypes.</a:t>
            </a:r>
          </a:p>
          <a:p>
            <a:pPr marL="642947" indent="-642947" algn="l">
              <a:buFont typeface="Arial" panose="020B0604020202020204" pitchFamily="34" charset="0"/>
              <a:buChar char="•"/>
            </a:pPr>
            <a:r>
              <a:rPr lang="en-US" sz="5200" dirty="0">
                <a:solidFill>
                  <a:schemeClr val="tx1"/>
                </a:solidFill>
                <a:latin typeface="Times New Roman"/>
                <a:cs typeface="Times New Roman"/>
              </a:rPr>
              <a:t>Stereotype Threat (ST): the fear of confirming negative stereotypes about one’s own social group</a:t>
            </a:r>
            <a:r>
              <a:rPr lang="en-US" sz="5200" baseline="30000" dirty="0">
                <a:solidFill>
                  <a:schemeClr val="tx1"/>
                </a:solidFill>
                <a:latin typeface="Times New Roman"/>
                <a:cs typeface="Times New Roman"/>
              </a:rPr>
              <a:t>3</a:t>
            </a:r>
            <a:r>
              <a:rPr lang="en-US" sz="5200" dirty="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</a:p>
          <a:p>
            <a:pPr marL="642947" indent="-642947" algn="l">
              <a:buFont typeface="Arial" panose="020B0604020202020204" pitchFamily="34" charset="0"/>
              <a:buChar char="•"/>
            </a:pPr>
            <a:r>
              <a:rPr lang="en-US" sz="5200" dirty="0">
                <a:solidFill>
                  <a:schemeClr val="tx1"/>
                </a:solidFill>
                <a:latin typeface="Times New Roman"/>
                <a:cs typeface="Times New Roman"/>
              </a:rPr>
              <a:t>Previous research indicates varying effects of ST on task performance</a:t>
            </a:r>
            <a:r>
              <a:rPr lang="en-US" sz="5200" baseline="30000" dirty="0">
                <a:solidFill>
                  <a:schemeClr val="tx1"/>
                </a:solidFill>
                <a:latin typeface="Times New Roman"/>
                <a:cs typeface="Times New Roman"/>
              </a:rPr>
              <a:t>2,3,4</a:t>
            </a:r>
            <a:r>
              <a:rPr lang="en-US" sz="5200" dirty="0">
                <a:solidFill>
                  <a:schemeClr val="tx1"/>
                </a:solidFill>
                <a:latin typeface="Times New Roman"/>
                <a:cs typeface="Times New Roman"/>
              </a:rPr>
              <a:t>. Additional need for qualitative analysis to complement quantitative data was identified.</a:t>
            </a:r>
          </a:p>
          <a:p>
            <a:pPr marL="642947" indent="-642947" algn="l">
              <a:buFont typeface="Arial" panose="020B0604020202020204" pitchFamily="34" charset="0"/>
              <a:buChar char="•"/>
            </a:pPr>
            <a:r>
              <a:rPr lang="en-US" sz="5200" dirty="0">
                <a:solidFill>
                  <a:schemeClr val="tx1"/>
                </a:solidFill>
                <a:latin typeface="Times New Roman"/>
                <a:cs typeface="Times New Roman"/>
              </a:rPr>
              <a:t>We hypothesized that the presentation of the image of the “ideal man” would harm task performance and decrease confidence level.</a:t>
            </a:r>
            <a:endParaRPr lang="en-US" sz="52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l"/>
            <a:endParaRPr lang="en-US" sz="81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US" sz="81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6321" y="16803860"/>
            <a:ext cx="14228677" cy="1529264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75" b="1" dirty="0">
                <a:latin typeface="Times New Roman"/>
                <a:cs typeface="Times New Roman"/>
              </a:rPr>
              <a:t>Method</a:t>
            </a:r>
          </a:p>
          <a:p>
            <a:r>
              <a:rPr lang="en-US" sz="5400" b="1" dirty="0">
                <a:latin typeface="Times New Roman"/>
                <a:cs typeface="Times New Roman"/>
              </a:rPr>
              <a:t>Participants</a:t>
            </a:r>
          </a:p>
          <a:p>
            <a:pPr marL="642947" indent="-642947">
              <a:buFont typeface="Arial" panose="020B0604020202020204" pitchFamily="34" charset="0"/>
              <a:buChar char="•"/>
            </a:pPr>
            <a:r>
              <a:rPr lang="en-US" sz="4725" dirty="0">
                <a:latin typeface="Times New Roman"/>
                <a:cs typeface="Times New Roman"/>
              </a:rPr>
              <a:t>Male-identified individuals </a:t>
            </a:r>
            <a:r>
              <a:rPr lang="en-US" sz="4950" dirty="0">
                <a:latin typeface="Times New Roman"/>
                <a:cs typeface="Times New Roman"/>
              </a:rPr>
              <a:t>(N = 13</a:t>
            </a:r>
            <a:r>
              <a:rPr lang="en-US" sz="4950" dirty="0">
                <a:solidFill>
                  <a:schemeClr val="tx1"/>
                </a:solidFill>
                <a:latin typeface="Times New Roman"/>
                <a:cs typeface="Times New Roman"/>
              </a:rPr>
              <a:t>; Age Range = 18-24 (35%), 25-34 (15%), 35-44 (15%), 45-54 (23%), 55-64 (8%)) </a:t>
            </a:r>
            <a:r>
              <a:rPr lang="en-US" sz="4725" dirty="0">
                <a:latin typeface="Times New Roman"/>
                <a:cs typeface="Times New Roman"/>
              </a:rPr>
              <a:t>were recruited via social media and posters throughout </a:t>
            </a:r>
            <a:r>
              <a:rPr lang="en-US" sz="47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city of Oxford, Ohio.</a:t>
            </a:r>
            <a:endParaRPr lang="en-US" sz="4725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</a:p>
          <a:p>
            <a:pPr marL="514357" indent="-514357">
              <a:buFont typeface="Arial" panose="020B0604020202020204" pitchFamily="34" charset="0"/>
              <a:buChar char="•"/>
            </a:pPr>
            <a:r>
              <a:rPr lang="en-US" sz="47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conditions were defined: a) Participants exposed to images representing traditionally masculine stereotypes</a:t>
            </a:r>
            <a:r>
              <a:rPr lang="en-US" sz="4725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47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b) participants exposed to no images.</a:t>
            </a:r>
          </a:p>
          <a:p>
            <a:pPr marL="514357" indent="-514357">
              <a:buFont typeface="Arial" panose="020B0604020202020204" pitchFamily="34" charset="0"/>
              <a:buChar char="•"/>
            </a:pPr>
            <a:r>
              <a:rPr lang="en-US" sz="47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Anagram Task</a:t>
            </a:r>
          </a:p>
          <a:p>
            <a:pPr marL="514357" indent="-514357">
              <a:buFont typeface="Arial" panose="020B0604020202020204" pitchFamily="34" charset="0"/>
              <a:buChar char="•"/>
            </a:pPr>
            <a:r>
              <a:rPr lang="en-US" sz="47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Self-Confidence Rating</a:t>
            </a:r>
          </a:p>
          <a:p>
            <a:pPr marL="514357" indent="-514357">
              <a:buFont typeface="Arial" panose="020B0604020202020204" pitchFamily="34" charset="0"/>
              <a:buChar char="•"/>
            </a:pPr>
            <a:r>
              <a:rPr lang="en-US" sz="47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Semi-Structured Qualitative Interview</a:t>
            </a:r>
          </a:p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Measures</a:t>
            </a:r>
          </a:p>
          <a:p>
            <a:pPr marL="514357" indent="-514357">
              <a:buFont typeface="Arial" panose="020B0604020202020204" pitchFamily="34" charset="0"/>
              <a:buChar char="•"/>
            </a:pPr>
            <a:r>
              <a:rPr lang="en-US" sz="4950" u="sng" dirty="0">
                <a:latin typeface="Times New Roman"/>
                <a:cs typeface="Times New Roman"/>
              </a:rPr>
              <a:t>Beck Self-Esteem Scale (BSE):</a:t>
            </a:r>
            <a:r>
              <a:rPr lang="en-US" sz="4950" dirty="0">
                <a:latin typeface="Times New Roman"/>
                <a:cs typeface="Times New Roman"/>
              </a:rPr>
              <a:t> </a:t>
            </a:r>
            <a:r>
              <a:rPr lang="en-US" sz="4725" dirty="0">
                <a:latin typeface="Times New Roman"/>
                <a:cs typeface="Times New Roman"/>
              </a:rPr>
              <a:t>Participants rated self-confidence using 17 bipolar items on a 10-point scale.</a:t>
            </a:r>
            <a:r>
              <a:rPr lang="en-US" sz="4725" baseline="30000" dirty="0">
                <a:latin typeface="Times New Roman"/>
                <a:cs typeface="Times New Roman"/>
              </a:rPr>
              <a:t>1</a:t>
            </a:r>
          </a:p>
          <a:p>
            <a:pPr marL="514357" indent="-514357">
              <a:buFont typeface="Arial" panose="020B0604020202020204" pitchFamily="34" charset="0"/>
              <a:buChar char="•"/>
            </a:pPr>
            <a:r>
              <a:rPr lang="en-US" sz="4950" u="sng" dirty="0">
                <a:latin typeface="Times New Roman"/>
                <a:cs typeface="Times New Roman"/>
              </a:rPr>
              <a:t>Semi-Structured Interview:</a:t>
            </a:r>
            <a:r>
              <a:rPr lang="en-US" sz="4950" dirty="0">
                <a:latin typeface="Times New Roman"/>
                <a:cs typeface="Times New Roman"/>
              </a:rPr>
              <a:t> </a:t>
            </a:r>
            <a:r>
              <a:rPr lang="en-US" sz="4725" dirty="0">
                <a:latin typeface="Times New Roman"/>
                <a:cs typeface="Times New Roman"/>
              </a:rPr>
              <a:t>Participants responded to prompts such as “What is a ‘real’ man?” and “What do you think has been the biggest influence on your ideals of masculinity?”</a:t>
            </a:r>
            <a:endParaRPr lang="en-US" sz="4725" u="sng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210507" y="3650141"/>
            <a:ext cx="14644371" cy="2187137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642947" indent="-642947">
              <a:buFont typeface="Arial" panose="020B0604020202020204" pitchFamily="34" charset="0"/>
              <a:buChar char="•"/>
            </a:pPr>
            <a:r>
              <a:rPr lang="en-US" sz="4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significant differences were found between confidence levels of those participants that received the advertisement condition and those that did not.</a:t>
            </a: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2947" indent="-642947">
              <a:buFont typeface="Arial" panose="020B0604020202020204" pitchFamily="34" charset="0"/>
              <a:buChar char="•"/>
            </a:pPr>
            <a:r>
              <a:rPr lang="en-US" sz="4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of the 13 individuals believed that the people around them, including peers, family, athletes, and role models had the biggest impact on their ideals.</a:t>
            </a:r>
          </a:p>
          <a:p>
            <a:pPr marL="642947" indent="-642947">
              <a:buFont typeface="Arial" panose="020B0604020202020204" pitchFamily="34" charset="0"/>
              <a:buChar char="•"/>
            </a:pPr>
            <a:r>
              <a:rPr lang="en-US" sz="4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two participants mentioned media as a main influences.</a:t>
            </a:r>
          </a:p>
          <a:p>
            <a:pPr marL="642947" indent="-642947">
              <a:buFont typeface="Arial" panose="020B0604020202020204" pitchFamily="34" charset="0"/>
              <a:buChar char="•"/>
            </a:pPr>
            <a:r>
              <a:rPr lang="en-US" sz="4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Participants were equally as likely to observe a difference between individual and masculine confidence levels.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43340" y="3137774"/>
            <a:ext cx="214045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Kate Freeman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210508" y="26325698"/>
            <a:ext cx="14644371" cy="580543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75" b="1" dirty="0">
                <a:latin typeface="Times New Roman"/>
                <a:cs typeface="Times New Roman"/>
              </a:rPr>
              <a:t>Discussion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950" dirty="0">
                <a:latin typeface="Times New Roman"/>
                <a:cs typeface="Times New Roman"/>
              </a:rPr>
              <a:t>Data was not generalizable to a specific population due to low response variability and small sample size.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950" dirty="0">
                <a:latin typeface="Times New Roman"/>
                <a:cs typeface="Times New Roman"/>
              </a:rPr>
              <a:t>Possible priming effect created by BSE.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950" dirty="0">
                <a:latin typeface="Times New Roman"/>
                <a:cs typeface="Times New Roman"/>
              </a:rPr>
              <a:t>Future work may be directed by qualitative data, such as further exploration of masculine influences and perceived personal or societal effects.</a:t>
            </a:r>
          </a:p>
          <a:p>
            <a:pPr marL="1807552" lvl="1"/>
            <a:r>
              <a:rPr lang="en-US" sz="1350" dirty="0">
                <a:latin typeface="Times New Roman"/>
                <a:cs typeface="Times New Roman"/>
              </a:rPr>
              <a:t> </a:t>
            </a:r>
            <a:endParaRPr lang="en-US" sz="1238" dirty="0">
              <a:latin typeface="Times New Roman"/>
              <a:cs typeface="Times New Roman"/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06B08F83-5083-A949-9603-46661D8EFF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1880039"/>
              </p:ext>
            </p:extLst>
          </p:nvPr>
        </p:nvGraphicFramePr>
        <p:xfrm>
          <a:off x="29175733" y="7312758"/>
          <a:ext cx="12713918" cy="11711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18" descr="images-1.jpeg">
            <a:extLst>
              <a:ext uri="{FF2B5EF4-FFF2-40B4-BE49-F238E27FC236}">
                <a16:creationId xmlns:a16="http://schemas.microsoft.com/office/drawing/2014/main" id="{BA9AF72F-AD68-E145-B932-5E23FAD2B8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9062" y="24616034"/>
            <a:ext cx="10393067" cy="7198162"/>
          </a:xfrm>
          <a:prstGeom prst="rect">
            <a:avLst/>
          </a:prstGeom>
        </p:spPr>
      </p:pic>
      <p:sp>
        <p:nvSpPr>
          <p:cNvPr id="12" name="Rounded Rectangular Callout 11">
            <a:extLst>
              <a:ext uri="{FF2B5EF4-FFF2-40B4-BE49-F238E27FC236}">
                <a16:creationId xmlns:a16="http://schemas.microsoft.com/office/drawing/2014/main" id="{1A992F83-024B-1441-A5CB-15881B29E8CB}"/>
              </a:ext>
            </a:extLst>
          </p:cNvPr>
          <p:cNvSpPr/>
          <p:nvPr/>
        </p:nvSpPr>
        <p:spPr>
          <a:xfrm>
            <a:off x="16713577" y="4703287"/>
            <a:ext cx="10475697" cy="3893088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“At least, because I think for a lot of people, the reason that they work out is to fulfill that image.</a:t>
            </a:r>
          </a:p>
        </p:txBody>
      </p:sp>
      <p:sp>
        <p:nvSpPr>
          <p:cNvPr id="20" name="Rounded Rectangular Callout 19">
            <a:extLst>
              <a:ext uri="{FF2B5EF4-FFF2-40B4-BE49-F238E27FC236}">
                <a16:creationId xmlns:a16="http://schemas.microsoft.com/office/drawing/2014/main" id="{B434B9E9-029E-3D48-9618-94CBD12A73C5}"/>
              </a:ext>
            </a:extLst>
          </p:cNvPr>
          <p:cNvSpPr/>
          <p:nvPr/>
        </p:nvSpPr>
        <p:spPr>
          <a:xfrm>
            <a:off x="16707750" y="9558284"/>
            <a:ext cx="10475697" cy="3893088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7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“…</a:t>
            </a:r>
            <a:r>
              <a:rPr lang="en-US" sz="67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there's middle aged me and I don't look like that.”</a:t>
            </a:r>
            <a:endParaRPr lang="en-US" sz="6075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ounded Rectangular Callout 20">
            <a:extLst>
              <a:ext uri="{FF2B5EF4-FFF2-40B4-BE49-F238E27FC236}">
                <a16:creationId xmlns:a16="http://schemas.microsoft.com/office/drawing/2014/main" id="{71B9AFE1-8743-AE45-989B-450EAB905BF1}"/>
              </a:ext>
            </a:extLst>
          </p:cNvPr>
          <p:cNvSpPr/>
          <p:nvPr/>
        </p:nvSpPr>
        <p:spPr>
          <a:xfrm>
            <a:off x="16707749" y="14413282"/>
            <a:ext cx="10475697" cy="3847424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613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“But like, sometimes it does, like, creep up and you're like, oh, are people perceiving me as weak because I'm doing this, or am I being overly emotional?”</a:t>
            </a:r>
          </a:p>
          <a:p>
            <a:pPr algn="ctr"/>
            <a:endParaRPr lang="en-US" sz="2813" dirty="0">
              <a:solidFill>
                <a:schemeClr val="tx1"/>
              </a:solidFill>
            </a:endParaRPr>
          </a:p>
        </p:txBody>
      </p:sp>
      <p:sp>
        <p:nvSpPr>
          <p:cNvPr id="22" name="Rounded Rectangular Callout 21">
            <a:extLst>
              <a:ext uri="{FF2B5EF4-FFF2-40B4-BE49-F238E27FC236}">
                <a16:creationId xmlns:a16="http://schemas.microsoft.com/office/drawing/2014/main" id="{225EE1DE-D36C-514F-86A5-6DA4BE2C7AD8}"/>
              </a:ext>
            </a:extLst>
          </p:cNvPr>
          <p:cNvSpPr/>
          <p:nvPr/>
        </p:nvSpPr>
        <p:spPr>
          <a:xfrm>
            <a:off x="16707749" y="19222617"/>
            <a:ext cx="10475697" cy="3893088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9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 feel, yeah, some people like worried. They are continuously around those people in their mind. So I think they might get affected, but I'm not.”</a:t>
            </a:r>
          </a:p>
          <a:p>
            <a:pPr algn="ctr"/>
            <a:endParaRPr lang="en-US" sz="3375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13">
            <a:extLst>
              <a:ext uri="{FF2B5EF4-FFF2-40B4-BE49-F238E27FC236}">
                <a16:creationId xmlns:a16="http://schemas.microsoft.com/office/drawing/2014/main" id="{2B13BE11-C652-914B-9BF5-709234D15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0415" y="608247"/>
            <a:ext cx="3504463" cy="2639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915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9910</TotalTime>
  <Words>734</Words>
  <Application>Microsoft Macintosh PowerPoint</Application>
  <PresentationFormat>Custom</PresentationFormat>
  <Paragraphs>65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Stereotype Threat and Task Performance: How Calvin Klein Models Affect the Average Joe</vt:lpstr>
    </vt:vector>
  </TitlesOfParts>
  <Company>NKU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Presentation with a Cool Name People That Did It</dc:title>
  <dc:creator>Traci Freeman</dc:creator>
  <cp:lastModifiedBy>Freeman, Katie Jennie</cp:lastModifiedBy>
  <cp:revision>124</cp:revision>
  <cp:lastPrinted>2018-04-25T17:38:17Z</cp:lastPrinted>
  <dcterms:created xsi:type="dcterms:W3CDTF">2018-04-07T22:28:27Z</dcterms:created>
  <dcterms:modified xsi:type="dcterms:W3CDTF">2019-04-16T18:25:59Z</dcterms:modified>
</cp:coreProperties>
</file>