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80" r:id="rId2"/>
  </p:sldMasterIdLst>
  <p:notesMasterIdLst>
    <p:notesMasterId r:id="rId46"/>
  </p:notesMasterIdLst>
  <p:sldIdLst>
    <p:sldId id="257" r:id="rId3"/>
    <p:sldId id="258" r:id="rId4"/>
    <p:sldId id="354" r:id="rId5"/>
    <p:sldId id="259" r:id="rId6"/>
    <p:sldId id="260" r:id="rId7"/>
    <p:sldId id="272" r:id="rId8"/>
    <p:sldId id="269" r:id="rId9"/>
    <p:sldId id="273" r:id="rId10"/>
    <p:sldId id="274" r:id="rId11"/>
    <p:sldId id="277" r:id="rId12"/>
    <p:sldId id="282" r:id="rId13"/>
    <p:sldId id="313" r:id="rId14"/>
    <p:sldId id="314" r:id="rId15"/>
    <p:sldId id="283" r:id="rId16"/>
    <p:sldId id="317" r:id="rId17"/>
    <p:sldId id="321" r:id="rId18"/>
    <p:sldId id="322" r:id="rId19"/>
    <p:sldId id="323" r:id="rId20"/>
    <p:sldId id="324" r:id="rId21"/>
    <p:sldId id="325" r:id="rId22"/>
    <p:sldId id="326" r:id="rId23"/>
    <p:sldId id="346" r:id="rId24"/>
    <p:sldId id="328" r:id="rId25"/>
    <p:sldId id="329" r:id="rId26"/>
    <p:sldId id="330" r:id="rId27"/>
    <p:sldId id="331" r:id="rId28"/>
    <p:sldId id="332" r:id="rId29"/>
    <p:sldId id="333" r:id="rId30"/>
    <p:sldId id="334" r:id="rId31"/>
    <p:sldId id="335" r:id="rId32"/>
    <p:sldId id="336" r:id="rId33"/>
    <p:sldId id="337" r:id="rId34"/>
    <p:sldId id="338" r:id="rId35"/>
    <p:sldId id="339" r:id="rId36"/>
    <p:sldId id="340" r:id="rId37"/>
    <p:sldId id="341" r:id="rId38"/>
    <p:sldId id="348" r:id="rId39"/>
    <p:sldId id="349" r:id="rId40"/>
    <p:sldId id="350" r:id="rId41"/>
    <p:sldId id="352" r:id="rId42"/>
    <p:sldId id="347" r:id="rId43"/>
    <p:sldId id="351" r:id="rId44"/>
    <p:sldId id="355"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314" autoAdjust="0"/>
  </p:normalViewPr>
  <p:slideViewPr>
    <p:cSldViewPr>
      <p:cViewPr varScale="1">
        <p:scale>
          <a:sx n="46" d="100"/>
          <a:sy n="46" d="100"/>
        </p:scale>
        <p:origin x="1776"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423C1-124C-45F4-82BC-3BEB796BA71A}" type="datetimeFigureOut">
              <a:rPr lang="en-US" smtClean="0"/>
              <a:t>3/1/2018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9F6FE3-4618-4DE6-A9DE-6A00F897ADDF}" type="slidenum">
              <a:rPr lang="en-US" smtClean="0"/>
              <a:t>‹#›</a:t>
            </a:fld>
            <a:endParaRPr lang="en-US" dirty="0"/>
          </a:p>
        </p:txBody>
      </p:sp>
    </p:spTree>
    <p:extLst>
      <p:ext uri="{BB962C8B-B14F-4D97-AF65-F5344CB8AC3E}">
        <p14:creationId xmlns:p14="http://schemas.microsoft.com/office/powerpoint/2010/main" val="1443091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a:t>
            </a:fld>
            <a:endParaRPr lang="en-US" dirty="0"/>
          </a:p>
        </p:txBody>
      </p:sp>
    </p:spTree>
    <p:extLst>
      <p:ext uri="{BB962C8B-B14F-4D97-AF65-F5344CB8AC3E}">
        <p14:creationId xmlns:p14="http://schemas.microsoft.com/office/powerpoint/2010/main" val="3431589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17</a:t>
            </a:fld>
            <a:endParaRPr lang="en-US" dirty="0"/>
          </a:p>
        </p:txBody>
      </p:sp>
    </p:spTree>
    <p:extLst>
      <p:ext uri="{BB962C8B-B14F-4D97-AF65-F5344CB8AC3E}">
        <p14:creationId xmlns:p14="http://schemas.microsoft.com/office/powerpoint/2010/main" val="1963662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18</a:t>
            </a:fld>
            <a:endParaRPr lang="en-US" dirty="0"/>
          </a:p>
        </p:txBody>
      </p:sp>
    </p:spTree>
    <p:extLst>
      <p:ext uri="{BB962C8B-B14F-4D97-AF65-F5344CB8AC3E}">
        <p14:creationId xmlns:p14="http://schemas.microsoft.com/office/powerpoint/2010/main" val="3204172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25</a:t>
            </a:fld>
            <a:endParaRPr lang="en-US" dirty="0"/>
          </a:p>
        </p:txBody>
      </p:sp>
    </p:spTree>
    <p:extLst>
      <p:ext uri="{BB962C8B-B14F-4D97-AF65-F5344CB8AC3E}">
        <p14:creationId xmlns:p14="http://schemas.microsoft.com/office/powerpoint/2010/main" val="31369680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B9500456-FCCB-4F80-AB87-5B30A29CC91C}" type="slidenum">
              <a:rPr lang="en-US" altLang="en-US"/>
              <a:pPr eaLnBrk="1" hangingPunct="1">
                <a:spcBef>
                  <a:spcPct val="0"/>
                </a:spcBef>
              </a:pPr>
              <a:t>27</a:t>
            </a:fld>
            <a:endParaRPr lang="en-US" altLang="en-US" dirty="0"/>
          </a:p>
        </p:txBody>
      </p:sp>
    </p:spTree>
    <p:extLst>
      <p:ext uri="{BB962C8B-B14F-4D97-AF65-F5344CB8AC3E}">
        <p14:creationId xmlns:p14="http://schemas.microsoft.com/office/powerpoint/2010/main" val="2870455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28</a:t>
            </a:fld>
            <a:endParaRPr lang="en-US" dirty="0"/>
          </a:p>
        </p:txBody>
      </p:sp>
    </p:spTree>
    <p:extLst>
      <p:ext uri="{BB962C8B-B14F-4D97-AF65-F5344CB8AC3E}">
        <p14:creationId xmlns:p14="http://schemas.microsoft.com/office/powerpoint/2010/main" val="4237348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98EC8C21-AD02-465A-AB89-026C209087A7}" type="slidenum">
              <a:rPr lang="en-US" altLang="en-US"/>
              <a:pPr eaLnBrk="1" hangingPunct="1">
                <a:spcBef>
                  <a:spcPct val="0"/>
                </a:spcBef>
              </a:pPr>
              <a:t>29</a:t>
            </a:fld>
            <a:endParaRPr lang="en-US" altLang="en-US" dirty="0"/>
          </a:p>
        </p:txBody>
      </p:sp>
    </p:spTree>
    <p:extLst>
      <p:ext uri="{BB962C8B-B14F-4D97-AF65-F5344CB8AC3E}">
        <p14:creationId xmlns:p14="http://schemas.microsoft.com/office/powerpoint/2010/main" val="3015707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9179AE8-3A38-45A2-A67F-6CFC0052372E}" type="slidenum">
              <a:rPr lang="en-US" altLang="en-US"/>
              <a:pPr eaLnBrk="1" hangingPunct="1">
                <a:spcBef>
                  <a:spcPct val="0"/>
                </a:spcBef>
              </a:pPr>
              <a:t>30</a:t>
            </a:fld>
            <a:endParaRPr lang="en-US" altLang="en-US" dirty="0"/>
          </a:p>
        </p:txBody>
      </p:sp>
    </p:spTree>
    <p:extLst>
      <p:ext uri="{BB962C8B-B14F-4D97-AF65-F5344CB8AC3E}">
        <p14:creationId xmlns:p14="http://schemas.microsoft.com/office/powerpoint/2010/main" val="20258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4D3E4EE-A00D-4C95-9705-F13AC4E415B8}" type="slidenum">
              <a:rPr lang="en-US" altLang="en-US"/>
              <a:pPr eaLnBrk="1" hangingPunct="1">
                <a:spcBef>
                  <a:spcPct val="0"/>
                </a:spcBef>
              </a:pPr>
              <a:t>31</a:t>
            </a:fld>
            <a:endParaRPr lang="en-US" altLang="en-US" dirty="0"/>
          </a:p>
        </p:txBody>
      </p:sp>
    </p:spTree>
    <p:extLst>
      <p:ext uri="{BB962C8B-B14F-4D97-AF65-F5344CB8AC3E}">
        <p14:creationId xmlns:p14="http://schemas.microsoft.com/office/powerpoint/2010/main" val="526256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32</a:t>
            </a:fld>
            <a:endParaRPr lang="en-US" dirty="0"/>
          </a:p>
        </p:txBody>
      </p:sp>
    </p:spTree>
    <p:extLst>
      <p:ext uri="{BB962C8B-B14F-4D97-AF65-F5344CB8AC3E}">
        <p14:creationId xmlns:p14="http://schemas.microsoft.com/office/powerpoint/2010/main" val="27020021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E6E16495-5888-4D96-ABE3-C6447F5E2EC9}" type="slidenum">
              <a:rPr lang="en-US" altLang="en-US"/>
              <a:pPr eaLnBrk="1" hangingPunct="1">
                <a:spcBef>
                  <a:spcPct val="0"/>
                </a:spcBef>
              </a:pPr>
              <a:t>33</a:t>
            </a:fld>
            <a:endParaRPr lang="en-US" altLang="en-US" dirty="0"/>
          </a:p>
        </p:txBody>
      </p:sp>
    </p:spTree>
    <p:extLst>
      <p:ext uri="{BB962C8B-B14F-4D97-AF65-F5344CB8AC3E}">
        <p14:creationId xmlns:p14="http://schemas.microsoft.com/office/powerpoint/2010/main" val="26349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4</a:t>
            </a:fld>
            <a:endParaRPr lang="en-US" dirty="0"/>
          </a:p>
        </p:txBody>
      </p:sp>
    </p:spTree>
    <p:extLst>
      <p:ext uri="{BB962C8B-B14F-4D97-AF65-F5344CB8AC3E}">
        <p14:creationId xmlns:p14="http://schemas.microsoft.com/office/powerpoint/2010/main" val="19828196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34</a:t>
            </a:fld>
            <a:endParaRPr lang="en-US" dirty="0"/>
          </a:p>
        </p:txBody>
      </p:sp>
    </p:spTree>
    <p:extLst>
      <p:ext uri="{BB962C8B-B14F-4D97-AF65-F5344CB8AC3E}">
        <p14:creationId xmlns:p14="http://schemas.microsoft.com/office/powerpoint/2010/main" val="29895971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xfrm>
            <a:off x="1350963" y="1162050"/>
            <a:ext cx="4179887"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1122" indent="-288893">
              <a:spcBef>
                <a:spcPct val="30000"/>
              </a:spcBef>
              <a:defRPr sz="1200">
                <a:solidFill>
                  <a:schemeClr val="tx1"/>
                </a:solidFill>
                <a:latin typeface="Calibri" panose="020F0502020204030204" pitchFamily="34" charset="0"/>
              </a:defRPr>
            </a:lvl2pPr>
            <a:lvl3pPr marL="1155573" indent="-231115">
              <a:spcBef>
                <a:spcPct val="30000"/>
              </a:spcBef>
              <a:defRPr sz="1200">
                <a:solidFill>
                  <a:schemeClr val="tx1"/>
                </a:solidFill>
                <a:latin typeface="Calibri" panose="020F0502020204030204" pitchFamily="34" charset="0"/>
              </a:defRPr>
            </a:lvl3pPr>
            <a:lvl4pPr marL="1617802" indent="-231115">
              <a:spcBef>
                <a:spcPct val="30000"/>
              </a:spcBef>
              <a:defRPr sz="1200">
                <a:solidFill>
                  <a:schemeClr val="tx1"/>
                </a:solidFill>
                <a:latin typeface="Calibri" panose="020F0502020204030204" pitchFamily="34" charset="0"/>
              </a:defRPr>
            </a:lvl4pPr>
            <a:lvl5pPr marL="2080031" indent="-231115">
              <a:spcBef>
                <a:spcPct val="30000"/>
              </a:spcBef>
              <a:defRPr sz="1200">
                <a:solidFill>
                  <a:schemeClr val="tx1"/>
                </a:solidFill>
                <a:latin typeface="Calibri" panose="020F0502020204030204" pitchFamily="34" charset="0"/>
              </a:defRPr>
            </a:lvl5pPr>
            <a:lvl6pPr marL="2542261" indent="-231115" eaLnBrk="0" fontAlgn="base" hangingPunct="0">
              <a:spcBef>
                <a:spcPct val="30000"/>
              </a:spcBef>
              <a:spcAft>
                <a:spcPct val="0"/>
              </a:spcAft>
              <a:defRPr sz="1200">
                <a:solidFill>
                  <a:schemeClr val="tx1"/>
                </a:solidFill>
                <a:latin typeface="Calibri" panose="020F0502020204030204" pitchFamily="34" charset="0"/>
              </a:defRPr>
            </a:lvl6pPr>
            <a:lvl7pPr marL="3004490" indent="-231115" eaLnBrk="0" fontAlgn="base" hangingPunct="0">
              <a:spcBef>
                <a:spcPct val="30000"/>
              </a:spcBef>
              <a:spcAft>
                <a:spcPct val="0"/>
              </a:spcAft>
              <a:defRPr sz="1200">
                <a:solidFill>
                  <a:schemeClr val="tx1"/>
                </a:solidFill>
                <a:latin typeface="Calibri" panose="020F0502020204030204" pitchFamily="34" charset="0"/>
              </a:defRPr>
            </a:lvl7pPr>
            <a:lvl8pPr marL="3466719" indent="-231115" eaLnBrk="0" fontAlgn="base" hangingPunct="0">
              <a:spcBef>
                <a:spcPct val="30000"/>
              </a:spcBef>
              <a:spcAft>
                <a:spcPct val="0"/>
              </a:spcAft>
              <a:defRPr sz="1200">
                <a:solidFill>
                  <a:schemeClr val="tx1"/>
                </a:solidFill>
                <a:latin typeface="Calibri" panose="020F0502020204030204" pitchFamily="34" charset="0"/>
              </a:defRPr>
            </a:lvl8pPr>
            <a:lvl9pPr marL="3928948" indent="-23111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C7C159A-4CAC-4863-ADD8-4DE47C168FF2}" type="slidenum">
              <a:rPr lang="en-US" altLang="en-US" smtClean="0"/>
              <a:pPr>
                <a:spcBef>
                  <a:spcPct val="0"/>
                </a:spcBef>
              </a:pPr>
              <a:t>38</a:t>
            </a:fld>
            <a:endParaRPr lang="en-US" altLang="en-US" dirty="0"/>
          </a:p>
        </p:txBody>
      </p:sp>
    </p:spTree>
    <p:extLst>
      <p:ext uri="{BB962C8B-B14F-4D97-AF65-F5344CB8AC3E}">
        <p14:creationId xmlns:p14="http://schemas.microsoft.com/office/powerpoint/2010/main" val="1677462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6</a:t>
            </a:fld>
            <a:endParaRPr lang="en-US" dirty="0"/>
          </a:p>
        </p:txBody>
      </p:sp>
    </p:spTree>
    <p:extLst>
      <p:ext uri="{BB962C8B-B14F-4D97-AF65-F5344CB8AC3E}">
        <p14:creationId xmlns:p14="http://schemas.microsoft.com/office/powerpoint/2010/main" val="2384109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1246226E-01A2-4154-88FA-2B9F9A04CDB8}" type="slidenum">
              <a:rPr lang="en-US" altLang="en-US"/>
              <a:pPr eaLnBrk="1" hangingPunct="1">
                <a:spcBef>
                  <a:spcPct val="0"/>
                </a:spcBef>
              </a:pPr>
              <a:t>7</a:t>
            </a:fld>
            <a:endParaRPr lang="en-US" altLang="en-US" dirty="0"/>
          </a:p>
        </p:txBody>
      </p:sp>
    </p:spTree>
    <p:extLst>
      <p:ext uri="{BB962C8B-B14F-4D97-AF65-F5344CB8AC3E}">
        <p14:creationId xmlns:p14="http://schemas.microsoft.com/office/powerpoint/2010/main" val="2596858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8</a:t>
            </a:fld>
            <a:endParaRPr lang="en-US" dirty="0"/>
          </a:p>
        </p:txBody>
      </p:sp>
    </p:spTree>
    <p:extLst>
      <p:ext uri="{BB962C8B-B14F-4D97-AF65-F5344CB8AC3E}">
        <p14:creationId xmlns:p14="http://schemas.microsoft.com/office/powerpoint/2010/main" val="3251185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A3A5F26F-93AB-403B-BC53-21FCE1E59A9C}" type="slidenum">
              <a:rPr lang="en-US" altLang="en-US"/>
              <a:pPr eaLnBrk="1" hangingPunct="1">
                <a:spcBef>
                  <a:spcPct val="0"/>
                </a:spcBef>
              </a:pPr>
              <a:t>9</a:t>
            </a:fld>
            <a:endParaRPr lang="en-US" altLang="en-US" dirty="0"/>
          </a:p>
        </p:txBody>
      </p:sp>
    </p:spTree>
    <p:extLst>
      <p:ext uri="{BB962C8B-B14F-4D97-AF65-F5344CB8AC3E}">
        <p14:creationId xmlns:p14="http://schemas.microsoft.com/office/powerpoint/2010/main" val="2330285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10</a:t>
            </a:fld>
            <a:endParaRPr lang="en-US" dirty="0"/>
          </a:p>
        </p:txBody>
      </p:sp>
    </p:spTree>
    <p:extLst>
      <p:ext uri="{BB962C8B-B14F-4D97-AF65-F5344CB8AC3E}">
        <p14:creationId xmlns:p14="http://schemas.microsoft.com/office/powerpoint/2010/main" val="3161994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7406703B-6E7E-4F17-B1BE-288F2F8D5621}" type="slidenum">
              <a:rPr lang="en-US" altLang="en-US"/>
              <a:pPr eaLnBrk="1" hangingPunct="1">
                <a:spcBef>
                  <a:spcPct val="0"/>
                </a:spcBef>
              </a:pPr>
              <a:t>14</a:t>
            </a:fld>
            <a:endParaRPr lang="en-US" altLang="en-US" dirty="0"/>
          </a:p>
        </p:txBody>
      </p:sp>
    </p:spTree>
    <p:extLst>
      <p:ext uri="{BB962C8B-B14F-4D97-AF65-F5344CB8AC3E}">
        <p14:creationId xmlns:p14="http://schemas.microsoft.com/office/powerpoint/2010/main" val="3830447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04AE61-7124-419F-A784-56AAC6F1145B}" type="slidenum">
              <a:rPr lang="en-US" smtClean="0"/>
              <a:pPr/>
              <a:t>15</a:t>
            </a:fld>
            <a:endParaRPr lang="en-US" dirty="0"/>
          </a:p>
        </p:txBody>
      </p:sp>
    </p:spTree>
    <p:extLst>
      <p:ext uri="{BB962C8B-B14F-4D97-AF65-F5344CB8AC3E}">
        <p14:creationId xmlns:p14="http://schemas.microsoft.com/office/powerpoint/2010/main" val="34481271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7" name="Picture 6" descr="M logo 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0685" y="4697497"/>
            <a:ext cx="2682630" cy="1337199"/>
          </a:xfrm>
          <a:prstGeom prst="rect">
            <a:avLst/>
          </a:prstGeom>
        </p:spPr>
      </p:pic>
      <p:pic>
        <p:nvPicPr>
          <p:cNvPr id="8" name="Picture 7" descr="Red_Dotted_SolidLin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 y="340579"/>
            <a:ext cx="8458200" cy="166119"/>
          </a:xfrm>
          <a:prstGeom prst="rect">
            <a:avLst/>
          </a:prstGeom>
        </p:spPr>
      </p:pic>
      <p:pic>
        <p:nvPicPr>
          <p:cNvPr id="9" name="Picture 8" descr="Red_Dotted_SolidLin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354622" y="6396798"/>
            <a:ext cx="8458200" cy="166119"/>
          </a:xfrm>
          <a:prstGeom prst="rect">
            <a:avLst/>
          </a:prstGeom>
        </p:spPr>
      </p:pic>
      <p:sp>
        <p:nvSpPr>
          <p:cNvPr id="3" name="Text Placeholder 2"/>
          <p:cNvSpPr>
            <a:spLocks noGrp="1"/>
          </p:cNvSpPr>
          <p:nvPr>
            <p:ph type="body" sz="quarter" idx="10"/>
          </p:nvPr>
        </p:nvSpPr>
        <p:spPr>
          <a:xfrm>
            <a:off x="335281" y="1431518"/>
            <a:ext cx="8378873" cy="1147233"/>
          </a:xfrm>
          <a:prstGeom prst="rect">
            <a:avLst/>
          </a:prstGeom>
        </p:spPr>
        <p:txBody>
          <a:bodyPr/>
          <a:lstStyle>
            <a:lvl1pPr marL="0" indent="0" algn="ctr">
              <a:buFontTx/>
              <a:buNone/>
              <a:defRPr sz="4400" b="1" i="0" baseline="0">
                <a:solidFill>
                  <a:schemeClr val="tx2"/>
                </a:solidFill>
                <a:latin typeface="Roboto Slab Regular"/>
                <a:cs typeface="Roboto Slab Regular"/>
              </a:defRPr>
            </a:lvl1pPr>
            <a:lvl2pPr marL="457200" indent="0">
              <a:buFontTx/>
              <a:buNone/>
              <a:defRPr sz="4000" b="1" i="0" baseline="0">
                <a:solidFill>
                  <a:schemeClr val="tx2"/>
                </a:solidFill>
                <a:latin typeface="Helvetica"/>
                <a:cs typeface="Helvetica"/>
              </a:defRPr>
            </a:lvl2pPr>
            <a:lvl3pPr marL="914400" indent="0">
              <a:buFontTx/>
              <a:buNone/>
              <a:defRPr sz="4000" b="1" i="0" baseline="0">
                <a:solidFill>
                  <a:schemeClr val="tx2"/>
                </a:solidFill>
                <a:latin typeface="Helvetica"/>
                <a:cs typeface="Helvetica"/>
              </a:defRPr>
            </a:lvl3pPr>
            <a:lvl4pPr marL="1371600" indent="0">
              <a:buFontTx/>
              <a:buNone/>
              <a:defRPr sz="4000" b="1" i="0" baseline="0">
                <a:solidFill>
                  <a:schemeClr val="tx2"/>
                </a:solidFill>
                <a:latin typeface="Helvetica"/>
                <a:cs typeface="Helvetica"/>
              </a:defRPr>
            </a:lvl4pPr>
            <a:lvl5pPr marL="1828800" indent="0">
              <a:buFontTx/>
              <a:buNone/>
              <a:defRPr sz="4000" b="1" i="0" baseline="0">
                <a:solidFill>
                  <a:schemeClr val="tx2"/>
                </a:solidFill>
                <a:latin typeface="Helvetica"/>
                <a:cs typeface="Helvetica"/>
              </a:defRPr>
            </a:lvl5pPr>
          </a:lstStyle>
          <a:p>
            <a:pPr lvl="0"/>
            <a:r>
              <a:rPr lang="en-US"/>
              <a:t>Click to edit Master text styles</a:t>
            </a:r>
          </a:p>
        </p:txBody>
      </p:sp>
      <p:sp>
        <p:nvSpPr>
          <p:cNvPr id="4" name="Text Placeholder 3"/>
          <p:cNvSpPr>
            <a:spLocks noGrp="1"/>
          </p:cNvSpPr>
          <p:nvPr>
            <p:ph type="body" sz="quarter" idx="11"/>
          </p:nvPr>
        </p:nvSpPr>
        <p:spPr>
          <a:xfrm>
            <a:off x="1391748" y="2578752"/>
            <a:ext cx="6389810" cy="664633"/>
          </a:xfrm>
          <a:prstGeom prst="rect">
            <a:avLst/>
          </a:prstGeom>
        </p:spPr>
        <p:txBody>
          <a:bodyPr vert="horz"/>
          <a:lstStyle>
            <a:lvl1pPr marL="0" indent="0" algn="ctr">
              <a:buFontTx/>
              <a:buNone/>
              <a:defRPr sz="3200" baseline="0">
                <a:latin typeface="Helvetica"/>
                <a:cs typeface="Helvetica"/>
              </a:defRPr>
            </a:lvl1pPr>
            <a:lvl2pPr marL="457200" indent="0" algn="ctr">
              <a:buFontTx/>
              <a:buNone/>
              <a:defRPr sz="3200" baseline="0"/>
            </a:lvl2pPr>
            <a:lvl3pPr marL="914400" indent="0" algn="ctr">
              <a:buFontTx/>
              <a:buNone/>
              <a:defRPr sz="3200" baseline="0"/>
            </a:lvl3pPr>
            <a:lvl4pPr marL="1371600" indent="0" algn="ctr">
              <a:buFontTx/>
              <a:buNone/>
              <a:defRPr sz="3200" baseline="0"/>
            </a:lvl4pPr>
            <a:lvl5pPr marL="1828800" indent="0" algn="ctr">
              <a:buFontTx/>
              <a:buNone/>
              <a:defRPr sz="3200" baseline="0"/>
            </a:lvl5pPr>
          </a:lstStyle>
          <a:p>
            <a:pPr lvl="0"/>
            <a:r>
              <a:rPr lang="en-US"/>
              <a:t>Click to edit Master text styles</a:t>
            </a:r>
          </a:p>
        </p:txBody>
      </p:sp>
    </p:spTree>
    <p:extLst>
      <p:ext uri="{BB962C8B-B14F-4D97-AF65-F5344CB8AC3E}">
        <p14:creationId xmlns:p14="http://schemas.microsoft.com/office/powerpoint/2010/main" val="1738914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926133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199362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78358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320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877343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207058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85554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B5663AF3-8BC8-4006-9BBC-573227CEB5BC}" type="datetimeFigureOut">
              <a:rPr lang="en-US" smtClean="0"/>
              <a:t>3/1/2018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C06E7B5A-C980-447E-AD70-EAF265CA1E76}" type="slidenum">
              <a:rPr lang="en-US" smtClean="0"/>
              <a:t>‹#›</a:t>
            </a:fld>
            <a:endParaRPr lang="en-US" dirty="0"/>
          </a:p>
        </p:txBody>
      </p:sp>
    </p:spTree>
    <p:extLst>
      <p:ext uri="{BB962C8B-B14F-4D97-AF65-F5344CB8AC3E}">
        <p14:creationId xmlns:p14="http://schemas.microsoft.com/office/powerpoint/2010/main" val="2625358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40407187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014338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7" name="Picture 6" descr="FSL_186K.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7619" y="6272345"/>
            <a:ext cx="1572846" cy="434143"/>
          </a:xfrm>
          <a:prstGeom prst="rect">
            <a:avLst/>
          </a:prstGeom>
        </p:spPr>
      </p:pic>
      <p:cxnSp>
        <p:nvCxnSpPr>
          <p:cNvPr id="9" name="Straight Connector 8"/>
          <p:cNvCxnSpPr/>
          <p:nvPr/>
        </p:nvCxnSpPr>
        <p:spPr>
          <a:xfrm flipH="1">
            <a:off x="410309" y="6667411"/>
            <a:ext cx="6760307" cy="0"/>
          </a:xfrm>
          <a:prstGeom prst="line">
            <a:avLst/>
          </a:prstGeom>
          <a:ln w="12700" cmpd="sng">
            <a:solidFill>
              <a:srgbClr val="C80A2A"/>
            </a:soli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sz="quarter" idx="10"/>
          </p:nvPr>
        </p:nvSpPr>
        <p:spPr>
          <a:xfrm>
            <a:off x="517525" y="287543"/>
            <a:ext cx="7434629" cy="897792"/>
          </a:xfrm>
          <a:prstGeom prst="rect">
            <a:avLst/>
          </a:prstGeom>
        </p:spPr>
        <p:txBody>
          <a:bodyPr vert="horz"/>
          <a:lstStyle>
            <a:lvl1pPr marL="0" indent="0">
              <a:buFontTx/>
              <a:buNone/>
              <a:defRPr sz="3200" b="1" i="0" baseline="0">
                <a:solidFill>
                  <a:schemeClr val="tx2"/>
                </a:solidFill>
                <a:latin typeface="Roboto Slab Regular"/>
                <a:cs typeface="Roboto Slab Regular"/>
              </a:defRPr>
            </a:lvl1pPr>
            <a:lvl2pPr marL="457200" indent="0">
              <a:buFontTx/>
              <a:buNone/>
              <a:defRPr sz="3200" b="1" i="0" baseline="0">
                <a:solidFill>
                  <a:schemeClr val="tx2"/>
                </a:solidFill>
              </a:defRPr>
            </a:lvl2pPr>
            <a:lvl3pPr marL="914400" indent="0">
              <a:buFontTx/>
              <a:buNone/>
              <a:defRPr sz="3200" b="1" i="0" baseline="0">
                <a:solidFill>
                  <a:schemeClr val="tx2"/>
                </a:solidFill>
              </a:defRPr>
            </a:lvl3pPr>
            <a:lvl4pPr marL="1371600" indent="0">
              <a:buFontTx/>
              <a:buNone/>
              <a:defRPr sz="3200" b="1" i="0" baseline="0">
                <a:solidFill>
                  <a:schemeClr val="tx2"/>
                </a:solidFill>
              </a:defRPr>
            </a:lvl4pPr>
            <a:lvl5pPr marL="1828800" indent="0">
              <a:buFontTx/>
              <a:buNone/>
              <a:defRPr sz="3200" b="1" i="0" baseline="0">
                <a:solidFill>
                  <a:schemeClr val="tx2"/>
                </a:solidFill>
              </a:defRPr>
            </a:lvl5pPr>
          </a:lstStyle>
          <a:p>
            <a:pPr lvl="0"/>
            <a:r>
              <a:rPr lang="en-US"/>
              <a:t>Click to edit Master text styles</a:t>
            </a:r>
          </a:p>
        </p:txBody>
      </p:sp>
      <p:sp>
        <p:nvSpPr>
          <p:cNvPr id="5" name="Text Placeholder 4"/>
          <p:cNvSpPr>
            <a:spLocks noGrp="1"/>
          </p:cNvSpPr>
          <p:nvPr>
            <p:ph type="body" sz="quarter" idx="11"/>
          </p:nvPr>
        </p:nvSpPr>
        <p:spPr>
          <a:xfrm>
            <a:off x="517526" y="976603"/>
            <a:ext cx="4748213" cy="702733"/>
          </a:xfrm>
          <a:prstGeom prst="rect">
            <a:avLst/>
          </a:prstGeom>
        </p:spPr>
        <p:txBody>
          <a:bodyPr vert="horz"/>
          <a:lstStyle>
            <a:lvl1pPr marL="0" indent="0">
              <a:buFontTx/>
              <a:buNone/>
              <a:defRPr sz="2400" b="0" i="1" baseline="0">
                <a:latin typeface="Helvetica"/>
                <a:cs typeface="Helvetica"/>
              </a:defRPr>
            </a:lvl1pPr>
          </a:lstStyle>
          <a:p>
            <a:pPr lvl="0"/>
            <a:r>
              <a:rPr lang="en-US"/>
              <a:t>Click to edit Master text styles</a:t>
            </a:r>
          </a:p>
        </p:txBody>
      </p:sp>
      <p:sp>
        <p:nvSpPr>
          <p:cNvPr id="8" name="Picture Placeholder 7"/>
          <p:cNvSpPr>
            <a:spLocks noGrp="1"/>
          </p:cNvSpPr>
          <p:nvPr>
            <p:ph type="pic" sz="quarter" idx="12"/>
          </p:nvPr>
        </p:nvSpPr>
        <p:spPr>
          <a:xfrm>
            <a:off x="5411788" y="2135717"/>
            <a:ext cx="3332162" cy="3414184"/>
          </a:xfrm>
          <a:prstGeom prst="rect">
            <a:avLst/>
          </a:prstGeom>
        </p:spPr>
        <p:txBody>
          <a:bodyPr vert="horz"/>
          <a:lstStyle/>
          <a:p>
            <a:r>
              <a:rPr lang="en-US" dirty="0"/>
              <a:t>Click icon to add picture</a:t>
            </a:r>
          </a:p>
        </p:txBody>
      </p:sp>
      <p:sp>
        <p:nvSpPr>
          <p:cNvPr id="11" name="Text Placeholder 10"/>
          <p:cNvSpPr>
            <a:spLocks noGrp="1"/>
          </p:cNvSpPr>
          <p:nvPr>
            <p:ph type="body" sz="quarter" idx="13"/>
          </p:nvPr>
        </p:nvSpPr>
        <p:spPr>
          <a:xfrm>
            <a:off x="517526" y="2135717"/>
            <a:ext cx="4475163" cy="3647016"/>
          </a:xfrm>
          <a:prstGeom prst="rect">
            <a:avLst/>
          </a:prstGeom>
        </p:spPr>
        <p:txBody>
          <a:bodyPr vert="horz"/>
          <a:lstStyle>
            <a:lvl1pPr marL="342900" indent="-342900">
              <a:buClr>
                <a:schemeClr val="tx2"/>
              </a:buClr>
              <a:buSzPct val="80000"/>
              <a:buFont typeface="Lucida Grande"/>
              <a:buChar char="»"/>
              <a:defRPr sz="2000" b="0" i="0">
                <a:solidFill>
                  <a:schemeClr val="accent3">
                    <a:lumMod val="75000"/>
                    <a:lumOff val="25000"/>
                  </a:schemeClr>
                </a:solidFill>
                <a:latin typeface="Helvetica"/>
                <a:cs typeface="Helvetica"/>
              </a:defRPr>
            </a:lvl1pPr>
            <a:lvl2pPr marL="742950" indent="-285750">
              <a:buClr>
                <a:schemeClr val="tx2"/>
              </a:buClr>
              <a:buSzPct val="80000"/>
              <a:buFont typeface="Lucida Grande"/>
              <a:buChar char="»"/>
              <a:defRPr sz="2000" b="0" i="0">
                <a:solidFill>
                  <a:schemeClr val="accent3">
                    <a:lumMod val="75000"/>
                    <a:lumOff val="25000"/>
                  </a:schemeClr>
                </a:solidFill>
                <a:latin typeface="Helvetica"/>
                <a:cs typeface="Helvetica"/>
              </a:defRPr>
            </a:lvl2pPr>
            <a:lvl3pPr marL="1143000" indent="-228600">
              <a:buClr>
                <a:schemeClr val="tx2"/>
              </a:buClr>
              <a:buSzPct val="80000"/>
              <a:buFont typeface="Lucida Grande"/>
              <a:buChar char="»"/>
              <a:defRPr sz="2000" b="0" i="0">
                <a:solidFill>
                  <a:schemeClr val="accent3">
                    <a:lumMod val="75000"/>
                    <a:lumOff val="25000"/>
                  </a:schemeClr>
                </a:solidFill>
                <a:latin typeface="Helvetica"/>
                <a:cs typeface="Helvetica"/>
              </a:defRPr>
            </a:lvl3pPr>
            <a:lvl4pPr marL="1600200" indent="-228600">
              <a:buClr>
                <a:schemeClr val="tx2"/>
              </a:buClr>
              <a:buSzPct val="80000"/>
              <a:buFont typeface="Lucida Grande"/>
              <a:buChar char="»"/>
              <a:defRPr sz="2000" b="0" i="0">
                <a:solidFill>
                  <a:schemeClr val="accent3">
                    <a:lumMod val="75000"/>
                    <a:lumOff val="25000"/>
                  </a:schemeClr>
                </a:solidFill>
                <a:latin typeface="Helvetica"/>
                <a:cs typeface="Helvetica"/>
              </a:defRPr>
            </a:lvl4pPr>
            <a:lvl5pPr marL="2057400" indent="-228600">
              <a:buClr>
                <a:schemeClr val="tx2"/>
              </a:buClr>
              <a:buSzPct val="80000"/>
              <a:buFont typeface="Lucida Grande"/>
              <a:buChar char="»"/>
              <a:defRPr sz="2000" b="0" i="0">
                <a:solidFill>
                  <a:schemeClr val="accent3">
                    <a:lumMod val="75000"/>
                    <a:lumOff val="25000"/>
                  </a:schemeClr>
                </a:solidFill>
                <a:latin typeface="Helvetica"/>
                <a:cs typeface="Helvetica"/>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Red_DottedLin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50" y="1568591"/>
            <a:ext cx="8229600" cy="54141"/>
          </a:xfrm>
          <a:prstGeom prst="rect">
            <a:avLst/>
          </a:prstGeom>
        </p:spPr>
      </p:pic>
    </p:spTree>
    <p:extLst>
      <p:ext uri="{BB962C8B-B14F-4D97-AF65-F5344CB8AC3E}">
        <p14:creationId xmlns:p14="http://schemas.microsoft.com/office/powerpoint/2010/main" val="27055891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1399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0616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69985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70303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8853097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321693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70021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9539942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16529006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6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756177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5006263"/>
            <a:ext cx="8229600" cy="862451"/>
          </a:xfrm>
          <a:prstGeom prst="rect">
            <a:avLst/>
          </a:prstGeom>
        </p:spPr>
        <p:txBody>
          <a:bodyPr vert="horz"/>
          <a:lstStyle>
            <a:lvl1pPr algn="ctr">
              <a:defRPr sz="2800" b="0" i="0">
                <a:latin typeface="Roboto Slab Regular"/>
                <a:cs typeface="Roboto Slab Regular"/>
              </a:defRPr>
            </a:lvl1pPr>
          </a:lstStyle>
          <a:p>
            <a:r>
              <a:rPr lang="en-US"/>
              <a:t>Click to edit Master title style</a:t>
            </a:r>
            <a:endParaRPr lang="en-US" dirty="0"/>
          </a:p>
        </p:txBody>
      </p:sp>
      <p:pic>
        <p:nvPicPr>
          <p:cNvPr id="3" name="Picture 2" descr="FSL_186K.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7619" y="6272345"/>
            <a:ext cx="1572846" cy="434143"/>
          </a:xfrm>
          <a:prstGeom prst="rect">
            <a:avLst/>
          </a:prstGeom>
        </p:spPr>
      </p:pic>
      <p:cxnSp>
        <p:nvCxnSpPr>
          <p:cNvPr id="4" name="Straight Connector 3"/>
          <p:cNvCxnSpPr/>
          <p:nvPr/>
        </p:nvCxnSpPr>
        <p:spPr>
          <a:xfrm flipH="1">
            <a:off x="410309" y="6667411"/>
            <a:ext cx="6760307" cy="0"/>
          </a:xfrm>
          <a:prstGeom prst="line">
            <a:avLst/>
          </a:prstGeom>
          <a:ln w="12700" cmpd="sng">
            <a:solidFill>
              <a:srgbClr val="C80A2A"/>
            </a:solidFill>
          </a:ln>
          <a:effectLst/>
        </p:spPr>
        <p:style>
          <a:lnRef idx="2">
            <a:schemeClr val="accent1"/>
          </a:lnRef>
          <a:fillRef idx="0">
            <a:schemeClr val="accent1"/>
          </a:fillRef>
          <a:effectRef idx="1">
            <a:schemeClr val="accent1"/>
          </a:effectRef>
          <a:fontRef idx="minor">
            <a:schemeClr val="tx1"/>
          </a:fontRef>
        </p:style>
      </p:cxnSp>
      <p:sp>
        <p:nvSpPr>
          <p:cNvPr id="6" name="Picture Placeholder 5"/>
          <p:cNvSpPr>
            <a:spLocks noGrp="1"/>
          </p:cNvSpPr>
          <p:nvPr>
            <p:ph type="pic" sz="quarter" idx="10"/>
          </p:nvPr>
        </p:nvSpPr>
        <p:spPr>
          <a:xfrm>
            <a:off x="457200" y="1029841"/>
            <a:ext cx="8229600" cy="3920067"/>
          </a:xfrm>
          <a:prstGeom prst="rect">
            <a:avLst/>
          </a:prstGeom>
        </p:spPr>
        <p:txBody>
          <a:bodyPr vert="horz"/>
          <a:lstStyle/>
          <a:p>
            <a:r>
              <a:rPr lang="en-US" dirty="0"/>
              <a:t>Click icon to add picture</a:t>
            </a:r>
          </a:p>
        </p:txBody>
      </p:sp>
    </p:spTree>
    <p:extLst>
      <p:ext uri="{BB962C8B-B14F-4D97-AF65-F5344CB8AC3E}">
        <p14:creationId xmlns:p14="http://schemas.microsoft.com/office/powerpoint/2010/main" val="14611254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2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9654799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2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1135462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2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8278329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2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189805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2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605005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2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4585509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cSld name="9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40754901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15242930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96DFF08F-DC6B-4601-B491-B0F83F6DD2DA}" type="datetimeFigureOut">
              <a:rPr lang="en-US" dirty="0"/>
              <a:pPr/>
              <a:t>3/1/2018</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528073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68742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3/1/2018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95500" y="1098552"/>
            <a:ext cx="4953000" cy="3057525"/>
          </a:xfrm>
          <a:prstGeom prst="rect">
            <a:avLst/>
          </a:prstGeom>
        </p:spPr>
      </p:pic>
    </p:spTree>
    <p:extLst>
      <p:ext uri="{BB962C8B-B14F-4D97-AF65-F5344CB8AC3E}">
        <p14:creationId xmlns:p14="http://schemas.microsoft.com/office/powerpoint/2010/main" val="86325212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4200526"/>
            <a:ext cx="6858000" cy="1447800"/>
          </a:xfrm>
          <a:prstGeom prst="rect">
            <a:avLst/>
          </a:prstGeom>
        </p:spPr>
        <p:txBody>
          <a:bodyPr anchor="b"/>
          <a:lstStyle>
            <a:lvl1pPr algn="ctr">
              <a:defRPr sz="45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B61BEF0D-F0BB-DE4B-95CE-6DB70DBA9567}" type="datetimeFigureOut">
              <a:rPr lang="en-US" smtClean="0"/>
              <a:pPr/>
              <a:t>3/1/2018</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57F1E4F-1CFF-5643-939E-217C01CDF565}" type="slidenum">
              <a:rPr lang="en-US" smtClean="0"/>
              <a:pPr/>
              <a:t>‹#›</a:t>
            </a:fld>
            <a:endParaRPr lang="en-US" dirty="0"/>
          </a:p>
        </p:txBody>
      </p:sp>
      <p:cxnSp>
        <p:nvCxnSpPr>
          <p:cNvPr id="8" name="Straight Connector 7"/>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15766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1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25686458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17339785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14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740488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8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23438784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20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1481715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27177103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21_Title Slide">
    <p:spTree>
      <p:nvGrpSpPr>
        <p:cNvPr id="1" name=""/>
        <p:cNvGrpSpPr/>
        <p:nvPr/>
      </p:nvGrpSpPr>
      <p:grpSpPr>
        <a:xfrm>
          <a:off x="0" y="0"/>
          <a:ext cx="0" cy="0"/>
          <a:chOff x="0" y="0"/>
          <a:chExt cx="0" cy="0"/>
        </a:xfrm>
      </p:grpSpPr>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550148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2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3559374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2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89643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6636876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908215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userDrawn="1">
  <p:cSld name="3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1081865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3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6848514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userDrawn="1">
  <p:cSld name="3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lvl1pPr algn="l">
              <a:defRPr/>
            </a:lvl1pPr>
          </a:lstStyle>
          <a:p>
            <a:r>
              <a:rPr lang="en-US" dirty="0"/>
              <a:t>Click to edit Master title style</a:t>
            </a:r>
          </a:p>
        </p:txBody>
      </p:sp>
    </p:spTree>
    <p:extLst>
      <p:ext uri="{BB962C8B-B14F-4D97-AF65-F5344CB8AC3E}">
        <p14:creationId xmlns:p14="http://schemas.microsoft.com/office/powerpoint/2010/main" val="167801060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userDrawn="1">
  <p:cSld name="3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7841408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964024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72161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511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2811463"/>
            <a:ext cx="7886700" cy="777874"/>
          </a:xfrm>
          <a:prstGeom prst="rect">
            <a:avLst/>
          </a:prstGeom>
        </p:spPr>
        <p:txBody>
          <a:bodyPr>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0064B1"/>
          </a:solidFill>
          <a:ln w="19050">
            <a:solidFill>
              <a:srgbClr val="939598"/>
            </a:solid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userDrawn="1"/>
        </p:nvCxnSpPr>
        <p:spPr>
          <a:xfrm>
            <a:off x="0" y="0"/>
            <a:ext cx="0"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44000" y="0"/>
            <a:ext cx="1" cy="640080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0" y="0"/>
            <a:ext cx="9144001" cy="0"/>
          </a:xfrm>
          <a:prstGeom prst="line">
            <a:avLst/>
          </a:prstGeom>
          <a:ln w="19050">
            <a:solidFill>
              <a:srgbClr val="9395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21052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0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4108650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411338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userDrawn="1">
  <p:cSld name="35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76341029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userDrawn="1">
  <p:cSld name="36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6333478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userDrawn="1">
  <p:cSld name="37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97996440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1844831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302767463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userDrawn="1">
  <p:cSld name="38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54999985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userDrawn="1">
  <p:cSld name="39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4412936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userDrawn="1">
  <p:cSld name="40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82177426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userDrawn="1">
  <p:cSld name="41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8015345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userDrawn="1">
  <p:cSld name="42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08280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400339089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userDrawn="1">
  <p:cSld name="43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350589677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3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dirty="0"/>
              <a:t>Click to edit Master title style</a:t>
            </a:r>
          </a:p>
        </p:txBody>
      </p:sp>
      <p:sp>
        <p:nvSpPr>
          <p:cNvPr id="7" name="Rectangle 6"/>
          <p:cNvSpPr/>
          <p:nvPr userDrawn="1"/>
        </p:nvSpPr>
        <p:spPr>
          <a:xfrm>
            <a:off x="0" y="5401733"/>
            <a:ext cx="9144000" cy="1456267"/>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378308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4588" y="6400962"/>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213733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tx1"/>
                </a:solidFill>
              </a:defRPr>
            </a:lvl1pPr>
            <a:lvl2pPr marL="384048" indent="-182880">
              <a:buClr>
                <a:srgbClr val="6A8828"/>
              </a:buClr>
              <a:buFont typeface="Wingdings" panose="05000000000000000000" pitchFamily="2" charset="2"/>
              <a:buChar char="§"/>
              <a:defRPr>
                <a:solidFill>
                  <a:schemeClr val="tx1"/>
                </a:solidFill>
              </a:defRPr>
            </a:lvl2pPr>
            <a:lvl3pPr marL="566928" indent="-182880">
              <a:buClr>
                <a:srgbClr val="6A8828"/>
              </a:buClr>
              <a:buFont typeface="Calibri" panose="020F0502020204030204" pitchFamily="34" charset="0"/>
              <a:buChar char="-"/>
              <a:defRPr>
                <a:solidFill>
                  <a:schemeClr val="tx1"/>
                </a:solidFill>
              </a:defRPr>
            </a:lvl3pPr>
            <a:lvl4pPr>
              <a:defRPr>
                <a:solidFill>
                  <a:schemeClr val="tx1"/>
                </a:solidFill>
              </a:defRPr>
            </a:lvl4pPr>
            <a:lvl5pPr>
              <a:defRPr>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rotWithShape="1">
          <a:blip r:embed="rId2"/>
          <a:srcRect t="11905" b="11905"/>
          <a:stretch/>
        </p:blipFill>
        <p:spPr>
          <a:xfrm>
            <a:off x="7467600" y="5672667"/>
            <a:ext cx="1543050" cy="609600"/>
          </a:xfrm>
          <a:prstGeom prst="rect">
            <a:avLst/>
          </a:prstGeom>
        </p:spPr>
      </p:pic>
    </p:spTree>
    <p:extLst>
      <p:ext uri="{BB962C8B-B14F-4D97-AF65-F5344CB8AC3E}">
        <p14:creationId xmlns:p14="http://schemas.microsoft.com/office/powerpoint/2010/main" val="36027023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2898648"/>
          </a:xfrm>
        </p:spPr>
        <p:txBody>
          <a:bodyPr anchor="b" anchorCtr="0">
            <a:normAutofit/>
          </a:bodyPr>
          <a:lstStyle>
            <a:lvl1pPr algn="ctr">
              <a:lnSpc>
                <a:spcPct val="85000"/>
              </a:lnSpc>
              <a:defRPr sz="8000" b="0">
                <a:solidFill>
                  <a:schemeClr val="tx1">
                    <a:lumMod val="85000"/>
                    <a:lumOff val="15000"/>
                  </a:schemeClr>
                </a:solidFill>
              </a:defRPr>
            </a:lvl1pPr>
          </a:lstStyle>
          <a:p>
            <a:r>
              <a:rPr lang="en-US" dirty="0"/>
              <a:t>Click to edit Master title style</a:t>
            </a:r>
          </a:p>
        </p:txBody>
      </p:sp>
      <p:cxnSp>
        <p:nvCxnSpPr>
          <p:cNvPr id="9" name="Straight Connector 8"/>
          <p:cNvCxnSpPr/>
          <p:nvPr/>
        </p:nvCxnSpPr>
        <p:spPr>
          <a:xfrm>
            <a:off x="905744" y="37338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a:stretch>
            <a:fillRect/>
          </a:stretch>
        </p:blipFill>
        <p:spPr>
          <a:xfrm>
            <a:off x="2895600" y="3810000"/>
            <a:ext cx="3338400" cy="1244663"/>
          </a:xfrm>
          <a:prstGeom prst="rect">
            <a:avLst/>
          </a:prstGeom>
          <a:blipFill dpi="0" rotWithShape="1">
            <a:blip r:embed="rId3"/>
            <a:srcRect/>
            <a:tile tx="0" ty="0" sx="100000" sy="100000" flip="none" algn="tl"/>
          </a:blipFill>
        </p:spPr>
      </p:pic>
    </p:spTree>
    <p:extLst>
      <p:ext uri="{BB962C8B-B14F-4D97-AF65-F5344CB8AC3E}">
        <p14:creationId xmlns:p14="http://schemas.microsoft.com/office/powerpoint/2010/main" val="236218084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1851579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3/1/2018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52650768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978029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smtClean="0"/>
              <a:pPr/>
              <a:t>3/1/2018</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9134211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96DFF08F-DC6B-4601-B491-B0F83F6DD2DA}" type="datetimeFigureOut">
              <a:rPr lang="en-US" dirty="0"/>
              <a:pPr/>
              <a:t>3/1/2018</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558753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024061"/>
          </a:xfrm>
          <a:prstGeom prst="rect">
            <a:avLst/>
          </a:prstGeom>
        </p:spPr>
        <p:txBody>
          <a:bodyPr anchor="b">
            <a:normAutofit/>
          </a:bodyPr>
          <a:lstStyle>
            <a:lvl1pPr algn="ctr">
              <a:defRPr sz="4000"/>
            </a:lvl1pPr>
          </a:lstStyle>
          <a:p>
            <a:r>
              <a:rPr lang="en-US" dirty="0"/>
              <a:t>Click to edit Master title style</a:t>
            </a:r>
          </a:p>
        </p:txBody>
      </p:sp>
      <p:sp>
        <p:nvSpPr>
          <p:cNvPr id="7" name="Rectangle 6"/>
          <p:cNvSpPr/>
          <p:nvPr userDrawn="1"/>
        </p:nvSpPr>
        <p:spPr>
          <a:xfrm>
            <a:off x="2382" y="6400800"/>
            <a:ext cx="9141619" cy="45720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43800" y="5029200"/>
            <a:ext cx="1195388" cy="1069558"/>
          </a:xfrm>
          <a:prstGeom prst="rect">
            <a:avLst/>
          </a:prstGeom>
        </p:spPr>
      </p:pic>
    </p:spTree>
    <p:extLst>
      <p:ext uri="{BB962C8B-B14F-4D97-AF65-F5344CB8AC3E}">
        <p14:creationId xmlns:p14="http://schemas.microsoft.com/office/powerpoint/2010/main" val="12690225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576345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8029733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408108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4_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rgbClr val="A5002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userDrawn="1"/>
        </p:nvCxnSpPr>
        <p:spPr>
          <a:xfrm>
            <a:off x="0" y="0"/>
            <a:ext cx="9144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0" y="0"/>
            <a:ext cx="0"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144000" y="0"/>
            <a:ext cx="1" cy="6400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822959" y="1295400"/>
            <a:ext cx="7543801" cy="4573694"/>
          </a:xfrm>
          <a:prstGeom prst="rect">
            <a:avLst/>
          </a:prstGeom>
        </p:spPr>
        <p:txBody>
          <a:bodyPr/>
          <a:lstStyle>
            <a:lvl2pPr marL="384048" indent="-182880">
              <a:buClr>
                <a:schemeClr val="tx1"/>
              </a:buClr>
              <a:buFont typeface="Wingdings" panose="05000000000000000000" pitchFamily="2" charset="2"/>
              <a:buChar char="§"/>
              <a:defRPr/>
            </a:lvl2pPr>
            <a:lvl3pPr marL="566928" indent="-182880">
              <a:buClr>
                <a:schemeClr val="tx1"/>
              </a:buClr>
              <a:buFont typeface="Wingdings" panose="05000000000000000000" pitchFamily="2" charset="2"/>
              <a:buChar char="§"/>
              <a:defRPr/>
            </a:lvl3pPr>
            <a:lvl4pPr marL="749808" indent="-182880">
              <a:buClr>
                <a:schemeClr val="tx1"/>
              </a:buClr>
              <a:buFont typeface="Wingdings" panose="05000000000000000000" pitchFamily="2" charset="2"/>
              <a:buChar char="§"/>
              <a:defRPr/>
            </a:lvl4pPr>
            <a:lvl5pPr marL="932688" indent="-182880">
              <a:buClr>
                <a:schemeClr val="tx1"/>
              </a:buClr>
              <a:buFont typeface="Wingdings" panose="05000000000000000000" pitchFamily="2"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
          <p:cNvSpPr>
            <a:spLocks noGrp="1"/>
          </p:cNvSpPr>
          <p:nvPr>
            <p:ph type="title"/>
          </p:nvPr>
        </p:nvSpPr>
        <p:spPr>
          <a:xfrm>
            <a:off x="822960" y="286605"/>
            <a:ext cx="7543800" cy="932596"/>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5756917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2.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711042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 id="2147483776" r:id="rId36"/>
    <p:sldLayoutId id="2147483777" r:id="rId37"/>
    <p:sldLayoutId id="2147483778" r:id="rId38"/>
    <p:sldLayoutId id="2147483779" r:id="rId39"/>
    <p:sldLayoutId id="2147483744" r:id="rId40"/>
    <p:sldLayoutId id="2147483745" r:id="rId41"/>
    <p:sldLayoutId id="2147483746" r:id="rId42"/>
    <p:sldLayoutId id="2147483747" r:id="rId43"/>
    <p:sldLayoutId id="2147483748" r:id="rId44"/>
    <p:sldLayoutId id="2147483749" r:id="rId45"/>
    <p:sldLayoutId id="2147483750" r:id="rId46"/>
    <p:sldLayoutId id="2147483751" r:id="rId47"/>
    <p:sldLayoutId id="2147483752" r:id="rId48"/>
    <p:sldLayoutId id="2147483753" r:id="rId49"/>
    <p:sldLayoutId id="2147483754" r:id="rId50"/>
    <p:sldLayoutId id="2147483755" r:id="rId51"/>
    <p:sldLayoutId id="2147483756" r:id="rId52"/>
    <p:sldLayoutId id="2147483757" r:id="rId53"/>
    <p:sldLayoutId id="2147483758" r:id="rId54"/>
    <p:sldLayoutId id="2147483759" r:id="rId55"/>
    <p:sldLayoutId id="2147483760" r:id="rId56"/>
    <p:sldLayoutId id="2147483761" r:id="rId57"/>
    <p:sldLayoutId id="2147483762" r:id="rId58"/>
    <p:sldLayoutId id="2147483763" r:id="rId59"/>
    <p:sldLayoutId id="2147483764" r:id="rId60"/>
    <p:sldLayoutId id="2147483765" r:id="rId61"/>
    <p:sldLayoutId id="2147483766" r:id="rId62"/>
    <p:sldLayoutId id="2147483767" r:id="rId63"/>
    <p:sldLayoutId id="2147483768" r:id="rId64"/>
    <p:sldLayoutId id="2147483769" r:id="rId65"/>
    <p:sldLayoutId id="2147483770" r:id="rId66"/>
    <p:sldLayoutId id="2147483771" r:id="rId67"/>
    <p:sldLayoutId id="2147483772" r:id="rId68"/>
    <p:sldLayoutId id="2147483773" r:id="rId69"/>
    <p:sldLayoutId id="2147483774" r:id="rId70"/>
    <p:sldLayoutId id="2147483775" r:id="rId7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3/1/2018</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622265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3.xml.rels><?xml version="1.0" encoding="UTF-8" standalone="yes"?>
<Relationships xmlns="http://schemas.openxmlformats.org/package/2006/relationships"><Relationship Id="rId2" Type="http://schemas.openxmlformats.org/officeDocument/2006/relationships/hyperlink" Target="http://www.copyright.gov/eco/" TargetMode="External"/><Relationship Id="rId1" Type="http://schemas.openxmlformats.org/officeDocument/2006/relationships/slideLayout" Target="../slideLayouts/slideLayout7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3.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oOlDewpCfZQ" TargetMode="External"/><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7.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3.xml"/></Relationships>
</file>

<file path=ppt/slides/_rels/slide31.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notesSlide" Target="../notesSlides/notesSlide17.xml"/><Relationship Id="rId1" Type="http://schemas.openxmlformats.org/officeDocument/2006/relationships/slideLayout" Target="../slideLayouts/slideLayout7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creativecommons.org/licenses/by-nc/4.0/" TargetMode="External"/><Relationship Id="rId1" Type="http://schemas.openxmlformats.org/officeDocument/2006/relationships/slideLayout" Target="../slideLayouts/slideLayout7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3.xml"/></Relationships>
</file>

<file path=ppt/slides/_rels/slide8.xml.rels><?xml version="1.0" encoding="UTF-8" standalone="yes"?>
<Relationships xmlns="http://schemas.openxmlformats.org/package/2006/relationships"><Relationship Id="rId3" Type="http://schemas.openxmlformats.org/officeDocument/2006/relationships/hyperlink" Target="http://www.copyright.gov/title17/" TargetMode="External"/><Relationship Id="rId2" Type="http://schemas.openxmlformats.org/officeDocument/2006/relationships/notesSlide" Target="../notesSlides/notesSlide5.xml"/><Relationship Id="rId1" Type="http://schemas.openxmlformats.org/officeDocument/2006/relationships/slideLayout" Target="../slideLayouts/slideLayout7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a:latin typeface="Arial" pitchFamily="34" charset="0"/>
                <a:cs typeface="Arial" pitchFamily="34" charset="0"/>
              </a:rPr>
              <a:t>Copyright Basics</a:t>
            </a:r>
            <a:endParaRPr lang="en-US" sz="7200" dirty="0"/>
          </a:p>
        </p:txBody>
      </p:sp>
      <p:sp>
        <p:nvSpPr>
          <p:cNvPr id="3" name="Subtitle 2"/>
          <p:cNvSpPr>
            <a:spLocks noGrp="1"/>
          </p:cNvSpPr>
          <p:nvPr>
            <p:ph type="subTitle" idx="1"/>
          </p:nvPr>
        </p:nvSpPr>
        <p:spPr/>
        <p:txBody>
          <a:bodyPr/>
          <a:lstStyle/>
          <a:p>
            <a:r>
              <a:rPr lang="en-US" sz="3000" dirty="0"/>
              <a:t>An Overview</a:t>
            </a:r>
            <a:endParaRPr lang="en-US"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stretch>
            <a:fillRect/>
          </a:stretch>
        </p:blipFill>
        <p:spPr>
          <a:xfrm>
            <a:off x="5486400" y="4876800"/>
            <a:ext cx="3295650" cy="1228725"/>
          </a:xfrm>
          <a:prstGeom prst="rect">
            <a:avLst/>
          </a:prstGeom>
        </p:spPr>
      </p:pic>
    </p:spTree>
    <p:extLst>
      <p:ext uri="{BB962C8B-B14F-4D97-AF65-F5344CB8AC3E}">
        <p14:creationId xmlns:p14="http://schemas.microsoft.com/office/powerpoint/2010/main" val="3130698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solidFill>
                  <a:schemeClr val="tx1">
                    <a:lumMod val="95000"/>
                    <a:lumOff val="5000"/>
                  </a:schemeClr>
                </a:solidFill>
              </a:rPr>
              <a:t>Originality</a:t>
            </a:r>
            <a:r>
              <a:rPr lang="en-US" dirty="0"/>
              <a:t> </a:t>
            </a:r>
          </a:p>
        </p:txBody>
      </p:sp>
      <p:sp>
        <p:nvSpPr>
          <p:cNvPr id="3" name="Content Placeholder 2"/>
          <p:cNvSpPr>
            <a:spLocks noGrp="1"/>
          </p:cNvSpPr>
          <p:nvPr>
            <p:ph idx="1"/>
          </p:nvPr>
        </p:nvSpPr>
        <p:spPr>
          <a:xfrm>
            <a:off x="822959" y="1845734"/>
            <a:ext cx="7543801" cy="3869266"/>
          </a:xfrm>
        </p:spPr>
        <p:txBody>
          <a:bodyPr>
            <a:normAutofit/>
          </a:bodyPr>
          <a:lstStyle/>
          <a:p>
            <a:pPr marL="231775" indent="-231775">
              <a:buFont typeface="Wingdings" panose="05000000000000000000" pitchFamily="2" charset="2"/>
              <a:buChar char="§"/>
            </a:pPr>
            <a:r>
              <a:rPr lang="en-US" sz="3000" dirty="0">
                <a:solidFill>
                  <a:schemeClr val="tx1"/>
                </a:solidFill>
              </a:rPr>
              <a:t>Originality general means that you have not directly copied the work from someone else</a:t>
            </a:r>
          </a:p>
          <a:p>
            <a:pPr marL="231775" indent="-231775">
              <a:buFont typeface="Wingdings" panose="05000000000000000000" pitchFamily="2" charset="2"/>
              <a:buChar char="§"/>
            </a:pPr>
            <a:r>
              <a:rPr lang="en-US" sz="3000" dirty="0">
                <a:solidFill>
                  <a:schemeClr val="tx1"/>
                </a:solidFill>
              </a:rPr>
              <a:t>You can have nearly identical items created by different people.</a:t>
            </a:r>
          </a:p>
          <a:p>
            <a:pPr marL="0" indent="0">
              <a:buNone/>
            </a:pPr>
            <a:endParaRPr lang="en-US" sz="3200" dirty="0"/>
          </a:p>
          <a:p>
            <a:pPr marL="0" indent="0">
              <a:buNone/>
            </a:pPr>
            <a:endParaRPr lang="en-US" sz="3200" dirty="0"/>
          </a:p>
          <a:p>
            <a:pPr marL="0" indent="0">
              <a:buNone/>
            </a:pPr>
            <a:endParaRPr lang="en-US" sz="3200" dirty="0"/>
          </a:p>
          <a:p>
            <a:pPr>
              <a:buNone/>
            </a:pPr>
            <a:endParaRPr lang="en-US" dirty="0"/>
          </a:p>
          <a:p>
            <a:pPr>
              <a:buNone/>
            </a:pPr>
            <a:endParaRPr lang="en-US" dirty="0"/>
          </a:p>
        </p:txBody>
      </p:sp>
    </p:spTree>
    <p:extLst>
      <p:ext uri="{BB962C8B-B14F-4D97-AF65-F5344CB8AC3E}">
        <p14:creationId xmlns:p14="http://schemas.microsoft.com/office/powerpoint/2010/main" val="1401322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Fixed in a Tangible Medium</a:t>
            </a:r>
          </a:p>
        </p:txBody>
      </p:sp>
      <p:sp>
        <p:nvSpPr>
          <p:cNvPr id="3" name="Content Placeholder 2"/>
          <p:cNvSpPr>
            <a:spLocks noGrp="1"/>
          </p:cNvSpPr>
          <p:nvPr>
            <p:ph idx="1"/>
          </p:nvPr>
        </p:nvSpPr>
        <p:spPr/>
        <p:txBody>
          <a:bodyPr>
            <a:normAutofit fontScale="92500" lnSpcReduction="20000"/>
          </a:bodyPr>
          <a:lstStyle/>
          <a:p>
            <a:pPr marL="109538" indent="0">
              <a:buNone/>
            </a:pPr>
            <a:r>
              <a:rPr lang="en-US" sz="3500" dirty="0"/>
              <a:t>Needs to be perceivable, either to the human eye or though the use of a machine or device, e.g. computer, projector.</a:t>
            </a:r>
          </a:p>
          <a:p>
            <a:pPr marL="109538" indent="0">
              <a:buNone/>
            </a:pPr>
            <a:endParaRPr lang="en-US" sz="3500" dirty="0"/>
          </a:p>
          <a:p>
            <a:pPr marL="109538" indent="0">
              <a:buNone/>
            </a:pPr>
            <a:r>
              <a:rPr lang="en-US" sz="3500" dirty="0"/>
              <a:t>“If you can see it, read it, watch it, or hear it –with our without the use of a computer, projector, or other machine—the work is likely eligible for copyright protection.”</a:t>
            </a:r>
          </a:p>
          <a:p>
            <a:pPr algn="r">
              <a:buNone/>
            </a:pPr>
            <a:r>
              <a:rPr lang="en-US" sz="3500" dirty="0"/>
              <a:t>-Kenneth D. Crews</a:t>
            </a:r>
            <a:r>
              <a:rPr lang="en-US" dirty="0"/>
              <a:t>	</a:t>
            </a:r>
          </a:p>
          <a:p>
            <a:endParaRPr lang="en-US" dirty="0"/>
          </a:p>
          <a:p>
            <a:endParaRPr lang="en-US" dirty="0"/>
          </a:p>
        </p:txBody>
      </p:sp>
    </p:spTree>
    <p:extLst>
      <p:ext uri="{BB962C8B-B14F-4D97-AF65-F5344CB8AC3E}">
        <p14:creationId xmlns:p14="http://schemas.microsoft.com/office/powerpoint/2010/main" val="4069342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dirty="0"/>
              <a:t>This means…</a:t>
            </a:r>
          </a:p>
        </p:txBody>
      </p:sp>
      <p:sp>
        <p:nvSpPr>
          <p:cNvPr id="3" name="Content Placeholder 2"/>
          <p:cNvSpPr>
            <a:spLocks noGrp="1"/>
          </p:cNvSpPr>
          <p:nvPr>
            <p:ph idx="1"/>
          </p:nvPr>
        </p:nvSpPr>
        <p:spPr/>
        <p:txBody>
          <a:bodyPr/>
          <a:lstStyle/>
          <a:p>
            <a:pPr marL="346075" indent="-346075">
              <a:buFont typeface="Wingdings" panose="05000000000000000000" pitchFamily="2" charset="2"/>
              <a:buChar char="§"/>
              <a:defRPr/>
            </a:pPr>
            <a:r>
              <a:rPr lang="en-US" sz="3200" dirty="0"/>
              <a:t>We all own thousands of copyrights.</a:t>
            </a:r>
          </a:p>
          <a:p>
            <a:pPr marL="346075" indent="-346075">
              <a:buFont typeface="Wingdings" panose="05000000000000000000" pitchFamily="2" charset="2"/>
              <a:buChar char="§"/>
              <a:defRPr/>
            </a:pPr>
            <a:r>
              <a:rPr lang="en-US" sz="3200" dirty="0"/>
              <a:t>Much of what we encounter in our daily lives is protected by copyright.</a:t>
            </a:r>
          </a:p>
          <a:p>
            <a:pPr marL="346075" indent="-346075">
              <a:buFont typeface="Wingdings" panose="05000000000000000000" pitchFamily="2" charset="2"/>
              <a:buChar char="§"/>
              <a:defRPr/>
            </a:pPr>
            <a:r>
              <a:rPr lang="en-US" sz="3200" dirty="0"/>
              <a:t>Copyright notice (e.g. © 2018 by Carla Myers) is no longer required!</a:t>
            </a:r>
          </a:p>
          <a:p>
            <a:pPr>
              <a:defRPr/>
            </a:pPr>
            <a:endParaRPr lang="en-US" dirty="0"/>
          </a:p>
        </p:txBody>
      </p:sp>
    </p:spTree>
    <p:extLst>
      <p:ext uri="{BB962C8B-B14F-4D97-AF65-F5344CB8AC3E}">
        <p14:creationId xmlns:p14="http://schemas.microsoft.com/office/powerpoint/2010/main" val="626867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defRPr/>
            </a:pPr>
            <a:r>
              <a:rPr lang="en-US" sz="3800" dirty="0"/>
              <a:t>Registering with the Copyright Office</a:t>
            </a:r>
          </a:p>
        </p:txBody>
      </p:sp>
      <p:sp>
        <p:nvSpPr>
          <p:cNvPr id="3" name="Content Placeholder 2"/>
          <p:cNvSpPr>
            <a:spLocks noGrp="1"/>
          </p:cNvSpPr>
          <p:nvPr>
            <p:ph idx="1"/>
          </p:nvPr>
        </p:nvSpPr>
        <p:spPr/>
        <p:txBody>
          <a:bodyPr>
            <a:normAutofit/>
          </a:bodyPr>
          <a:lstStyle/>
          <a:p>
            <a:pPr marL="0" indent="0">
              <a:spcBef>
                <a:spcPts val="0"/>
              </a:spcBef>
              <a:spcAft>
                <a:spcPts val="0"/>
              </a:spcAft>
              <a:buNone/>
              <a:defRPr/>
            </a:pPr>
            <a:r>
              <a:rPr lang="en-US" sz="2800" dirty="0"/>
              <a:t>Registration and the inclusion of a copyright notice is no longer necessary, but does have some benefits</a:t>
            </a:r>
          </a:p>
          <a:p>
            <a:pPr marL="347663" indent="-347663">
              <a:spcBef>
                <a:spcPts val="0"/>
              </a:spcBef>
              <a:spcAft>
                <a:spcPts val="0"/>
              </a:spcAft>
              <a:buFont typeface="Wingdings" panose="05000000000000000000" pitchFamily="2" charset="2"/>
              <a:buChar char="§"/>
              <a:defRPr/>
            </a:pPr>
            <a:r>
              <a:rPr lang="en-US" sz="2800" dirty="0"/>
              <a:t>Documents your ownership in the copyright of the work</a:t>
            </a:r>
          </a:p>
          <a:p>
            <a:pPr marL="347663" indent="-347663">
              <a:spcBef>
                <a:spcPts val="0"/>
              </a:spcBef>
              <a:spcAft>
                <a:spcPts val="0"/>
              </a:spcAft>
              <a:buFont typeface="Wingdings" panose="05000000000000000000" pitchFamily="2" charset="2"/>
              <a:buChar char="§"/>
              <a:defRPr/>
            </a:pPr>
            <a:r>
              <a:rPr lang="en-US" sz="2800" dirty="0"/>
              <a:t>Allows you to swiftly bring suit against someone who is infringing on your copyright</a:t>
            </a:r>
          </a:p>
          <a:p>
            <a:pPr algn="ctr">
              <a:buFont typeface="Wingdings" pitchFamily="2" charset="2"/>
              <a:buNone/>
              <a:defRPr/>
            </a:pPr>
            <a:endParaRPr lang="en-US" sz="2800" dirty="0"/>
          </a:p>
          <a:p>
            <a:pPr algn="ctr">
              <a:buFont typeface="Wingdings" pitchFamily="2" charset="2"/>
              <a:buNone/>
              <a:defRPr/>
            </a:pPr>
            <a:r>
              <a:rPr lang="en-US" sz="2800" dirty="0">
                <a:hlinkClick r:id="rId2"/>
              </a:rPr>
              <a:t>http://www.copyright.gov/eco/</a:t>
            </a:r>
            <a:r>
              <a:rPr lang="en-US" sz="2800" dirty="0"/>
              <a:t>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241CE46A-1BFD-4FF9-B074-902DC485DE71}" type="slidenum">
              <a:rPr lang="en-US" altLang="en-US">
                <a:solidFill>
                  <a:srgbClr val="898989"/>
                </a:solidFill>
              </a:rPr>
              <a:pPr eaLnBrk="1" hangingPunct="1"/>
              <a:t>13</a:t>
            </a:fld>
            <a:endParaRPr lang="en-US" altLang="en-US" dirty="0">
              <a:solidFill>
                <a:srgbClr val="898989"/>
              </a:solidFill>
            </a:endParaRPr>
          </a:p>
        </p:txBody>
      </p:sp>
    </p:spTree>
    <p:extLst>
      <p:ext uri="{BB962C8B-B14F-4D97-AF65-F5344CB8AC3E}">
        <p14:creationId xmlns:p14="http://schemas.microsoft.com/office/powerpoint/2010/main" val="3883637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l"/>
            <a:r>
              <a:rPr lang="en-US" altLang="en-US" dirty="0"/>
              <a:t>What is Copyrightable?</a:t>
            </a:r>
          </a:p>
        </p:txBody>
      </p:sp>
      <p:sp>
        <p:nvSpPr>
          <p:cNvPr id="3" name="Content Placeholder 2"/>
          <p:cNvSpPr>
            <a:spLocks noGrp="1"/>
          </p:cNvSpPr>
          <p:nvPr>
            <p:ph idx="1"/>
          </p:nvPr>
        </p:nvSpPr>
        <p:spPr/>
        <p:txBody>
          <a:bodyPr>
            <a:noAutofit/>
          </a:bodyPr>
          <a:lstStyle/>
          <a:p>
            <a:pPr marL="346075" indent="-346075">
              <a:spcBef>
                <a:spcPts val="0"/>
              </a:spcBef>
              <a:buFont typeface="Wingdings" panose="05000000000000000000" pitchFamily="2" charset="2"/>
              <a:buChar char="§"/>
              <a:defRPr/>
            </a:pPr>
            <a:r>
              <a:rPr lang="en-US" dirty="0"/>
              <a:t>Literary works-fiction/nonfiction, poetry, textbooks, reference works, directories, catalogs, advertising copy, compilations of information, computer programs and databases)</a:t>
            </a:r>
          </a:p>
          <a:p>
            <a:pPr marL="346075" indent="-346075">
              <a:spcBef>
                <a:spcPts val="0"/>
              </a:spcBef>
              <a:buFont typeface="Wingdings" panose="05000000000000000000" pitchFamily="2" charset="2"/>
              <a:buChar char="§"/>
              <a:defRPr/>
            </a:pPr>
            <a:r>
              <a:rPr lang="en-US" dirty="0"/>
              <a:t>Musical works-this generally refers to music scores &amp; accompanying words)</a:t>
            </a:r>
          </a:p>
          <a:p>
            <a:pPr marL="346075" indent="-346075">
              <a:spcBef>
                <a:spcPts val="0"/>
              </a:spcBef>
              <a:buFont typeface="Wingdings" panose="05000000000000000000" pitchFamily="2" charset="2"/>
              <a:buChar char="§"/>
              <a:defRPr/>
            </a:pPr>
            <a:r>
              <a:rPr lang="en-US" dirty="0"/>
              <a:t>Dramatic works-plays, film, radio, and television scripts)</a:t>
            </a:r>
          </a:p>
          <a:p>
            <a:pPr marL="346075" indent="-346075">
              <a:spcBef>
                <a:spcPts val="0"/>
              </a:spcBef>
              <a:buFont typeface="Wingdings" panose="05000000000000000000" pitchFamily="2" charset="2"/>
              <a:buChar char="§"/>
              <a:defRPr/>
            </a:pPr>
            <a:r>
              <a:rPr lang="en-US" dirty="0"/>
              <a:t>Pantomimes and choreography</a:t>
            </a:r>
          </a:p>
          <a:p>
            <a:pPr marL="346075" indent="-346075">
              <a:spcBef>
                <a:spcPts val="0"/>
              </a:spcBef>
              <a:buFont typeface="Wingdings" panose="05000000000000000000" pitchFamily="2" charset="2"/>
              <a:buChar char="§"/>
              <a:defRPr/>
            </a:pPr>
            <a:r>
              <a:rPr lang="en-US" dirty="0"/>
              <a:t>Pictorial, graphic, and sculptural works-art</a:t>
            </a:r>
          </a:p>
          <a:p>
            <a:pPr marL="346075" indent="-346075">
              <a:spcBef>
                <a:spcPts val="0"/>
              </a:spcBef>
              <a:buFont typeface="Wingdings" panose="05000000000000000000" pitchFamily="2" charset="2"/>
              <a:buChar char="§"/>
              <a:defRPr/>
            </a:pPr>
            <a:r>
              <a:rPr lang="en-US" dirty="0"/>
              <a:t>Motion pictures and other audiovisual works-film, television show, videogame, etc.</a:t>
            </a:r>
          </a:p>
          <a:p>
            <a:pPr marL="346075" indent="-346075">
              <a:spcBef>
                <a:spcPts val="0"/>
              </a:spcBef>
              <a:buFont typeface="Wingdings" panose="05000000000000000000" pitchFamily="2" charset="2"/>
              <a:buChar char="§"/>
              <a:defRPr/>
            </a:pPr>
            <a:r>
              <a:rPr lang="en-US" dirty="0"/>
              <a:t>Sound recordings-performances of musical works, audio recordings of literary works</a:t>
            </a:r>
          </a:p>
          <a:p>
            <a:pPr marL="346075" indent="-346075">
              <a:spcBef>
                <a:spcPts val="0"/>
              </a:spcBef>
              <a:buFont typeface="Wingdings" panose="05000000000000000000" pitchFamily="2" charset="2"/>
              <a:buChar char="§"/>
              <a:defRPr/>
            </a:pPr>
            <a:r>
              <a:rPr lang="en-US" dirty="0"/>
              <a:t>Architectural works-just the designs, not the building its self!</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CAFDD7FB-0741-4888-A380-74CDC03BF7E9}" type="slidenum">
              <a:rPr lang="en-US" altLang="en-US">
                <a:solidFill>
                  <a:srgbClr val="898989"/>
                </a:solidFill>
              </a:rPr>
              <a:pPr eaLnBrk="1" hangingPunct="1"/>
              <a:t>14</a:t>
            </a:fld>
            <a:endParaRPr lang="en-US" altLang="en-US" dirty="0">
              <a:solidFill>
                <a:srgbClr val="898989"/>
              </a:solidFill>
            </a:endParaRPr>
          </a:p>
        </p:txBody>
      </p:sp>
    </p:spTree>
    <p:extLst>
      <p:ext uri="{BB962C8B-B14F-4D97-AF65-F5344CB8AC3E}">
        <p14:creationId xmlns:p14="http://schemas.microsoft.com/office/powerpoint/2010/main" val="320298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200" dirty="0"/>
              <a:t>Ideas—no one can copyright an idea, however your expression of an idea may be protectable.</a:t>
            </a:r>
          </a:p>
          <a:p>
            <a:pPr marL="0" indent="0">
              <a:spcBef>
                <a:spcPts val="0"/>
              </a:spcBef>
              <a:spcAft>
                <a:spcPts val="0"/>
              </a:spcAft>
              <a:buNone/>
            </a:pPr>
            <a:endParaRPr lang="en-US" sz="3200" dirty="0"/>
          </a:p>
          <a:p>
            <a:pPr marL="0" indent="0" algn="ctr">
              <a:spcBef>
                <a:spcPts val="0"/>
              </a:spcBef>
              <a:spcAft>
                <a:spcPts val="0"/>
              </a:spcAft>
              <a:buNone/>
            </a:pPr>
            <a:r>
              <a:rPr lang="en-US" sz="3200" dirty="0"/>
              <a:t>Making ideas freely available for anyone to pursue </a:t>
            </a:r>
            <a:r>
              <a:rPr lang="en-US" sz="3200" dirty="0">
                <a:solidFill>
                  <a:schemeClr val="accent4">
                    <a:lumMod val="50000"/>
                  </a:schemeClr>
                </a:solidFill>
              </a:rPr>
              <a:t>“promotes the progress of…useful arts”</a:t>
            </a:r>
          </a:p>
        </p:txBody>
      </p:sp>
    </p:spTree>
    <p:extLst>
      <p:ext uri="{BB962C8B-B14F-4D97-AF65-F5344CB8AC3E}">
        <p14:creationId xmlns:p14="http://schemas.microsoft.com/office/powerpoint/2010/main" val="404313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a:t>
            </a:r>
          </a:p>
        </p:txBody>
      </p:sp>
      <p:sp>
        <p:nvSpPr>
          <p:cNvPr id="3" name="Content Placeholder 2"/>
          <p:cNvSpPr>
            <a:spLocks noGrp="1"/>
          </p:cNvSpPr>
          <p:nvPr>
            <p:ph idx="1"/>
          </p:nvPr>
        </p:nvSpPr>
        <p:spPr/>
        <p:txBody>
          <a:bodyPr>
            <a:noAutofit/>
          </a:bodyPr>
          <a:lstStyle/>
          <a:p>
            <a:pPr marL="346075" indent="-346075">
              <a:buFont typeface="Wingdings" panose="05000000000000000000" pitchFamily="2" charset="2"/>
              <a:buChar char="§"/>
            </a:pPr>
            <a:r>
              <a:rPr lang="en-US" sz="2800" dirty="0"/>
              <a:t>Performing arts students are asked to create an impressionistic painting of a vase of flowers.</a:t>
            </a:r>
          </a:p>
          <a:p>
            <a:pPr marL="346075" indent="-346075">
              <a:buFont typeface="Wingdings" panose="05000000000000000000" pitchFamily="2" charset="2"/>
              <a:buChar char="§"/>
            </a:pPr>
            <a:r>
              <a:rPr lang="en-US" sz="2800" dirty="0"/>
              <a:t>Members of a literary group each compose a poem about a historical figure or event.</a:t>
            </a:r>
          </a:p>
          <a:p>
            <a:pPr marL="346075" indent="-346075">
              <a:buFont typeface="Wingdings" panose="05000000000000000000" pitchFamily="2" charset="2"/>
              <a:buChar char="§"/>
            </a:pPr>
            <a:r>
              <a:rPr lang="en-US" sz="2800" dirty="0"/>
              <a:t>Songs that share a similar sound or beat.</a:t>
            </a:r>
          </a:p>
          <a:p>
            <a:pPr marL="201168" lvl="1" indent="0" algn="ctr">
              <a:buNone/>
            </a:pPr>
            <a:r>
              <a:rPr lang="en-US" sz="2800" dirty="0"/>
              <a:t>Example: 4 Chords, by The Axis of Awesome</a:t>
            </a:r>
          </a:p>
          <a:p>
            <a:pPr marL="342900" lvl="1" indent="0" algn="ctr">
              <a:buNone/>
            </a:pPr>
            <a:r>
              <a:rPr lang="en-US" sz="2600" dirty="0">
                <a:hlinkClick r:id="rId2"/>
              </a:rPr>
              <a:t>https://www.youtube.com/watch?v=oOlDewpCfZQ</a:t>
            </a:r>
            <a:r>
              <a:rPr lang="en-US" sz="2600" dirty="0"/>
              <a:t> </a:t>
            </a:r>
          </a:p>
        </p:txBody>
      </p:sp>
    </p:spTree>
    <p:extLst>
      <p:ext uri="{BB962C8B-B14F-4D97-AF65-F5344CB8AC3E}">
        <p14:creationId xmlns:p14="http://schemas.microsoft.com/office/powerpoint/2010/main" val="3756666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buNone/>
            </a:pPr>
            <a:r>
              <a:rPr lang="en-US" sz="2600" dirty="0"/>
              <a:t>Facts-No one may claim originality as to facts. This is because facts do not owe their origin to an act of authorship. The distinction is one between creation and discovery. The first person to find and report a fact has not created it, they have merely discovered its existence.					–Fiest v. Rural</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6" name="Picture 5"/>
          <p:cNvPicPr>
            <a:picLocks noChangeAspect="1"/>
          </p:cNvPicPr>
          <p:nvPr/>
        </p:nvPicPr>
        <p:blipFill>
          <a:blip r:embed="rId3"/>
          <a:stretch>
            <a:fillRect/>
          </a:stretch>
        </p:blipFill>
        <p:spPr>
          <a:xfrm>
            <a:off x="2665148" y="3810000"/>
            <a:ext cx="3263212" cy="2326083"/>
          </a:xfrm>
          <a:prstGeom prst="rect">
            <a:avLst/>
          </a:prstGeom>
        </p:spPr>
      </p:pic>
      <p:sp>
        <p:nvSpPr>
          <p:cNvPr id="4" name="TextBox 3"/>
          <p:cNvSpPr txBox="1"/>
          <p:nvPr/>
        </p:nvSpPr>
        <p:spPr>
          <a:xfrm>
            <a:off x="3496586" y="6096000"/>
            <a:ext cx="2438400" cy="304800"/>
          </a:xfrm>
          <a:prstGeom prst="rect">
            <a:avLst/>
          </a:prstGeom>
          <a:noFill/>
        </p:spPr>
        <p:txBody>
          <a:bodyPr wrap="square" rtlCol="0">
            <a:spAutoFit/>
          </a:bodyPr>
          <a:lstStyle/>
          <a:p>
            <a:r>
              <a:rPr lang="en-US" sz="1400" dirty="0"/>
              <a:t>Photo Credit: www.census.gov</a:t>
            </a:r>
          </a:p>
        </p:txBody>
      </p:sp>
    </p:spTree>
    <p:extLst>
      <p:ext uri="{BB962C8B-B14F-4D97-AF65-F5344CB8AC3E}">
        <p14:creationId xmlns:p14="http://schemas.microsoft.com/office/powerpoint/2010/main" val="544087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What is Not Copyrightable?</a:t>
            </a:r>
          </a:p>
        </p:txBody>
      </p:sp>
      <p:sp>
        <p:nvSpPr>
          <p:cNvPr id="3" name="Content Placeholder 2"/>
          <p:cNvSpPr>
            <a:spLocks noGrp="1"/>
          </p:cNvSpPr>
          <p:nvPr>
            <p:ph idx="1"/>
          </p:nvPr>
        </p:nvSpPr>
        <p:spPr/>
        <p:txBody>
          <a:bodyPr>
            <a:normAutofit/>
          </a:bodyPr>
          <a:lstStyle/>
          <a:p>
            <a:pPr marL="0" indent="0">
              <a:spcBef>
                <a:spcPts val="0"/>
              </a:spcBef>
              <a:spcAft>
                <a:spcPts val="0"/>
              </a:spcAft>
              <a:buNone/>
            </a:pPr>
            <a:r>
              <a:rPr lang="en-US" sz="3200" dirty="0"/>
              <a:t>Works in the public domain, which include…</a:t>
            </a:r>
          </a:p>
          <a:p>
            <a:pPr marL="346075" indent="-346075">
              <a:spcBef>
                <a:spcPts val="0"/>
              </a:spcBef>
              <a:spcAft>
                <a:spcPts val="0"/>
              </a:spcAft>
              <a:buFont typeface="Wingdings" panose="05000000000000000000" pitchFamily="2" charset="2"/>
              <a:buChar char="§"/>
            </a:pPr>
            <a:r>
              <a:rPr lang="en-US" sz="3200" dirty="0"/>
              <a:t>Works whose copyright has expired</a:t>
            </a:r>
          </a:p>
          <a:p>
            <a:pPr marL="346075" indent="-346075">
              <a:spcBef>
                <a:spcPts val="0"/>
              </a:spcBef>
              <a:spcAft>
                <a:spcPts val="0"/>
              </a:spcAft>
              <a:buFont typeface="Wingdings" panose="05000000000000000000" pitchFamily="2" charset="2"/>
              <a:buChar char="§"/>
            </a:pPr>
            <a:r>
              <a:rPr lang="en-US" sz="3200" dirty="0"/>
              <a:t>Works created by the U.S. Government</a:t>
            </a:r>
          </a:p>
        </p:txBody>
      </p:sp>
    </p:spTree>
    <p:extLst>
      <p:ext uri="{BB962C8B-B14F-4D97-AF65-F5344CB8AC3E}">
        <p14:creationId xmlns:p14="http://schemas.microsoft.com/office/powerpoint/2010/main" val="2839745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Not Copyrightable?</a:t>
            </a:r>
          </a:p>
        </p:txBody>
      </p:sp>
      <p:sp>
        <p:nvSpPr>
          <p:cNvPr id="3" name="Content Placeholder 2"/>
          <p:cNvSpPr>
            <a:spLocks noGrp="1"/>
          </p:cNvSpPr>
          <p:nvPr>
            <p:ph idx="1"/>
          </p:nvPr>
        </p:nvSpPr>
        <p:spPr/>
        <p:txBody>
          <a:bodyPr>
            <a:normAutofit lnSpcReduction="10000"/>
          </a:bodyPr>
          <a:lstStyle/>
          <a:p>
            <a:pPr marL="346075" indent="-346075">
              <a:spcBef>
                <a:spcPts val="0"/>
              </a:spcBef>
              <a:spcAft>
                <a:spcPts val="0"/>
              </a:spcAft>
              <a:buFont typeface="Wingdings" panose="05000000000000000000" pitchFamily="2" charset="2"/>
              <a:buChar char="§"/>
            </a:pPr>
            <a:r>
              <a:rPr lang="en-US" sz="2800" dirty="0"/>
              <a:t>Works that are not fixed in a tangible medium of expression do not have copyright protection.</a:t>
            </a:r>
          </a:p>
          <a:p>
            <a:pPr marL="346075" indent="-346075">
              <a:spcBef>
                <a:spcPts val="0"/>
              </a:spcBef>
              <a:spcAft>
                <a:spcPts val="0"/>
              </a:spcAft>
              <a:buFont typeface="Wingdings" panose="05000000000000000000" pitchFamily="2" charset="2"/>
              <a:buChar char="§"/>
            </a:pPr>
            <a:r>
              <a:rPr lang="en-US" sz="2800" dirty="0"/>
              <a:t>Names, phrases, slogans, titles, symbols (though these could be protected under trademark).</a:t>
            </a:r>
          </a:p>
          <a:p>
            <a:pPr marL="346075" indent="-346075">
              <a:spcBef>
                <a:spcPts val="0"/>
              </a:spcBef>
              <a:spcAft>
                <a:spcPts val="0"/>
              </a:spcAft>
              <a:buFont typeface="Wingdings" panose="05000000000000000000" pitchFamily="2" charset="2"/>
              <a:buChar char="§"/>
            </a:pPr>
            <a:r>
              <a:rPr lang="en-US" sz="2800" dirty="0"/>
              <a:t>Simple listings, e.g. table of contents, recipe ingredients (think facts!)</a:t>
            </a:r>
          </a:p>
          <a:p>
            <a:pPr marL="346075" indent="-346075">
              <a:spcBef>
                <a:spcPts val="0"/>
              </a:spcBef>
              <a:spcAft>
                <a:spcPts val="0"/>
              </a:spcAft>
              <a:buFont typeface="Wingdings" panose="05000000000000000000" pitchFamily="2" charset="2"/>
              <a:buChar char="§"/>
            </a:pPr>
            <a:r>
              <a:rPr lang="en-US" sz="2800" dirty="0"/>
              <a:t>Procedures, methods, processes (though these could be protected under patent or trade secret law).</a:t>
            </a:r>
          </a:p>
          <a:p>
            <a:pPr marL="346075" indent="-346075">
              <a:spcBef>
                <a:spcPts val="0"/>
              </a:spcBef>
              <a:spcAft>
                <a:spcPts val="0"/>
              </a:spcAft>
              <a:buFont typeface="Wingdings" panose="05000000000000000000" pitchFamily="2" charset="2"/>
              <a:buChar char="§"/>
            </a:pPr>
            <a:r>
              <a:rPr lang="en-US" sz="2800" dirty="0"/>
              <a:t>Works consisting of common facts, e.g. calendar, height/weight chart, ruler.</a:t>
            </a:r>
          </a:p>
          <a:p>
            <a:endParaRPr lang="en-US" dirty="0"/>
          </a:p>
          <a:p>
            <a:endParaRPr lang="en-US"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616857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Agenda</a:t>
            </a:r>
          </a:p>
        </p:txBody>
      </p:sp>
      <p:sp>
        <p:nvSpPr>
          <p:cNvPr id="3" name="Content Placeholder 2"/>
          <p:cNvSpPr>
            <a:spLocks noGrp="1"/>
          </p:cNvSpPr>
          <p:nvPr>
            <p:ph idx="1"/>
          </p:nvPr>
        </p:nvSpPr>
        <p:spPr/>
        <p:txBody>
          <a:bodyPr>
            <a:normAutofit/>
          </a:bodyPr>
          <a:lstStyle/>
          <a:p>
            <a:pPr marL="225425" indent="-203200">
              <a:spcBef>
                <a:spcPts val="0"/>
              </a:spcBef>
              <a:spcAft>
                <a:spcPts val="0"/>
              </a:spcAft>
              <a:buSzPct val="70000"/>
              <a:buFont typeface="Wingdings" pitchFamily="2" charset="2"/>
              <a:buChar char="§"/>
            </a:pPr>
            <a:r>
              <a:rPr lang="en-US" sz="3200" dirty="0">
                <a:solidFill>
                  <a:schemeClr val="tx1"/>
                </a:solidFill>
              </a:rPr>
              <a:t>Overview of IP Law</a:t>
            </a:r>
          </a:p>
          <a:p>
            <a:pPr marL="225425" indent="-203200">
              <a:spcBef>
                <a:spcPts val="0"/>
              </a:spcBef>
              <a:spcAft>
                <a:spcPts val="0"/>
              </a:spcAft>
              <a:buSzPct val="70000"/>
              <a:buFont typeface="Wingdings" pitchFamily="2" charset="2"/>
              <a:buChar char="§"/>
            </a:pPr>
            <a:r>
              <a:rPr lang="en-US" sz="3200" dirty="0">
                <a:solidFill>
                  <a:schemeClr val="tx1"/>
                </a:solidFill>
              </a:rPr>
              <a:t>Copyright Basics</a:t>
            </a:r>
          </a:p>
          <a:p>
            <a:pPr marL="225425" indent="-203200">
              <a:spcBef>
                <a:spcPts val="0"/>
              </a:spcBef>
              <a:spcAft>
                <a:spcPts val="0"/>
              </a:spcAft>
              <a:buSzPct val="70000"/>
              <a:buFont typeface="Wingdings" pitchFamily="2" charset="2"/>
              <a:buChar char="§"/>
            </a:pPr>
            <a:r>
              <a:rPr lang="en-US" sz="3200" dirty="0">
                <a:solidFill>
                  <a:schemeClr val="tx1"/>
                </a:solidFill>
              </a:rPr>
              <a:t>Copyright Infringement</a:t>
            </a:r>
          </a:p>
          <a:p>
            <a:pPr marL="225425" indent="-203200">
              <a:spcBef>
                <a:spcPts val="0"/>
              </a:spcBef>
              <a:spcAft>
                <a:spcPts val="0"/>
              </a:spcAft>
              <a:buSzPct val="70000"/>
              <a:buFont typeface="Wingdings" pitchFamily="2" charset="2"/>
              <a:buChar char="§"/>
            </a:pPr>
            <a:r>
              <a:rPr lang="en-US" sz="3200" dirty="0">
                <a:solidFill>
                  <a:schemeClr val="tx1"/>
                </a:solidFill>
              </a:rPr>
              <a:t>Putting it all Together</a:t>
            </a:r>
          </a:p>
        </p:txBody>
      </p:sp>
    </p:spTree>
    <p:extLst>
      <p:ext uri="{BB962C8B-B14F-4D97-AF65-F5344CB8AC3E}">
        <p14:creationId xmlns:p14="http://schemas.microsoft.com/office/powerpoint/2010/main" val="3461673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Exceptions!</a:t>
            </a:r>
          </a:p>
        </p:txBody>
      </p:sp>
    </p:spTree>
    <p:extLst>
      <p:ext uri="{BB962C8B-B14F-4D97-AF65-F5344CB8AC3E}">
        <p14:creationId xmlns:p14="http://schemas.microsoft.com/office/powerpoint/2010/main" val="635328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r>
              <a:rPr lang="en-US" dirty="0"/>
              <a:t>Copyright in the Expression of Facts</a:t>
            </a:r>
            <a:endParaRPr lang="en-US" altLang="en-US" sz="3600" dirty="0"/>
          </a:p>
        </p:txBody>
      </p:sp>
      <p:sp>
        <p:nvSpPr>
          <p:cNvPr id="3" name="Content Placeholder 2"/>
          <p:cNvSpPr>
            <a:spLocks noGrp="1"/>
          </p:cNvSpPr>
          <p:nvPr>
            <p:ph idx="1"/>
          </p:nvPr>
        </p:nvSpPr>
        <p:spPr/>
        <p:txBody>
          <a:bodyPr>
            <a:normAutofit lnSpcReduction="10000"/>
          </a:bodyPr>
          <a:lstStyle/>
          <a:p>
            <a:pPr>
              <a:defRPr/>
            </a:pPr>
            <a:r>
              <a:rPr lang="en-US" sz="2800" dirty="0"/>
              <a:t>You could have copyright for your writings about facts</a:t>
            </a:r>
          </a:p>
          <a:p>
            <a:pPr lvl="1">
              <a:defRPr/>
            </a:pPr>
            <a:r>
              <a:rPr lang="en-US" sz="2800" dirty="0"/>
              <a:t>Textbook</a:t>
            </a:r>
          </a:p>
          <a:p>
            <a:pPr lvl="1">
              <a:defRPr/>
            </a:pPr>
            <a:r>
              <a:rPr lang="en-US" sz="2800" dirty="0"/>
              <a:t>Nonfiction</a:t>
            </a:r>
          </a:p>
          <a:p>
            <a:pPr lvl="1">
              <a:defRPr/>
            </a:pPr>
            <a:r>
              <a:rPr lang="en-US" sz="2800" dirty="0"/>
              <a:t>Scholarly article</a:t>
            </a:r>
          </a:p>
          <a:p>
            <a:pPr marL="0" lvl="1" indent="0">
              <a:buNone/>
              <a:defRPr/>
            </a:pPr>
            <a:r>
              <a:rPr lang="en-US" sz="2800" dirty="0"/>
              <a:t>Could secure copyright for your arrangement of facts/data</a:t>
            </a:r>
          </a:p>
          <a:p>
            <a:pPr lvl="1">
              <a:defRPr/>
            </a:pPr>
            <a:r>
              <a:rPr lang="en-US" sz="2800" dirty="0"/>
              <a:t>Section of facts and data used in an annotated bibliography</a:t>
            </a:r>
          </a:p>
          <a:p>
            <a:pPr lvl="1">
              <a:defRPr/>
            </a:pPr>
            <a:r>
              <a:rPr lang="en-US" sz="2800" dirty="0"/>
              <a:t>Arrangement and layout of a pie chart or graph</a:t>
            </a:r>
          </a:p>
          <a:p>
            <a:pPr lvl="1">
              <a:defRPr/>
            </a:pPr>
            <a:endParaRPr lang="en-US" dirty="0"/>
          </a:p>
        </p:txBody>
      </p:sp>
    </p:spTree>
    <p:extLst>
      <p:ext uri="{BB962C8B-B14F-4D97-AF65-F5344CB8AC3E}">
        <p14:creationId xmlns:p14="http://schemas.microsoft.com/office/powerpoint/2010/main" val="1315591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ormAutofit/>
          </a:bodyPr>
          <a:lstStyle/>
          <a:p>
            <a:r>
              <a:rPr lang="en-US" sz="3000" dirty="0"/>
              <a:t>Copyright in new Expressions of or Components added to Public Domain Works</a:t>
            </a:r>
          </a:p>
        </p:txBody>
      </p:sp>
      <p:sp>
        <p:nvSpPr>
          <p:cNvPr id="6" name="Content Placeholder 5"/>
          <p:cNvSpPr>
            <a:spLocks noGrp="1"/>
          </p:cNvSpPr>
          <p:nvPr>
            <p:ph idx="1"/>
          </p:nvPr>
        </p:nvSpPr>
        <p:spPr/>
        <p:txBody>
          <a:bodyPr/>
          <a:lstStyle/>
          <a:p>
            <a:pPr marL="225425" indent="-225425">
              <a:spcBef>
                <a:spcPts val="200"/>
              </a:spcBef>
              <a:buFont typeface="Wingdings" panose="05000000000000000000" pitchFamily="2" charset="2"/>
              <a:buChar char="§"/>
            </a:pPr>
            <a:r>
              <a:rPr lang="en-US" dirty="0"/>
              <a:t>Abridgements</a:t>
            </a:r>
          </a:p>
          <a:p>
            <a:pPr marL="225425" indent="-225425">
              <a:spcBef>
                <a:spcPts val="200"/>
              </a:spcBef>
              <a:buFont typeface="Wingdings" panose="05000000000000000000" pitchFamily="2" charset="2"/>
              <a:buChar char="§"/>
            </a:pPr>
            <a:r>
              <a:rPr lang="en-US" dirty="0"/>
              <a:t>Film versions</a:t>
            </a:r>
          </a:p>
          <a:p>
            <a:pPr marL="225425" indent="-225425">
              <a:spcBef>
                <a:spcPts val="200"/>
              </a:spcBef>
              <a:buFont typeface="Wingdings" panose="05000000000000000000" pitchFamily="2" charset="2"/>
              <a:buChar char="§"/>
            </a:pPr>
            <a:r>
              <a:rPr lang="en-US" dirty="0"/>
              <a:t>TV versions</a:t>
            </a:r>
          </a:p>
        </p:txBody>
      </p:sp>
    </p:spTree>
    <p:extLst>
      <p:ext uri="{BB962C8B-B14F-4D97-AF65-F5344CB8AC3E}">
        <p14:creationId xmlns:p14="http://schemas.microsoft.com/office/powerpoint/2010/main" val="32869663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543800" cy="1450757"/>
          </a:xfrm>
        </p:spPr>
        <p:txBody>
          <a:bodyPr>
            <a:normAutofit fontScale="90000"/>
          </a:bodyPr>
          <a:lstStyle/>
          <a:p>
            <a:r>
              <a:rPr lang="en-US" sz="4000" dirty="0"/>
              <a:t>Works Created by Employees of the U.S. Government Could have Copyrightable Components</a:t>
            </a:r>
            <a:br>
              <a:rPr lang="en-US" dirty="0"/>
            </a:br>
            <a:endParaRPr lang="en-US" dirty="0"/>
          </a:p>
        </p:txBody>
      </p:sp>
      <p:pic>
        <p:nvPicPr>
          <p:cNvPr id="1026" name="Picture 2" descr="http://www.nps.gov/features/yell/slidefile/graphics/signs/Images/1456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60868" y="2124417"/>
            <a:ext cx="5346063" cy="3352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965063" y="5477217"/>
            <a:ext cx="2057400" cy="323165"/>
          </a:xfrm>
          <a:prstGeom prst="rect">
            <a:avLst/>
          </a:prstGeom>
          <a:noFill/>
        </p:spPr>
        <p:txBody>
          <a:bodyPr wrap="square" rtlCol="0">
            <a:spAutoFit/>
          </a:bodyPr>
          <a:lstStyle/>
          <a:p>
            <a:r>
              <a:rPr lang="en-US" sz="1500" dirty="0"/>
              <a:t>Photo Credit: nps.gov</a:t>
            </a:r>
          </a:p>
        </p:txBody>
      </p:sp>
    </p:spTree>
    <p:extLst>
      <p:ext uri="{BB962C8B-B14F-4D97-AF65-F5344CB8AC3E}">
        <p14:creationId xmlns:p14="http://schemas.microsoft.com/office/powerpoint/2010/main" val="36134473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Copyright in Graphic Design</a:t>
            </a:r>
          </a:p>
        </p:txBody>
      </p:sp>
      <p:sp>
        <p:nvSpPr>
          <p:cNvPr id="3" name="Content Placeholder 2"/>
          <p:cNvSpPr>
            <a:spLocks noGrp="1"/>
          </p:cNvSpPr>
          <p:nvPr>
            <p:ph idx="1"/>
          </p:nvPr>
        </p:nvSpPr>
        <p:spPr/>
        <p:txBody>
          <a:bodyPr/>
          <a:lstStyle/>
          <a:p>
            <a:pPr marL="0" indent="0">
              <a:buNone/>
            </a:pPr>
            <a:r>
              <a:rPr lang="en-US" sz="2800" dirty="0"/>
              <a:t>Bringing shapes, lettering, and coloring together in a way that is protectable. </a:t>
            </a:r>
          </a:p>
          <a:p>
            <a:pPr marL="0" indent="0">
              <a:buNone/>
            </a:pPr>
            <a:endParaRPr lang="en-US" dirty="0"/>
          </a:p>
        </p:txBody>
      </p:sp>
      <p:grpSp>
        <p:nvGrpSpPr>
          <p:cNvPr id="7" name="Group 6"/>
          <p:cNvGrpSpPr/>
          <p:nvPr/>
        </p:nvGrpSpPr>
        <p:grpSpPr>
          <a:xfrm>
            <a:off x="1524000" y="2872082"/>
            <a:ext cx="2133600" cy="2579132"/>
            <a:chOff x="1676400" y="3048000"/>
            <a:chExt cx="2133600" cy="2579132"/>
          </a:xfrm>
        </p:grpSpPr>
        <p:sp>
          <p:nvSpPr>
            <p:cNvPr id="4" name="Isosceles Triangle 3"/>
            <p:cNvSpPr/>
            <p:nvPr/>
          </p:nvSpPr>
          <p:spPr>
            <a:xfrm>
              <a:off x="1676400" y="3048000"/>
              <a:ext cx="2133600" cy="2057400"/>
            </a:xfrm>
            <a:prstGeom prst="triangle">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6" name="TextBox 5"/>
            <p:cNvSpPr txBox="1"/>
            <p:nvPr/>
          </p:nvSpPr>
          <p:spPr>
            <a:xfrm>
              <a:off x="1676400" y="5257800"/>
              <a:ext cx="2133600" cy="369332"/>
            </a:xfrm>
            <a:prstGeom prst="rect">
              <a:avLst/>
            </a:prstGeom>
            <a:noFill/>
          </p:spPr>
          <p:txBody>
            <a:bodyPr wrap="square" rtlCol="0">
              <a:spAutoFit/>
            </a:bodyPr>
            <a:lstStyle/>
            <a:p>
              <a:pPr algn="ctr"/>
              <a:r>
                <a:rPr lang="en-US" dirty="0"/>
                <a:t>Not Protectable</a:t>
              </a:r>
            </a:p>
          </p:txBody>
        </p:sp>
      </p:grpSp>
      <p:grpSp>
        <p:nvGrpSpPr>
          <p:cNvPr id="13" name="Group 12"/>
          <p:cNvGrpSpPr/>
          <p:nvPr/>
        </p:nvGrpSpPr>
        <p:grpSpPr>
          <a:xfrm>
            <a:off x="5105400" y="2378439"/>
            <a:ext cx="2922332" cy="3429000"/>
            <a:chOff x="5029200" y="2590800"/>
            <a:chExt cx="2922332" cy="3429000"/>
          </a:xfrm>
        </p:grpSpPr>
        <p:pic>
          <p:nvPicPr>
            <p:cNvPr id="5" name="Picture 4"/>
            <p:cNvPicPr>
              <a:picLocks noChangeAspect="1"/>
            </p:cNvPicPr>
            <p:nvPr/>
          </p:nvPicPr>
          <p:blipFill>
            <a:blip r:embed="rId2"/>
            <a:stretch>
              <a:fillRect/>
            </a:stretch>
          </p:blipFill>
          <p:spPr>
            <a:xfrm>
              <a:off x="5029200" y="2590800"/>
              <a:ext cx="2922332" cy="2886075"/>
            </a:xfrm>
            <a:prstGeom prst="rect">
              <a:avLst/>
            </a:prstGeom>
            <a:ln>
              <a:noFill/>
            </a:ln>
          </p:spPr>
        </p:pic>
        <p:sp>
          <p:nvSpPr>
            <p:cNvPr id="8" name="TextBox 7"/>
            <p:cNvSpPr txBox="1"/>
            <p:nvPr/>
          </p:nvSpPr>
          <p:spPr>
            <a:xfrm>
              <a:off x="5029200" y="5257800"/>
              <a:ext cx="2922331" cy="369332"/>
            </a:xfrm>
            <a:prstGeom prst="rect">
              <a:avLst/>
            </a:prstGeom>
            <a:noFill/>
            <a:ln>
              <a:noFill/>
            </a:ln>
          </p:spPr>
          <p:txBody>
            <a:bodyPr wrap="square" rtlCol="0">
              <a:spAutoFit/>
            </a:bodyPr>
            <a:lstStyle/>
            <a:p>
              <a:pPr algn="ctr"/>
              <a:r>
                <a:rPr lang="en-US" dirty="0"/>
                <a:t>Protectable!</a:t>
              </a:r>
            </a:p>
          </p:txBody>
        </p:sp>
        <p:sp>
          <p:nvSpPr>
            <p:cNvPr id="11" name="TextBox 10"/>
            <p:cNvSpPr txBox="1"/>
            <p:nvPr/>
          </p:nvSpPr>
          <p:spPr>
            <a:xfrm>
              <a:off x="5029200" y="5712023"/>
              <a:ext cx="2922332" cy="307777"/>
            </a:xfrm>
            <a:prstGeom prst="rect">
              <a:avLst/>
            </a:prstGeom>
            <a:noFill/>
          </p:spPr>
          <p:txBody>
            <a:bodyPr wrap="square" rtlCol="0">
              <a:spAutoFit/>
            </a:bodyPr>
            <a:lstStyle/>
            <a:p>
              <a:pPr algn="ctr"/>
              <a:r>
                <a:rPr lang="en-US" sz="1400" dirty="0"/>
                <a:t>Photo Credit: The State of Colorado </a:t>
              </a:r>
            </a:p>
          </p:txBody>
        </p:sp>
      </p:grpSp>
    </p:spTree>
    <p:extLst>
      <p:ext uri="{BB962C8B-B14F-4D97-AF65-F5344CB8AC3E}">
        <p14:creationId xmlns:p14="http://schemas.microsoft.com/office/powerpoint/2010/main" val="166931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9"/>
          <p:cNvSpPr>
            <a:spLocks noGrp="1"/>
          </p:cNvSpPr>
          <p:nvPr>
            <p:ph type="title"/>
          </p:nvPr>
        </p:nvSpPr>
        <p:spPr/>
        <p:txBody>
          <a:bodyPr>
            <a:normAutofit/>
          </a:bodyPr>
          <a:lstStyle/>
          <a:p>
            <a:pPr algn="ctr"/>
            <a:r>
              <a:rPr lang="en-US" sz="6000" dirty="0"/>
              <a:t>Copyright Ownership</a:t>
            </a:r>
          </a:p>
        </p:txBody>
      </p:sp>
    </p:spTree>
    <p:extLst>
      <p:ext uri="{BB962C8B-B14F-4D97-AF65-F5344CB8AC3E}">
        <p14:creationId xmlns:p14="http://schemas.microsoft.com/office/powerpoint/2010/main" val="22080535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Rightsholder is…</a:t>
            </a:r>
          </a:p>
        </p:txBody>
      </p:sp>
      <p:sp>
        <p:nvSpPr>
          <p:cNvPr id="3" name="Content Placeholder 2"/>
          <p:cNvSpPr>
            <a:spLocks noGrp="1"/>
          </p:cNvSpPr>
          <p:nvPr>
            <p:ph idx="1"/>
          </p:nvPr>
        </p:nvSpPr>
        <p:spPr/>
        <p:txBody>
          <a:bodyPr>
            <a:normAutofit fontScale="92500" lnSpcReduction="10000"/>
          </a:bodyPr>
          <a:lstStyle/>
          <a:p>
            <a:pPr>
              <a:spcBef>
                <a:spcPts val="0"/>
              </a:spcBef>
              <a:spcAft>
                <a:spcPts val="0"/>
              </a:spcAft>
              <a:buNone/>
            </a:pPr>
            <a:r>
              <a:rPr lang="en-US" sz="3200" dirty="0"/>
              <a:t>Generally, the person who creates the work.</a:t>
            </a:r>
          </a:p>
          <a:p>
            <a:pPr>
              <a:spcBef>
                <a:spcPts val="0"/>
              </a:spcBef>
              <a:spcAft>
                <a:spcPts val="0"/>
              </a:spcAft>
              <a:buNone/>
            </a:pPr>
            <a:endParaRPr lang="en-US" sz="3200" dirty="0"/>
          </a:p>
          <a:p>
            <a:pPr marL="0" indent="0">
              <a:spcBef>
                <a:spcPts val="0"/>
              </a:spcBef>
              <a:spcAft>
                <a:spcPts val="0"/>
              </a:spcAft>
              <a:buNone/>
            </a:pPr>
            <a:r>
              <a:rPr lang="en-US" sz="3200" dirty="0"/>
              <a:t>Joint Authorship-When two or more authors work together to create a work the copyright is shared between them.</a:t>
            </a:r>
          </a:p>
          <a:p>
            <a:pPr marL="346075" indent="-346075">
              <a:spcBef>
                <a:spcPts val="0"/>
              </a:spcBef>
              <a:spcAft>
                <a:spcPts val="0"/>
              </a:spcAft>
              <a:buFont typeface="Wingdings" panose="05000000000000000000" pitchFamily="2" charset="2"/>
              <a:buChar char="§"/>
            </a:pPr>
            <a:r>
              <a:rPr lang="en-US" sz="3200" dirty="0"/>
              <a:t>Authors must decide to work collaboratively</a:t>
            </a:r>
          </a:p>
          <a:p>
            <a:pPr marL="346075" indent="-346075">
              <a:spcBef>
                <a:spcPts val="0"/>
              </a:spcBef>
              <a:spcAft>
                <a:spcPts val="0"/>
              </a:spcAft>
              <a:buFont typeface="Wingdings" panose="05000000000000000000" pitchFamily="2" charset="2"/>
              <a:buChar char="§"/>
            </a:pPr>
            <a:r>
              <a:rPr lang="en-US" sz="3200" dirty="0"/>
              <a:t>Each author must contribute </a:t>
            </a:r>
            <a:r>
              <a:rPr lang="en-US" sz="3200" i="1" dirty="0"/>
              <a:t>significantly </a:t>
            </a:r>
            <a:r>
              <a:rPr lang="en-US" sz="3200" dirty="0"/>
              <a:t>to the copyrightable expression to the work</a:t>
            </a:r>
          </a:p>
          <a:p>
            <a:pPr marL="346075" indent="-346075">
              <a:spcBef>
                <a:spcPts val="0"/>
              </a:spcBef>
              <a:spcAft>
                <a:spcPts val="0"/>
              </a:spcAft>
              <a:buFont typeface="Wingdings" panose="05000000000000000000" pitchFamily="2" charset="2"/>
              <a:buChar char="§"/>
            </a:pPr>
            <a:r>
              <a:rPr lang="en-US" sz="3200" dirty="0"/>
              <a:t>“Merged into inseparable or interdependent parts of a unitary whole”</a:t>
            </a:r>
          </a:p>
          <a:p>
            <a:pPr>
              <a:buNone/>
            </a:pPr>
            <a:endParaRPr lang="en-US" sz="3200" dirty="0"/>
          </a:p>
          <a:p>
            <a:pPr marL="231775" indent="-231775"/>
            <a:endParaRPr lang="en-US" dirty="0"/>
          </a:p>
        </p:txBody>
      </p:sp>
    </p:spTree>
    <p:extLst>
      <p:ext uri="{BB962C8B-B14F-4D97-AF65-F5344CB8AC3E}">
        <p14:creationId xmlns:p14="http://schemas.microsoft.com/office/powerpoint/2010/main" val="4116397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dirty="0"/>
              <a:t>Works Made for Hire</a:t>
            </a:r>
          </a:p>
        </p:txBody>
      </p:sp>
      <p:sp>
        <p:nvSpPr>
          <p:cNvPr id="3" name="Content Placeholder 2"/>
          <p:cNvSpPr>
            <a:spLocks noGrp="1"/>
          </p:cNvSpPr>
          <p:nvPr>
            <p:ph idx="1"/>
          </p:nvPr>
        </p:nvSpPr>
        <p:spPr/>
        <p:txBody>
          <a:bodyPr>
            <a:normAutofit/>
          </a:bodyPr>
          <a:lstStyle/>
          <a:p>
            <a:pPr>
              <a:defRPr/>
            </a:pPr>
            <a:r>
              <a:rPr lang="en-US" sz="2800" dirty="0"/>
              <a:t>Works created by the employee in the scope of their employment</a:t>
            </a:r>
          </a:p>
          <a:p>
            <a:pPr lvl="1">
              <a:defRPr/>
            </a:pPr>
            <a:r>
              <a:rPr lang="en-US" sz="2800" dirty="0"/>
              <a:t>Generally, the copyright will rest with the employer</a:t>
            </a:r>
          </a:p>
          <a:p>
            <a:pPr>
              <a:defRPr/>
            </a:pPr>
            <a:r>
              <a:rPr lang="en-US" sz="2800" dirty="0"/>
              <a:t>Works created by independent contractors</a:t>
            </a:r>
          </a:p>
          <a:p>
            <a:pPr lvl="1">
              <a:defRPr/>
            </a:pPr>
            <a:r>
              <a:rPr lang="en-US" sz="2800" dirty="0"/>
              <a:t>Even with commissioned works, the parties must agree in writing ahead of time who will hold the rights to the work</a:t>
            </a:r>
          </a:p>
          <a:p>
            <a:pPr marL="914400" lvl="1" indent="-568325">
              <a:buSzPct val="100000"/>
              <a:buFont typeface="Arial" charset="0"/>
              <a:buChar char="–"/>
              <a:defRPr/>
            </a:pPr>
            <a:endParaRPr lang="en-US" sz="2200" i="1" dirty="0"/>
          </a:p>
          <a:p>
            <a:pPr>
              <a:buSzPct val="100000"/>
              <a:buFont typeface="Wingdings" pitchFamily="2" charset="2"/>
              <a:buNone/>
              <a:defRPr/>
            </a:pPr>
            <a:endParaRPr lang="en-US" sz="1800" i="1" dirty="0"/>
          </a:p>
        </p:txBody>
      </p:sp>
    </p:spTree>
    <p:extLst>
      <p:ext uri="{BB962C8B-B14F-4D97-AF65-F5344CB8AC3E}">
        <p14:creationId xmlns:p14="http://schemas.microsoft.com/office/powerpoint/2010/main" val="28587566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ctr"/>
            <a:r>
              <a:rPr lang="en-US" sz="6500" dirty="0"/>
              <a:t>Duration of Copyright</a:t>
            </a:r>
          </a:p>
        </p:txBody>
      </p:sp>
    </p:spTree>
    <p:extLst>
      <p:ext uri="{BB962C8B-B14F-4D97-AF65-F5344CB8AC3E}">
        <p14:creationId xmlns:p14="http://schemas.microsoft.com/office/powerpoint/2010/main" val="40261339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a:bodyPr>
          <a:lstStyle/>
          <a:p>
            <a:r>
              <a:rPr lang="en-US" altLang="en-US" dirty="0"/>
              <a:t>How Long Does Copyright Last?</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2800" dirty="0"/>
              <a:t>Works created after Jan. 1, 1978 are protected for the life of the author plus 70 years</a:t>
            </a:r>
          </a:p>
          <a:p>
            <a:pPr marL="346075" indent="-346075">
              <a:spcBef>
                <a:spcPts val="0"/>
              </a:spcBef>
              <a:spcAft>
                <a:spcPts val="0"/>
              </a:spcAft>
              <a:buFont typeface="Wingdings" panose="05000000000000000000" pitchFamily="2" charset="2"/>
              <a:buChar char="§"/>
              <a:defRPr/>
            </a:pPr>
            <a:r>
              <a:rPr lang="en-US" sz="2800" dirty="0"/>
              <a:t>Join authorship-life of last surviving author +70 years</a:t>
            </a:r>
          </a:p>
          <a:p>
            <a:pPr marL="346075" indent="-346075">
              <a:spcBef>
                <a:spcPts val="0"/>
              </a:spcBef>
              <a:spcAft>
                <a:spcPts val="0"/>
              </a:spcAft>
              <a:buFont typeface="Wingdings" panose="05000000000000000000" pitchFamily="2" charset="2"/>
              <a:buChar char="§"/>
              <a:defRPr/>
            </a:pPr>
            <a:r>
              <a:rPr lang="en-US" sz="2800" dirty="0"/>
              <a:t>Works for Hire-95 years from publication or 120 years from creation, whichever is shorter</a:t>
            </a:r>
          </a:p>
          <a:p>
            <a:pPr marL="341313" indent="-341313">
              <a:spcBef>
                <a:spcPts val="0"/>
              </a:spcBef>
              <a:spcAft>
                <a:spcPts val="0"/>
              </a:spcAft>
              <a:buFont typeface="Wingdings" pitchFamily="2" charset="2"/>
              <a:buNone/>
              <a:defRPr/>
            </a:pPr>
            <a:endParaRPr lang="en-US" sz="2800" dirty="0"/>
          </a:p>
          <a:p>
            <a:pPr marL="0" indent="0">
              <a:spcBef>
                <a:spcPts val="0"/>
              </a:spcBef>
              <a:spcAft>
                <a:spcPts val="0"/>
              </a:spcAft>
              <a:buFont typeface="Wingdings" pitchFamily="2" charset="2"/>
              <a:buNone/>
              <a:defRPr/>
            </a:pPr>
            <a:r>
              <a:rPr lang="en-US" sz="2800" dirty="0"/>
              <a:t>For older works, it depends…</a:t>
            </a:r>
          </a:p>
          <a:p>
            <a:pPr marL="341313" indent="-341313">
              <a:buFont typeface="Wingdings" pitchFamily="2" charset="2"/>
              <a:buNone/>
              <a:defRPr/>
            </a:pPr>
            <a:endParaRPr lang="en-US" dirty="0"/>
          </a:p>
          <a:p>
            <a:pPr>
              <a:buFont typeface="Wingdings" pitchFamily="2" charset="2"/>
              <a:buNone/>
              <a:defRPr/>
            </a:pPr>
            <a:endParaRPr lang="en-US" dirty="0"/>
          </a:p>
          <a:p>
            <a:pPr>
              <a:defRPr/>
            </a:pPr>
            <a:endParaRPr lang="en-US" dirty="0"/>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94CE0CCA-2ADC-4558-A14A-2631630C40FF}" type="slidenum">
              <a:rPr lang="en-US" altLang="en-US">
                <a:solidFill>
                  <a:srgbClr val="898989"/>
                </a:solidFill>
              </a:rPr>
              <a:pPr eaLnBrk="1" hangingPunct="1"/>
              <a:t>29</a:t>
            </a:fld>
            <a:endParaRPr lang="en-US" altLang="en-US" dirty="0">
              <a:solidFill>
                <a:srgbClr val="898989"/>
              </a:solidFill>
            </a:endParaRPr>
          </a:p>
        </p:txBody>
      </p:sp>
    </p:spTree>
    <p:extLst>
      <p:ext uri="{BB962C8B-B14F-4D97-AF65-F5344CB8AC3E}">
        <p14:creationId xmlns:p14="http://schemas.microsoft.com/office/powerpoint/2010/main" val="2242150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ctr">
              <a:buNone/>
            </a:pPr>
            <a:endParaRPr lang="en-US" altLang="en-US" sz="3200" dirty="0"/>
          </a:p>
          <a:p>
            <a:pPr marL="0" indent="0" algn="ctr">
              <a:buNone/>
            </a:pPr>
            <a:r>
              <a:rPr lang="en-US" altLang="en-US" sz="3200" dirty="0"/>
              <a:t>The information provided in this presentation should not be taken as legal advice. If you have a legal question you should consult your institution’s legal counsel.</a:t>
            </a:r>
            <a:endParaRPr lang="en-US" sz="3200" dirty="0"/>
          </a:p>
        </p:txBody>
      </p:sp>
    </p:spTree>
    <p:extLst>
      <p:ext uri="{BB962C8B-B14F-4D97-AF65-F5344CB8AC3E}">
        <p14:creationId xmlns:p14="http://schemas.microsoft.com/office/powerpoint/2010/main" val="9108627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Works Created Before 1923</a:t>
            </a:r>
          </a:p>
        </p:txBody>
      </p:sp>
      <p:sp>
        <p:nvSpPr>
          <p:cNvPr id="3" name="Content Placeholder 2"/>
          <p:cNvSpPr>
            <a:spLocks noGrp="1"/>
          </p:cNvSpPr>
          <p:nvPr>
            <p:ph idx="1"/>
          </p:nvPr>
        </p:nvSpPr>
        <p:spPr/>
        <p:txBody>
          <a:bodyPr>
            <a:normAutofit fontScale="92500"/>
          </a:bodyPr>
          <a:lstStyle/>
          <a:p>
            <a:pPr marL="0" indent="0">
              <a:buFont typeface="Wingdings" pitchFamily="2" charset="2"/>
              <a:buNone/>
              <a:defRPr/>
            </a:pPr>
            <a:r>
              <a:rPr lang="en-US" sz="3600" dirty="0"/>
              <a:t>Works published before 1923 are in the public domain. Use them anyway you like!</a:t>
            </a:r>
          </a:p>
          <a:p>
            <a:pPr marL="346075" indent="-346075">
              <a:buFont typeface="Wingdings" panose="05000000000000000000" pitchFamily="2" charset="2"/>
              <a:buChar char="§"/>
              <a:defRPr/>
            </a:pPr>
            <a:r>
              <a:rPr lang="en-US" sz="3600" dirty="0"/>
              <a:t>Republish, make a movie or play, add commentary</a:t>
            </a:r>
          </a:p>
          <a:p>
            <a:pPr marL="346075" indent="-346075">
              <a:buFont typeface="Wingdings" panose="05000000000000000000" pitchFamily="2" charset="2"/>
              <a:buChar char="§"/>
              <a:defRPr/>
            </a:pPr>
            <a:r>
              <a:rPr lang="en-US" sz="3600" dirty="0"/>
              <a:t>Original work is still not protected, but your expression of it is</a:t>
            </a:r>
          </a:p>
          <a:p>
            <a:pPr marL="346075" indent="-346075">
              <a:buFont typeface="Wingdings" panose="05000000000000000000" pitchFamily="2" charset="2"/>
              <a:buChar char="§"/>
              <a:defRPr/>
            </a:pPr>
            <a:r>
              <a:rPr lang="en-US" sz="3600" dirty="0"/>
              <a:t>Always, always give proper attribution!</a:t>
            </a:r>
          </a:p>
          <a:p>
            <a:pPr>
              <a:buSzPct val="100000"/>
              <a:buFont typeface="Wingdings" pitchFamily="2" charset="2"/>
              <a:buNone/>
              <a:defRPr/>
            </a:pPr>
            <a:endParaRPr lang="en-US" sz="3600" dirty="0"/>
          </a:p>
        </p:txBody>
      </p:sp>
    </p:spTree>
    <p:extLst>
      <p:ext uri="{BB962C8B-B14F-4D97-AF65-F5344CB8AC3E}">
        <p14:creationId xmlns:p14="http://schemas.microsoft.com/office/powerpoint/2010/main" val="1076067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t>In Limbo</a:t>
            </a:r>
          </a:p>
        </p:txBody>
      </p:sp>
      <p:sp>
        <p:nvSpPr>
          <p:cNvPr id="3" name="Content Placeholder 2"/>
          <p:cNvSpPr>
            <a:spLocks noGrp="1"/>
          </p:cNvSpPr>
          <p:nvPr>
            <p:ph idx="1"/>
          </p:nvPr>
        </p:nvSpPr>
        <p:spPr/>
        <p:txBody>
          <a:bodyPr>
            <a:noAutofit/>
          </a:bodyPr>
          <a:lstStyle/>
          <a:p>
            <a:pPr marL="0" indent="0">
              <a:buFont typeface="Wingdings" pitchFamily="2" charset="2"/>
              <a:buNone/>
              <a:defRPr/>
            </a:pPr>
            <a:r>
              <a:rPr lang="en-US" sz="2400" dirty="0"/>
              <a:t>Unpublished works created prior to 1923</a:t>
            </a:r>
          </a:p>
          <a:p>
            <a:pPr marL="688975" lvl="1" indent="-292100">
              <a:defRPr/>
            </a:pPr>
            <a:r>
              <a:rPr lang="en-US" sz="2400" dirty="0"/>
              <a:t>Copyright will be life of the author +70 years</a:t>
            </a:r>
          </a:p>
          <a:p>
            <a:pPr marL="688975" lvl="1" indent="-292100">
              <a:defRPr/>
            </a:pPr>
            <a:r>
              <a:rPr lang="en-US" sz="2400" dirty="0"/>
              <a:t>2018-70 = 1948</a:t>
            </a:r>
          </a:p>
          <a:p>
            <a:pPr marL="0" indent="0">
              <a:buFont typeface="Wingdings" pitchFamily="2" charset="2"/>
              <a:buNone/>
              <a:defRPr/>
            </a:pPr>
            <a:r>
              <a:rPr lang="en-US" sz="2400" dirty="0"/>
              <a:t>Works published between 1923-1978</a:t>
            </a:r>
          </a:p>
          <a:p>
            <a:pPr marL="341313" indent="-341313">
              <a:defRPr/>
            </a:pPr>
            <a:r>
              <a:rPr lang="en-US" sz="2400" dirty="0"/>
              <a:t>It depends!</a:t>
            </a:r>
          </a:p>
          <a:p>
            <a:pPr marL="741363" lvl="1" indent="-341313">
              <a:defRPr/>
            </a:pPr>
            <a:r>
              <a:rPr lang="en-US" sz="2400" dirty="0"/>
              <a:t>Inclusion of copyright notice?</a:t>
            </a:r>
          </a:p>
          <a:p>
            <a:pPr marL="741363" lvl="1" indent="-341313">
              <a:defRPr/>
            </a:pPr>
            <a:r>
              <a:rPr lang="en-US" sz="2400" dirty="0"/>
              <a:t>Was it registered?</a:t>
            </a:r>
          </a:p>
          <a:p>
            <a:pPr marL="741363" lvl="1" indent="-341313">
              <a:defRPr/>
            </a:pPr>
            <a:r>
              <a:rPr lang="en-US" sz="2400" dirty="0"/>
              <a:t>Was the copyright renewed?</a:t>
            </a:r>
          </a:p>
          <a:p>
            <a:pPr marL="0" indent="0">
              <a:defRPr/>
            </a:pPr>
            <a:r>
              <a:rPr lang="en-US" sz="2400" dirty="0"/>
              <a:t>If in doubt, treat as a protected work</a:t>
            </a:r>
          </a:p>
          <a:p>
            <a:pPr marL="0" indent="0" algn="ctr">
              <a:buNone/>
              <a:defRPr/>
            </a:pPr>
            <a:r>
              <a:rPr lang="en-US" sz="2400" dirty="0">
                <a:hlinkClick r:id="rId3"/>
              </a:rPr>
              <a:t>http://librarycopyright.net/resources/digitalslider/</a:t>
            </a:r>
            <a:r>
              <a:rPr lang="en-US" sz="2400" dirty="0"/>
              <a:t>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D8B8531B-34EE-4E34-BCFD-470CE4322E57}" type="slidenum">
              <a:rPr lang="en-US" altLang="en-US">
                <a:solidFill>
                  <a:srgbClr val="898989"/>
                </a:solidFill>
              </a:rPr>
              <a:pPr eaLnBrk="1" hangingPunct="1"/>
              <a:t>31</a:t>
            </a:fld>
            <a:endParaRPr lang="en-US" altLang="en-US" dirty="0">
              <a:solidFill>
                <a:srgbClr val="898989"/>
              </a:solidFill>
            </a:endParaRPr>
          </a:p>
        </p:txBody>
      </p:sp>
    </p:spTree>
    <p:extLst>
      <p:ext uri="{BB962C8B-B14F-4D97-AF65-F5344CB8AC3E}">
        <p14:creationId xmlns:p14="http://schemas.microsoft.com/office/powerpoint/2010/main" val="39067400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Authors Rights</a:t>
            </a:r>
          </a:p>
        </p:txBody>
      </p:sp>
    </p:spTree>
    <p:extLst>
      <p:ext uri="{BB962C8B-B14F-4D97-AF65-F5344CB8AC3E}">
        <p14:creationId xmlns:p14="http://schemas.microsoft.com/office/powerpoint/2010/main" val="41272804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a:t>Authors Rights</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200" dirty="0"/>
              <a:t>Owner of a protected work is provided with certain right….</a:t>
            </a:r>
          </a:p>
          <a:p>
            <a:pPr marL="346075" indent="-346075">
              <a:spcBef>
                <a:spcPts val="0"/>
              </a:spcBef>
              <a:spcAft>
                <a:spcPts val="0"/>
              </a:spcAft>
              <a:buFont typeface="Wingdings" panose="05000000000000000000" pitchFamily="2" charset="2"/>
              <a:buChar char="§"/>
              <a:defRPr/>
            </a:pPr>
            <a:r>
              <a:rPr lang="en-US" sz="3200" dirty="0"/>
              <a:t>The right to reproduce (copy) the work </a:t>
            </a:r>
          </a:p>
          <a:p>
            <a:pPr marL="346075" indent="-346075">
              <a:spcBef>
                <a:spcPts val="0"/>
              </a:spcBef>
              <a:spcAft>
                <a:spcPts val="0"/>
              </a:spcAft>
              <a:buFont typeface="Wingdings" panose="05000000000000000000" pitchFamily="2" charset="2"/>
              <a:buChar char="§"/>
              <a:defRPr/>
            </a:pPr>
            <a:r>
              <a:rPr lang="en-US" sz="3200" dirty="0"/>
              <a:t>The right to distribute the work (share/publish/sell)</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E8AFDBE7-292C-4CD2-A44D-602607009951}" type="slidenum">
              <a:rPr lang="en-US" altLang="en-US">
                <a:solidFill>
                  <a:srgbClr val="898989"/>
                </a:solidFill>
              </a:rPr>
              <a:pPr eaLnBrk="1" hangingPunct="1"/>
              <a:t>33</a:t>
            </a:fld>
            <a:endParaRPr lang="en-US" altLang="en-US" dirty="0">
              <a:solidFill>
                <a:srgbClr val="898989"/>
              </a:solidFill>
            </a:endParaRPr>
          </a:p>
        </p:txBody>
      </p:sp>
    </p:spTree>
    <p:extLst>
      <p:ext uri="{BB962C8B-B14F-4D97-AF65-F5344CB8AC3E}">
        <p14:creationId xmlns:p14="http://schemas.microsoft.com/office/powerpoint/2010/main" val="32119714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Derivative Works</a:t>
            </a:r>
          </a:p>
        </p:txBody>
      </p:sp>
      <p:sp>
        <p:nvSpPr>
          <p:cNvPr id="3" name="Content Placeholder 2"/>
          <p:cNvSpPr>
            <a:spLocks noGrp="1"/>
          </p:cNvSpPr>
          <p:nvPr>
            <p:ph idx="1"/>
          </p:nvPr>
        </p:nvSpPr>
        <p:spPr/>
        <p:txBody>
          <a:bodyPr>
            <a:normAutofit/>
          </a:bodyPr>
          <a:lstStyle/>
          <a:p>
            <a:pPr marL="0" indent="0">
              <a:buSzPct val="100000"/>
              <a:buNone/>
            </a:pPr>
            <a:r>
              <a:rPr lang="en-US" dirty="0"/>
              <a:t>Reconstructing an original work to express it in a different way, e.g. </a:t>
            </a:r>
            <a:r>
              <a:rPr lang="en-US" i="1" dirty="0"/>
              <a:t>Eragon, by Christopher </a:t>
            </a:r>
            <a:r>
              <a:rPr lang="en-US" i="1" dirty="0" err="1"/>
              <a:t>Paolini</a:t>
            </a:r>
            <a:endParaRPr lang="en-US" i="1" dirty="0"/>
          </a:p>
          <a:p>
            <a:pPr marL="292100" indent="-292100">
              <a:spcBef>
                <a:spcPts val="200"/>
              </a:spcBef>
              <a:buFont typeface="Wingdings" panose="05000000000000000000" pitchFamily="2" charset="2"/>
              <a:buChar char="§"/>
            </a:pPr>
            <a:r>
              <a:rPr lang="en-US" i="1" dirty="0"/>
              <a:t>Audio recording</a:t>
            </a:r>
          </a:p>
          <a:p>
            <a:pPr marL="292100" indent="-292100">
              <a:spcBef>
                <a:spcPts val="200"/>
              </a:spcBef>
              <a:buFont typeface="Wingdings" panose="05000000000000000000" pitchFamily="2" charset="2"/>
              <a:buChar char="§"/>
            </a:pPr>
            <a:r>
              <a:rPr lang="en-US" i="1" dirty="0"/>
              <a:t>Translations</a:t>
            </a:r>
          </a:p>
          <a:p>
            <a:pPr marL="292100" indent="-292100">
              <a:spcBef>
                <a:spcPts val="200"/>
              </a:spcBef>
              <a:buFont typeface="Wingdings" panose="05000000000000000000" pitchFamily="2" charset="2"/>
              <a:buChar char="§"/>
            </a:pPr>
            <a:r>
              <a:rPr lang="en-US" i="1" dirty="0"/>
              <a:t>Graphic novels</a:t>
            </a:r>
          </a:p>
          <a:p>
            <a:pPr marL="292100" indent="-292100">
              <a:spcBef>
                <a:spcPts val="200"/>
              </a:spcBef>
              <a:buFont typeface="Wingdings" panose="05000000000000000000" pitchFamily="2" charset="2"/>
              <a:buChar char="§"/>
            </a:pPr>
            <a:r>
              <a:rPr lang="en-US" i="1" dirty="0"/>
              <a:t>Film</a:t>
            </a:r>
          </a:p>
          <a:p>
            <a:pPr marL="292100" indent="-292100">
              <a:spcBef>
                <a:spcPts val="200"/>
              </a:spcBef>
              <a:buFont typeface="Wingdings" panose="05000000000000000000" pitchFamily="2" charset="2"/>
              <a:buChar char="§"/>
            </a:pPr>
            <a:r>
              <a:rPr lang="en-US" i="1" dirty="0"/>
              <a:t>Merchandising</a:t>
            </a:r>
          </a:p>
        </p:txBody>
      </p:sp>
    </p:spTree>
    <p:extLst>
      <p:ext uri="{BB962C8B-B14F-4D97-AF65-F5344CB8AC3E}">
        <p14:creationId xmlns:p14="http://schemas.microsoft.com/office/powerpoint/2010/main" val="17729410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Public Display</a:t>
            </a:r>
          </a:p>
        </p:txBody>
      </p:sp>
      <p:sp>
        <p:nvSpPr>
          <p:cNvPr id="3" name="Content Placeholder 2"/>
          <p:cNvSpPr>
            <a:spLocks noGrp="1"/>
          </p:cNvSpPr>
          <p:nvPr>
            <p:ph idx="1"/>
          </p:nvPr>
        </p:nvSpPr>
        <p:spPr/>
        <p:txBody>
          <a:bodyPr>
            <a:noAutofit/>
          </a:bodyPr>
          <a:lstStyle/>
          <a:p>
            <a:pPr marL="0" indent="0">
              <a:spcBef>
                <a:spcPts val="0"/>
              </a:spcBef>
              <a:spcAft>
                <a:spcPts val="0"/>
              </a:spcAft>
              <a:buNone/>
            </a:pPr>
            <a:r>
              <a:rPr lang="en-US" sz="2800" dirty="0"/>
              <a:t>To “display” a work means to show a copy of it, either directly or by means of a film, slide, TV image, or any other device or process.</a:t>
            </a:r>
          </a:p>
          <a:p>
            <a:pPr marL="406400" indent="-406400">
              <a:spcBef>
                <a:spcPts val="0"/>
              </a:spcBef>
              <a:spcAft>
                <a:spcPts val="0"/>
              </a:spcAft>
              <a:buSzPct val="100000"/>
              <a:buFont typeface="Wingdings" pitchFamily="2" charset="2"/>
              <a:buChar char="§"/>
            </a:pPr>
            <a:r>
              <a:rPr lang="en-US" sz="2800" dirty="0"/>
              <a:t>In the case of motion picture or visual work, to show individual images nonsequentially</a:t>
            </a:r>
          </a:p>
          <a:p>
            <a:pPr>
              <a:spcBef>
                <a:spcPts val="0"/>
              </a:spcBef>
              <a:spcAft>
                <a:spcPts val="0"/>
              </a:spcAft>
              <a:buSzPct val="100000"/>
              <a:buFont typeface="Wingdings" pitchFamily="2" charset="2"/>
              <a:buChar char="§"/>
            </a:pPr>
            <a:endParaRPr lang="en-US" sz="2800" dirty="0"/>
          </a:p>
          <a:p>
            <a:pPr marL="0" indent="0">
              <a:spcBef>
                <a:spcPts val="0"/>
              </a:spcBef>
              <a:spcAft>
                <a:spcPts val="0"/>
              </a:spcAft>
              <a:buSzPct val="100000"/>
              <a:buNone/>
            </a:pPr>
            <a:r>
              <a:rPr lang="en-US" sz="2800" dirty="0"/>
              <a:t>Examples of Public Displays</a:t>
            </a:r>
          </a:p>
          <a:p>
            <a:pPr marL="346075" indent="-346075">
              <a:spcBef>
                <a:spcPts val="0"/>
              </a:spcBef>
              <a:spcAft>
                <a:spcPts val="0"/>
              </a:spcAft>
              <a:buSzPct val="100000"/>
              <a:buFont typeface="Wingdings" panose="05000000000000000000" pitchFamily="2" charset="2"/>
              <a:buChar char="§"/>
            </a:pPr>
            <a:r>
              <a:rPr lang="en-US" sz="2800" dirty="0"/>
              <a:t>Showing images in the classroom</a:t>
            </a:r>
          </a:p>
          <a:p>
            <a:pPr marL="346075" indent="-346075">
              <a:spcBef>
                <a:spcPts val="0"/>
              </a:spcBef>
              <a:spcAft>
                <a:spcPts val="0"/>
              </a:spcAft>
              <a:buSzPct val="100000"/>
              <a:buFont typeface="Wingdings" panose="05000000000000000000" pitchFamily="2" charset="2"/>
              <a:buChar char="§"/>
            </a:pPr>
            <a:r>
              <a:rPr lang="en-US" sz="2800" dirty="0"/>
              <a:t>Including a film still as part of a movie review posted to a website</a:t>
            </a:r>
          </a:p>
        </p:txBody>
      </p:sp>
    </p:spTree>
    <p:extLst>
      <p:ext uri="{BB962C8B-B14F-4D97-AF65-F5344CB8AC3E}">
        <p14:creationId xmlns:p14="http://schemas.microsoft.com/office/powerpoint/2010/main" val="17869928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Public Performance</a:t>
            </a:r>
          </a:p>
        </p:txBody>
      </p:sp>
      <p:sp>
        <p:nvSpPr>
          <p:cNvPr id="3" name="Content Placeholder 2"/>
          <p:cNvSpPr>
            <a:spLocks noGrp="1"/>
          </p:cNvSpPr>
          <p:nvPr>
            <p:ph idx="1"/>
          </p:nvPr>
        </p:nvSpPr>
        <p:spPr/>
        <p:txBody>
          <a:bodyPr>
            <a:normAutofit fontScale="92500" lnSpcReduction="20000"/>
          </a:bodyPr>
          <a:lstStyle/>
          <a:p>
            <a:pPr marL="0" indent="0">
              <a:spcBef>
                <a:spcPts val="0"/>
              </a:spcBef>
              <a:spcAft>
                <a:spcPts val="0"/>
              </a:spcAft>
              <a:buNone/>
            </a:pPr>
            <a:r>
              <a:rPr lang="en-US" sz="2800" dirty="0"/>
              <a:t>To “perform” a work means to recite, render, play, dance, or act it, either directly or by means of any device or process</a:t>
            </a:r>
          </a:p>
          <a:p>
            <a:pPr marL="346075" indent="-346075">
              <a:spcBef>
                <a:spcPts val="0"/>
              </a:spcBef>
              <a:spcAft>
                <a:spcPts val="0"/>
              </a:spcAft>
              <a:buSzPct val="100000"/>
              <a:buFont typeface="Wingdings" pitchFamily="2" charset="2"/>
              <a:buChar char="§"/>
            </a:pPr>
            <a:r>
              <a:rPr lang="en-US" sz="2800" dirty="0"/>
              <a:t>In the case of a motion picture or other audiovisual works, to show its images in sequence or to make accompanying sounds audible.</a:t>
            </a:r>
          </a:p>
          <a:p>
            <a:pPr>
              <a:spcBef>
                <a:spcPts val="0"/>
              </a:spcBef>
              <a:spcAft>
                <a:spcPts val="0"/>
              </a:spcAft>
              <a:buSzPct val="100000"/>
              <a:buFont typeface="Wingdings" pitchFamily="2" charset="2"/>
              <a:buChar char="§"/>
            </a:pPr>
            <a:endParaRPr lang="en-US" sz="2800" dirty="0"/>
          </a:p>
          <a:p>
            <a:pPr marL="0" indent="0">
              <a:spcBef>
                <a:spcPts val="0"/>
              </a:spcBef>
              <a:spcAft>
                <a:spcPts val="0"/>
              </a:spcAft>
              <a:buSzPct val="100000"/>
              <a:buNone/>
            </a:pPr>
            <a:r>
              <a:rPr lang="en-US" sz="2800" dirty="0"/>
              <a:t>Examples of Public Performances</a:t>
            </a:r>
          </a:p>
          <a:p>
            <a:pPr marL="284163" indent="-284163">
              <a:spcBef>
                <a:spcPts val="0"/>
              </a:spcBef>
              <a:spcAft>
                <a:spcPts val="0"/>
              </a:spcAft>
              <a:buSzPct val="100000"/>
              <a:buFont typeface="Wingdings" panose="05000000000000000000" pitchFamily="2" charset="2"/>
              <a:buChar char="§"/>
            </a:pPr>
            <a:r>
              <a:rPr lang="en-US" sz="2800" dirty="0"/>
              <a:t>Acting out a play</a:t>
            </a:r>
          </a:p>
          <a:p>
            <a:pPr marL="284163" indent="-284163">
              <a:spcBef>
                <a:spcPts val="0"/>
              </a:spcBef>
              <a:spcAft>
                <a:spcPts val="0"/>
              </a:spcAft>
              <a:buSzPct val="100000"/>
              <a:buFont typeface="Wingdings" panose="05000000000000000000" pitchFamily="2" charset="2"/>
              <a:buChar char="§"/>
            </a:pPr>
            <a:r>
              <a:rPr lang="en-US" sz="2800" dirty="0"/>
              <a:t>Hosting a film screening</a:t>
            </a:r>
          </a:p>
          <a:p>
            <a:pPr marL="284163" indent="-284163">
              <a:spcBef>
                <a:spcPts val="0"/>
              </a:spcBef>
              <a:spcAft>
                <a:spcPts val="0"/>
              </a:spcAft>
              <a:buSzPct val="100000"/>
              <a:buFont typeface="Wingdings" panose="05000000000000000000" pitchFamily="2" charset="2"/>
              <a:buChar char="§"/>
            </a:pPr>
            <a:r>
              <a:rPr lang="en-US" sz="2800" dirty="0"/>
              <a:t>Poetry reading</a:t>
            </a:r>
          </a:p>
          <a:p>
            <a:pPr marL="284163" indent="-284163">
              <a:spcBef>
                <a:spcPts val="0"/>
              </a:spcBef>
              <a:spcAft>
                <a:spcPts val="0"/>
              </a:spcAft>
              <a:buSzPct val="100000"/>
              <a:buFont typeface="Wingdings" panose="05000000000000000000" pitchFamily="2" charset="2"/>
              <a:buChar char="§"/>
            </a:pPr>
            <a:r>
              <a:rPr lang="en-US" sz="2800" dirty="0"/>
              <a:t>Musical performance</a:t>
            </a:r>
          </a:p>
          <a:p>
            <a:pPr marL="284163" indent="-284163">
              <a:spcBef>
                <a:spcPts val="0"/>
              </a:spcBef>
              <a:spcAft>
                <a:spcPts val="0"/>
              </a:spcAft>
              <a:buSzPct val="100000"/>
              <a:buFont typeface="Wingdings" panose="05000000000000000000" pitchFamily="2" charset="2"/>
              <a:buChar char="§"/>
            </a:pPr>
            <a:r>
              <a:rPr lang="en-US" sz="2800" dirty="0"/>
              <a:t>Story time!</a:t>
            </a:r>
          </a:p>
          <a:p>
            <a:pPr>
              <a:buSzPct val="100000"/>
            </a:pPr>
            <a:endParaRPr lang="en-US" dirty="0"/>
          </a:p>
        </p:txBody>
      </p:sp>
    </p:spTree>
    <p:extLst>
      <p:ext uri="{BB962C8B-B14F-4D97-AF65-F5344CB8AC3E}">
        <p14:creationId xmlns:p14="http://schemas.microsoft.com/office/powerpoint/2010/main" val="11455589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800" dirty="0"/>
              <a:t>Copyright Infringement</a:t>
            </a:r>
          </a:p>
        </p:txBody>
      </p:sp>
    </p:spTree>
    <p:extLst>
      <p:ext uri="{BB962C8B-B14F-4D97-AF65-F5344CB8AC3E}">
        <p14:creationId xmlns:p14="http://schemas.microsoft.com/office/powerpoint/2010/main" val="34634159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2"/>
          <p:cNvSpPr>
            <a:spLocks noGrp="1"/>
          </p:cNvSpPr>
          <p:nvPr>
            <p:ph type="title"/>
          </p:nvPr>
        </p:nvSpPr>
        <p:spPr/>
        <p:txBody>
          <a:bodyPr/>
          <a:lstStyle/>
          <a:p>
            <a:r>
              <a:rPr lang="en-US" altLang="en-US" dirty="0"/>
              <a:t>Common Misconceptions</a:t>
            </a:r>
          </a:p>
        </p:txBody>
      </p:sp>
      <p:sp>
        <p:nvSpPr>
          <p:cNvPr id="4" name="Content Placeholder 3"/>
          <p:cNvSpPr>
            <a:spLocks noGrp="1"/>
          </p:cNvSpPr>
          <p:nvPr>
            <p:ph idx="1"/>
          </p:nvPr>
        </p:nvSpPr>
        <p:spPr/>
        <p:txBody>
          <a:bodyPr>
            <a:noAutofit/>
          </a:bodyPr>
          <a:lstStyle/>
          <a:p>
            <a:pPr marL="406400" indent="-406400">
              <a:spcBef>
                <a:spcPts val="0"/>
              </a:spcBef>
              <a:spcAft>
                <a:spcPts val="0"/>
              </a:spcAft>
              <a:buFont typeface="Wingdings" panose="05000000000000000000" pitchFamily="2" charset="2"/>
              <a:buChar char="§"/>
              <a:defRPr/>
            </a:pPr>
            <a:r>
              <a:rPr lang="en-US" sz="3200" dirty="0"/>
              <a:t>If it’s on the internet I can use it however I want.</a:t>
            </a:r>
          </a:p>
          <a:p>
            <a:pPr marL="406400" indent="-406400">
              <a:spcBef>
                <a:spcPts val="0"/>
              </a:spcBef>
              <a:spcAft>
                <a:spcPts val="0"/>
              </a:spcAft>
              <a:buFont typeface="Wingdings" panose="05000000000000000000" pitchFamily="2" charset="2"/>
              <a:buChar char="§"/>
              <a:defRPr/>
            </a:pPr>
            <a:r>
              <a:rPr lang="en-US" sz="3200" dirty="0"/>
              <a:t>If it’s a library/personal/not-for-profit use I can use anything I want, however I want, right?</a:t>
            </a:r>
          </a:p>
          <a:p>
            <a:pPr marL="406400" indent="-406400">
              <a:spcBef>
                <a:spcPts val="0"/>
              </a:spcBef>
              <a:spcAft>
                <a:spcPts val="0"/>
              </a:spcAft>
              <a:buFont typeface="Wingdings" panose="05000000000000000000" pitchFamily="2" charset="2"/>
              <a:buChar char="§"/>
              <a:defRPr/>
            </a:pPr>
            <a:r>
              <a:rPr lang="en-US" sz="3200" dirty="0"/>
              <a:t>So long as I give credit to the person who created the work I don’t have to worry about copyright infringement. </a:t>
            </a:r>
          </a:p>
          <a:p>
            <a:pPr marL="406400" indent="-406400">
              <a:spcBef>
                <a:spcPts val="0"/>
              </a:spcBef>
              <a:spcAft>
                <a:spcPts val="0"/>
              </a:spcAft>
              <a:buFont typeface="Wingdings" panose="05000000000000000000" pitchFamily="2" charset="2"/>
              <a:buChar char="§"/>
              <a:defRPr/>
            </a:pPr>
            <a:r>
              <a:rPr lang="en-US" sz="3200" dirty="0"/>
              <a:t>I’ll never get caught!</a:t>
            </a:r>
          </a:p>
        </p:txBody>
      </p:sp>
    </p:spTree>
    <p:extLst>
      <p:ext uri="{BB962C8B-B14F-4D97-AF65-F5344CB8AC3E}">
        <p14:creationId xmlns:p14="http://schemas.microsoft.com/office/powerpoint/2010/main" val="42575127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Infringement</a:t>
            </a:r>
          </a:p>
        </p:txBody>
      </p:sp>
      <p:sp>
        <p:nvSpPr>
          <p:cNvPr id="3" name="Content Placeholder 2"/>
          <p:cNvSpPr>
            <a:spLocks noGrp="1"/>
          </p:cNvSpPr>
          <p:nvPr>
            <p:ph idx="1"/>
          </p:nvPr>
        </p:nvSpPr>
        <p:spPr>
          <a:xfrm>
            <a:off x="822959" y="1845734"/>
            <a:ext cx="7543801" cy="4402666"/>
          </a:xfrm>
        </p:spPr>
        <p:txBody>
          <a:bodyPr>
            <a:normAutofit fontScale="92500" lnSpcReduction="20000"/>
          </a:bodyPr>
          <a:lstStyle/>
          <a:p>
            <a:pPr>
              <a:spcBef>
                <a:spcPts val="0"/>
              </a:spcBef>
              <a:spcAft>
                <a:spcPts val="0"/>
              </a:spcAft>
            </a:pPr>
            <a:r>
              <a:rPr lang="en-US" sz="3200" dirty="0"/>
              <a:t>Copyright infringement occurs when we take advantage of one of the rights granted to creators under the law without their authorization.</a:t>
            </a:r>
          </a:p>
          <a:p>
            <a:pPr marL="457200" indent="-344488">
              <a:spcBef>
                <a:spcPts val="0"/>
              </a:spcBef>
              <a:spcAft>
                <a:spcPts val="0"/>
              </a:spcAft>
              <a:buFont typeface="+mj-lt"/>
              <a:buAutoNum type="arabicPeriod"/>
            </a:pPr>
            <a:r>
              <a:rPr lang="en-US" sz="3200" dirty="0"/>
              <a:t>Making copies of works;</a:t>
            </a:r>
          </a:p>
          <a:p>
            <a:pPr marL="457200" indent="-344488">
              <a:spcBef>
                <a:spcPts val="0"/>
              </a:spcBef>
              <a:spcAft>
                <a:spcPts val="0"/>
              </a:spcAft>
              <a:buFont typeface="+mj-lt"/>
              <a:buAutoNum type="arabicPeriod"/>
            </a:pPr>
            <a:r>
              <a:rPr lang="en-US" sz="3200" dirty="0"/>
              <a:t>Distributing copies of works</a:t>
            </a:r>
          </a:p>
          <a:p>
            <a:pPr marL="457200" indent="-344488">
              <a:spcBef>
                <a:spcPts val="0"/>
              </a:spcBef>
              <a:spcAft>
                <a:spcPts val="0"/>
              </a:spcAft>
              <a:buFont typeface="+mj-lt"/>
              <a:buAutoNum type="arabicPeriod"/>
            </a:pPr>
            <a:r>
              <a:rPr lang="en-US" sz="3200" dirty="0"/>
              <a:t>Making derivative works;</a:t>
            </a:r>
          </a:p>
          <a:p>
            <a:pPr marL="457200" indent="-344488">
              <a:spcBef>
                <a:spcPts val="0"/>
              </a:spcBef>
              <a:spcAft>
                <a:spcPts val="0"/>
              </a:spcAft>
              <a:buFont typeface="+mj-lt"/>
              <a:buAutoNum type="arabicPeriod"/>
            </a:pPr>
            <a:r>
              <a:rPr lang="en-US" sz="3200" dirty="0"/>
              <a:t>Making public performances or displays of works</a:t>
            </a:r>
          </a:p>
          <a:p>
            <a:pPr marL="457200" indent="-344488">
              <a:spcBef>
                <a:spcPts val="0"/>
              </a:spcBef>
              <a:spcAft>
                <a:spcPts val="0"/>
              </a:spcAft>
              <a:buFont typeface="+mj-lt"/>
              <a:buAutoNum type="arabicPeriod"/>
            </a:pPr>
            <a:r>
              <a:rPr lang="en-US" sz="3200" dirty="0"/>
              <a:t>in the case of sound recordings, to perform the copyrighted work publicly by means of a digital audio transmission.</a:t>
            </a:r>
          </a:p>
          <a:p>
            <a:pPr>
              <a:spcBef>
                <a:spcPts val="0"/>
              </a:spcBef>
              <a:spcAft>
                <a:spcPts val="0"/>
              </a:spcAft>
            </a:pPr>
            <a:endParaRPr lang="en-US" sz="3200" dirty="0"/>
          </a:p>
        </p:txBody>
      </p:sp>
    </p:spTree>
    <p:extLst>
      <p:ext uri="{BB962C8B-B14F-4D97-AF65-F5344CB8AC3E}">
        <p14:creationId xmlns:p14="http://schemas.microsoft.com/office/powerpoint/2010/main" val="16125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pPr algn="ctr"/>
            <a:r>
              <a:rPr lang="en-US" sz="6000" dirty="0"/>
              <a:t>Overview of Intellectual</a:t>
            </a:r>
            <a:br>
              <a:rPr lang="en-US" sz="6000" dirty="0"/>
            </a:br>
            <a:r>
              <a:rPr lang="en-US" sz="6000" dirty="0"/>
              <a:t>Property Law</a:t>
            </a:r>
          </a:p>
        </p:txBody>
      </p:sp>
    </p:spTree>
    <p:extLst>
      <p:ext uri="{BB962C8B-B14F-4D97-AF65-F5344CB8AC3E}">
        <p14:creationId xmlns:p14="http://schemas.microsoft.com/office/powerpoint/2010/main" val="22442195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Yikes!</a:t>
            </a:r>
          </a:p>
        </p:txBody>
      </p:sp>
      <p:sp>
        <p:nvSpPr>
          <p:cNvPr id="3" name="Content Placeholder 2"/>
          <p:cNvSpPr>
            <a:spLocks noGrp="1"/>
          </p:cNvSpPr>
          <p:nvPr>
            <p:ph idx="1"/>
          </p:nvPr>
        </p:nvSpPr>
        <p:spPr>
          <a:xfrm>
            <a:off x="822960" y="1829647"/>
            <a:ext cx="7543801" cy="4478866"/>
          </a:xfrm>
        </p:spPr>
        <p:txBody>
          <a:bodyPr>
            <a:normAutofit lnSpcReduction="10000"/>
          </a:bodyPr>
          <a:lstStyle/>
          <a:p>
            <a:pPr marL="231775" indent="-231775">
              <a:buFont typeface="Wingdings" panose="05000000000000000000" pitchFamily="2" charset="2"/>
              <a:buChar char="§"/>
            </a:pPr>
            <a:r>
              <a:rPr lang="en-US" sz="2600" dirty="0"/>
              <a:t>Fortunately there are exceptions written into the law that allow us to reuse the works of others in certain situations.</a:t>
            </a:r>
          </a:p>
          <a:p>
            <a:pPr marL="231775" indent="-231775">
              <a:buFont typeface="Wingdings" panose="05000000000000000000" pitchFamily="2" charset="2"/>
              <a:buChar char="§"/>
            </a:pPr>
            <a:r>
              <a:rPr lang="en-US" sz="2600" dirty="0"/>
              <a:t>Tune in next time…</a:t>
            </a:r>
          </a:p>
          <a:p>
            <a:pPr marL="231775" indent="-231775">
              <a:buFont typeface="Wingdings" panose="05000000000000000000" pitchFamily="2" charset="2"/>
              <a:buChar char="§"/>
            </a:pPr>
            <a:endParaRPr lang="en-US" sz="2600" dirty="0"/>
          </a:p>
          <a:p>
            <a:pPr algn="ctr"/>
            <a:endParaRPr lang="en-US" sz="2600" dirty="0"/>
          </a:p>
          <a:p>
            <a:pPr algn="ctr"/>
            <a:endParaRPr lang="en-US" sz="2600" dirty="0"/>
          </a:p>
          <a:p>
            <a:pPr algn="ctr"/>
            <a:endParaRPr lang="en-US" sz="2600" dirty="0"/>
          </a:p>
          <a:p>
            <a:pPr algn="ctr"/>
            <a:r>
              <a:rPr lang="en-US" dirty="0"/>
              <a:t>In these sessions we’ll review the exemptions found in U.S. copyright law that impact libraries and academia.</a:t>
            </a:r>
          </a:p>
          <a:p>
            <a:endParaRPr lang="en-US" sz="2800" dirty="0"/>
          </a:p>
        </p:txBody>
      </p:sp>
      <p:graphicFrame>
        <p:nvGraphicFramePr>
          <p:cNvPr id="4" name="Table 3"/>
          <p:cNvGraphicFramePr>
            <a:graphicFrameLocks noGrp="1"/>
          </p:cNvGraphicFramePr>
          <p:nvPr>
            <p:extLst>
              <p:ext uri="{D42A27DB-BD31-4B8C-83A1-F6EECF244321}">
                <p14:modId xmlns:p14="http://schemas.microsoft.com/office/powerpoint/2010/main" val="250860430"/>
              </p:ext>
            </p:extLst>
          </p:nvPr>
        </p:nvGraphicFramePr>
        <p:xfrm>
          <a:off x="1053548" y="3505200"/>
          <a:ext cx="7299960" cy="1737360"/>
        </p:xfrm>
        <a:graphic>
          <a:graphicData uri="http://schemas.openxmlformats.org/drawingml/2006/table">
            <a:tbl>
              <a:tblPr firstRow="1" bandRow="1">
                <a:tableStyleId>{5C22544A-7EE6-4342-B048-85BDC9FD1C3A}</a:tableStyleId>
              </a:tblPr>
              <a:tblGrid>
                <a:gridCol w="2433320">
                  <a:extLst>
                    <a:ext uri="{9D8B030D-6E8A-4147-A177-3AD203B41FA5}">
                      <a16:colId xmlns:a16="http://schemas.microsoft.com/office/drawing/2014/main" val="834111799"/>
                    </a:ext>
                  </a:extLst>
                </a:gridCol>
                <a:gridCol w="2433320">
                  <a:extLst>
                    <a:ext uri="{9D8B030D-6E8A-4147-A177-3AD203B41FA5}">
                      <a16:colId xmlns:a16="http://schemas.microsoft.com/office/drawing/2014/main" val="4035938621"/>
                    </a:ext>
                  </a:extLst>
                </a:gridCol>
                <a:gridCol w="2433320">
                  <a:extLst>
                    <a:ext uri="{9D8B030D-6E8A-4147-A177-3AD203B41FA5}">
                      <a16:colId xmlns:a16="http://schemas.microsoft.com/office/drawing/2014/main" val="1834960295"/>
                    </a:ext>
                  </a:extLst>
                </a:gridCol>
              </a:tblGrid>
              <a:tr h="370840">
                <a:tc>
                  <a:txBody>
                    <a:bodyPr/>
                    <a:lstStyle/>
                    <a:p>
                      <a:pPr algn="ctr"/>
                      <a:r>
                        <a:rPr lang="en-US" sz="1800" b="0" dirty="0">
                          <a:solidFill>
                            <a:schemeClr val="tx1"/>
                          </a:solidFill>
                        </a:rPr>
                        <a:t>Copyright in Action: Understanding Fair Use</a:t>
                      </a:r>
                    </a:p>
                    <a:p>
                      <a:pPr algn="ctr"/>
                      <a:r>
                        <a:rPr lang="en-US" sz="1800" b="0" dirty="0">
                          <a:solidFill>
                            <a:schemeClr val="tx1"/>
                          </a:solidFill>
                        </a:rPr>
                        <a:t>Wednesday, April 11 2018</a:t>
                      </a:r>
                    </a:p>
                    <a:p>
                      <a:pPr algn="ctr"/>
                      <a:r>
                        <a:rPr lang="en-US" sz="1800" b="0" dirty="0">
                          <a:solidFill>
                            <a:schemeClr val="tx1"/>
                          </a:solidFill>
                        </a:rPr>
                        <a:t>3pm-4pm</a:t>
                      </a:r>
                      <a:endParaRPr lang="en-US" b="0" dirty="0">
                        <a:solidFill>
                          <a:schemeClr val="tx1"/>
                        </a:solidFill>
                      </a:endParaRPr>
                    </a:p>
                  </a:txBody>
                  <a:tcPr>
                    <a:noFill/>
                  </a:tcPr>
                </a:tc>
                <a:tc>
                  <a:txBody>
                    <a:bodyPr/>
                    <a:lstStyle/>
                    <a:p>
                      <a:pPr algn="ctr"/>
                      <a:r>
                        <a:rPr lang="en-US" sz="1800" b="0" dirty="0">
                          <a:solidFill>
                            <a:schemeClr val="tx1"/>
                          </a:solidFill>
                        </a:rPr>
                        <a:t>Copyright in Action: Understanding  Section 108</a:t>
                      </a:r>
                    </a:p>
                    <a:p>
                      <a:pPr algn="ctr"/>
                      <a:r>
                        <a:rPr lang="en-US" sz="1800" b="0" dirty="0">
                          <a:solidFill>
                            <a:schemeClr val="tx1"/>
                          </a:solidFill>
                        </a:rPr>
                        <a:t>Wednesday, June 13 2018</a:t>
                      </a:r>
                    </a:p>
                    <a:p>
                      <a:pPr algn="ctr"/>
                      <a:r>
                        <a:rPr lang="en-US" sz="1800" b="0" dirty="0">
                          <a:solidFill>
                            <a:schemeClr val="tx1"/>
                          </a:solidFill>
                        </a:rPr>
                        <a:t>3pm-4pm</a:t>
                      </a:r>
                      <a:endParaRPr lang="en-US" b="0" dirty="0">
                        <a:solidFill>
                          <a:schemeClr val="tx1"/>
                        </a:solidFill>
                      </a:endParaRPr>
                    </a:p>
                  </a:txBody>
                  <a:tcPr>
                    <a:noFill/>
                  </a:tcPr>
                </a:tc>
                <a:tc>
                  <a:txBody>
                    <a:bodyPr/>
                    <a:lstStyle/>
                    <a:p>
                      <a:pPr algn="ctr"/>
                      <a:r>
                        <a:rPr lang="en-US" sz="1800" b="0" dirty="0">
                          <a:solidFill>
                            <a:schemeClr val="tx1"/>
                          </a:solidFill>
                        </a:rPr>
                        <a:t>Copyright in Action: Considerations for Instruction</a:t>
                      </a:r>
                    </a:p>
                    <a:p>
                      <a:pPr algn="ctr"/>
                      <a:r>
                        <a:rPr lang="en-US" sz="1800" b="0" dirty="0">
                          <a:solidFill>
                            <a:schemeClr val="tx1"/>
                          </a:solidFill>
                        </a:rPr>
                        <a:t>Wednesday, August 16 2018</a:t>
                      </a:r>
                    </a:p>
                    <a:p>
                      <a:pPr algn="ctr"/>
                      <a:r>
                        <a:rPr lang="en-US" sz="1800" b="0" dirty="0">
                          <a:solidFill>
                            <a:schemeClr val="tx1"/>
                          </a:solidFill>
                        </a:rPr>
                        <a:t>3pm-4pm</a:t>
                      </a:r>
                      <a:endParaRPr lang="en-US" b="0" dirty="0">
                        <a:solidFill>
                          <a:schemeClr val="tx1"/>
                        </a:solidFill>
                      </a:endParaRPr>
                    </a:p>
                  </a:txBody>
                  <a:tcPr>
                    <a:noFill/>
                  </a:tcPr>
                </a:tc>
                <a:extLst>
                  <a:ext uri="{0D108BD9-81ED-4DB2-BD59-A6C34878D82A}">
                    <a16:rowId xmlns:a16="http://schemas.microsoft.com/office/drawing/2014/main" val="778718673"/>
                  </a:ext>
                </a:extLst>
              </a:tr>
            </a:tbl>
          </a:graphicData>
        </a:graphic>
      </p:graphicFrame>
    </p:spTree>
    <p:extLst>
      <p:ext uri="{BB962C8B-B14F-4D97-AF65-F5344CB8AC3E}">
        <p14:creationId xmlns:p14="http://schemas.microsoft.com/office/powerpoint/2010/main" val="1594656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500" dirty="0"/>
              <a:t>Putting it all Together</a:t>
            </a:r>
          </a:p>
        </p:txBody>
      </p:sp>
    </p:spTree>
    <p:extLst>
      <p:ext uri="{BB962C8B-B14F-4D97-AF65-F5344CB8AC3E}">
        <p14:creationId xmlns:p14="http://schemas.microsoft.com/office/powerpoint/2010/main" val="20057975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dirty="0"/>
              <a:t>Summary</a:t>
            </a:r>
          </a:p>
        </p:txBody>
      </p:sp>
      <p:sp>
        <p:nvSpPr>
          <p:cNvPr id="3" name="Content Placeholder 2"/>
          <p:cNvSpPr>
            <a:spLocks noGrp="1"/>
          </p:cNvSpPr>
          <p:nvPr>
            <p:ph idx="1"/>
          </p:nvPr>
        </p:nvSpPr>
        <p:spPr/>
        <p:txBody>
          <a:bodyPr>
            <a:normAutofit lnSpcReduction="10000"/>
          </a:bodyPr>
          <a:lstStyle/>
          <a:p>
            <a:pPr marL="346075" indent="-346075">
              <a:spcBef>
                <a:spcPts val="0"/>
              </a:spcBef>
              <a:spcAft>
                <a:spcPts val="0"/>
              </a:spcAft>
              <a:buFont typeface="Wingdings" panose="05000000000000000000" pitchFamily="2" charset="2"/>
              <a:buChar char="§"/>
              <a:defRPr/>
            </a:pPr>
            <a:r>
              <a:rPr lang="en-US" sz="3200" dirty="0"/>
              <a:t>It’s very easy to secure copyright</a:t>
            </a:r>
          </a:p>
          <a:p>
            <a:pPr marL="346075" indent="-346075">
              <a:spcBef>
                <a:spcPts val="0"/>
              </a:spcBef>
              <a:spcAft>
                <a:spcPts val="0"/>
              </a:spcAft>
              <a:buFont typeface="Wingdings" panose="05000000000000000000" pitchFamily="2" charset="2"/>
              <a:buChar char="§"/>
              <a:defRPr/>
            </a:pPr>
            <a:r>
              <a:rPr lang="en-US" sz="3200" dirty="0"/>
              <a:t>Many different types of works are protected</a:t>
            </a:r>
          </a:p>
          <a:p>
            <a:pPr marL="346075" indent="-346075">
              <a:spcBef>
                <a:spcPts val="0"/>
              </a:spcBef>
              <a:spcAft>
                <a:spcPts val="0"/>
              </a:spcAft>
              <a:buFont typeface="Wingdings" panose="05000000000000000000" pitchFamily="2" charset="2"/>
              <a:buChar char="§"/>
              <a:defRPr/>
            </a:pPr>
            <a:r>
              <a:rPr lang="en-US" sz="3200" dirty="0"/>
              <a:t>Work have copyright protection for a long time</a:t>
            </a:r>
          </a:p>
          <a:p>
            <a:pPr marL="346075" indent="-346075">
              <a:spcBef>
                <a:spcPts val="0"/>
              </a:spcBef>
              <a:spcAft>
                <a:spcPts val="0"/>
              </a:spcAft>
              <a:buFont typeface="Wingdings" panose="05000000000000000000" pitchFamily="2" charset="2"/>
              <a:buChar char="§"/>
              <a:defRPr/>
            </a:pPr>
            <a:r>
              <a:rPr lang="en-US" sz="3200" dirty="0"/>
              <a:t>Authors have many rights, which can make it easy to infringe</a:t>
            </a:r>
          </a:p>
          <a:p>
            <a:pPr marL="346075" indent="-346075">
              <a:spcBef>
                <a:spcPts val="0"/>
              </a:spcBef>
              <a:spcAft>
                <a:spcPts val="0"/>
              </a:spcAft>
              <a:buFont typeface="Wingdings" panose="05000000000000000000" pitchFamily="2" charset="2"/>
              <a:buChar char="§"/>
              <a:defRPr/>
            </a:pPr>
            <a:r>
              <a:rPr lang="en-US" sz="3200" dirty="0"/>
              <a:t>Exceptions to these rights are written into the law</a:t>
            </a:r>
          </a:p>
          <a:p>
            <a:pPr>
              <a:defRPr/>
            </a:pPr>
            <a:endParaRPr lang="en-US" dirty="0"/>
          </a:p>
        </p:txBody>
      </p:sp>
    </p:spTree>
    <p:extLst>
      <p:ext uri="{BB962C8B-B14F-4D97-AF65-F5344CB8AC3E}">
        <p14:creationId xmlns:p14="http://schemas.microsoft.com/office/powerpoint/2010/main" val="37241956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7A0563-43A1-4D7A-A7EC-B75A26D3035A}"/>
              </a:ext>
            </a:extLst>
          </p:cNvPr>
          <p:cNvSpPr>
            <a:spLocks noGrp="1"/>
          </p:cNvSpPr>
          <p:nvPr>
            <p:ph idx="1"/>
          </p:nvPr>
        </p:nvSpPr>
        <p:spPr>
          <a:xfrm>
            <a:off x="628650" y="1981200"/>
            <a:ext cx="7886700" cy="4195763"/>
          </a:xfrm>
        </p:spPr>
        <p:txBody>
          <a:bodyPr>
            <a:normAutofit/>
          </a:bodyPr>
          <a:lstStyle/>
          <a:p>
            <a:pPr marL="0" indent="0" algn="ctr">
              <a:buNone/>
            </a:pPr>
            <a:r>
              <a:rPr lang="en-US" sz="3600" dirty="0"/>
              <a:t>Carla Myers </a:t>
            </a:r>
            <a:br>
              <a:rPr lang="en-US" sz="3600" dirty="0"/>
            </a:br>
            <a:r>
              <a:rPr lang="en-US" sz="3600" dirty="0"/>
              <a:t>Assistant Librarian &amp; Coordinator of Scholarly Communications</a:t>
            </a:r>
            <a:br>
              <a:rPr lang="en-US" sz="3600" dirty="0"/>
            </a:br>
            <a:r>
              <a:rPr lang="en-US" sz="3600" dirty="0"/>
              <a:t>Miami University Libraries</a:t>
            </a:r>
          </a:p>
          <a:p>
            <a:pPr marL="0" indent="0" algn="ctr">
              <a:buNone/>
            </a:pPr>
            <a:r>
              <a:rPr lang="en-US" sz="3600" dirty="0"/>
              <a:t>513-529-3935</a:t>
            </a:r>
            <a:br>
              <a:rPr lang="en-US" sz="3600" dirty="0"/>
            </a:br>
            <a:r>
              <a:rPr lang="en-US" sz="3600" dirty="0">
                <a:solidFill>
                  <a:srgbClr val="002060"/>
                </a:solidFill>
              </a:rPr>
              <a:t>myersc2@miamioh.edu</a:t>
            </a:r>
            <a:endParaRPr lang="en-US" sz="3600" dirty="0"/>
          </a:p>
        </p:txBody>
      </p:sp>
      <p:grpSp>
        <p:nvGrpSpPr>
          <p:cNvPr id="4" name="Group 3"/>
          <p:cNvGrpSpPr/>
          <p:nvPr/>
        </p:nvGrpSpPr>
        <p:grpSpPr>
          <a:xfrm>
            <a:off x="306847" y="381000"/>
            <a:ext cx="8837153" cy="646331"/>
            <a:chOff x="306847" y="1535797"/>
            <a:chExt cx="8837153" cy="646331"/>
          </a:xfrm>
        </p:grpSpPr>
        <p:sp>
          <p:nvSpPr>
            <p:cNvPr id="5" name="Rectangle 4">
              <a:extLst>
                <a:ext uri="{FF2B5EF4-FFF2-40B4-BE49-F238E27FC236}">
                  <a16:creationId xmlns:a16="http://schemas.microsoft.com/office/drawing/2014/main" id="{709E66F4-64DE-4F8C-8AB8-F00E19B89375}"/>
                </a:ext>
              </a:extLst>
            </p:cNvPr>
            <p:cNvSpPr/>
            <p:nvPr/>
          </p:nvSpPr>
          <p:spPr>
            <a:xfrm>
              <a:off x="1676400" y="1535797"/>
              <a:ext cx="7467600" cy="646331"/>
            </a:xfrm>
            <a:prstGeom prst="rect">
              <a:avLst/>
            </a:prstGeom>
          </p:spPr>
          <p:txBody>
            <a:bodyPr wrap="square">
              <a:spAutoFit/>
            </a:bodyPr>
            <a:lstStyle/>
            <a:p>
              <a:r>
                <a:rPr lang="en-US" dirty="0"/>
                <a:t>This work is licensed under a </a:t>
              </a:r>
              <a:r>
                <a:rPr lang="en-US" dirty="0">
                  <a:hlinkClick r:id="rId2"/>
                </a:rPr>
                <a:t>Creative Commons Attribution-NonCommercial 4.0 International License</a:t>
              </a:r>
              <a:r>
                <a:rPr lang="en-US" dirty="0"/>
                <a:t>.</a:t>
              </a:r>
            </a:p>
          </p:txBody>
        </p:sp>
        <p:pic>
          <p:nvPicPr>
            <p:cNvPr id="6" name="Picture 5">
              <a:extLst>
                <a:ext uri="{FF2B5EF4-FFF2-40B4-BE49-F238E27FC236}">
                  <a16:creationId xmlns:a16="http://schemas.microsoft.com/office/drawing/2014/main" id="{2ED0BD2E-0F8E-40A3-8098-A8A4250AE6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847" y="1677987"/>
              <a:ext cx="1293353" cy="455613"/>
            </a:xfrm>
            <a:prstGeom prst="rect">
              <a:avLst/>
            </a:prstGeom>
          </p:spPr>
        </p:pic>
      </p:grpSp>
    </p:spTree>
    <p:extLst>
      <p:ext uri="{BB962C8B-B14F-4D97-AF65-F5344CB8AC3E}">
        <p14:creationId xmlns:p14="http://schemas.microsoft.com/office/powerpoint/2010/main" val="3685200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Intellectual Property Law</a:t>
            </a:r>
          </a:p>
        </p:txBody>
      </p:sp>
      <p:sp>
        <p:nvSpPr>
          <p:cNvPr id="2" name="Content Placeholder 1"/>
          <p:cNvSpPr>
            <a:spLocks noGrp="1"/>
          </p:cNvSpPr>
          <p:nvPr>
            <p:ph idx="1"/>
          </p:nvPr>
        </p:nvSpPr>
        <p:spPr/>
        <p:txBody>
          <a:bodyPr>
            <a:noAutofit/>
          </a:bodyPr>
          <a:lstStyle/>
          <a:p>
            <a:pPr marL="0" indent="0">
              <a:lnSpc>
                <a:spcPct val="110000"/>
              </a:lnSpc>
              <a:spcBef>
                <a:spcPts val="0"/>
              </a:spcBef>
              <a:spcAft>
                <a:spcPts val="0"/>
              </a:spcAft>
              <a:buNone/>
            </a:pPr>
            <a:r>
              <a:rPr lang="en-US" sz="2400" dirty="0"/>
              <a:t>Umbrella term for creations of the mind such as inventions, literary and artistic works, designs, symbols, names, and images used in commerce. </a:t>
            </a:r>
          </a:p>
          <a:p>
            <a:pPr marL="0" indent="0">
              <a:lnSpc>
                <a:spcPct val="110000"/>
              </a:lnSpc>
              <a:spcBef>
                <a:spcPts val="0"/>
              </a:spcBef>
              <a:spcAft>
                <a:spcPts val="0"/>
              </a:spcAft>
              <a:buNone/>
            </a:pPr>
            <a:r>
              <a:rPr lang="en-US" sz="2400" dirty="0"/>
              <a:t>It includes:</a:t>
            </a:r>
          </a:p>
          <a:p>
            <a:pPr marL="284163" indent="-284163">
              <a:lnSpc>
                <a:spcPct val="110000"/>
              </a:lnSpc>
              <a:spcBef>
                <a:spcPts val="0"/>
              </a:spcBef>
              <a:spcAft>
                <a:spcPts val="0"/>
              </a:spcAft>
              <a:buFont typeface="Wingdings" panose="05000000000000000000" pitchFamily="2" charset="2"/>
              <a:buChar char="§"/>
            </a:pPr>
            <a:r>
              <a:rPr lang="en-US" sz="2400" dirty="0"/>
              <a:t>Patents-protects procedures, processes and methods</a:t>
            </a:r>
          </a:p>
          <a:p>
            <a:pPr marL="284163" indent="-284163">
              <a:lnSpc>
                <a:spcPct val="110000"/>
              </a:lnSpc>
              <a:spcBef>
                <a:spcPts val="0"/>
              </a:spcBef>
              <a:spcAft>
                <a:spcPts val="0"/>
              </a:spcAft>
              <a:buFont typeface="Wingdings" panose="05000000000000000000" pitchFamily="2" charset="2"/>
              <a:buChar char="§"/>
            </a:pPr>
            <a:r>
              <a:rPr lang="en-US" sz="2400" dirty="0"/>
              <a:t>Trademarks-graphics, sounds, colors, etc. used to distinguish products and services of a company or organization from one another.</a:t>
            </a:r>
          </a:p>
          <a:p>
            <a:pPr marL="284163" indent="-284163">
              <a:lnSpc>
                <a:spcPct val="110000"/>
              </a:lnSpc>
              <a:spcBef>
                <a:spcPts val="0"/>
              </a:spcBef>
              <a:spcAft>
                <a:spcPts val="0"/>
              </a:spcAft>
              <a:buFont typeface="Wingdings" panose="05000000000000000000" pitchFamily="2" charset="2"/>
              <a:buChar char="§"/>
            </a:pPr>
            <a:r>
              <a:rPr lang="en-US" sz="2400" dirty="0"/>
              <a:t>Copyright-rights given to the creators of protectable works.</a:t>
            </a:r>
          </a:p>
          <a:p>
            <a:pPr marL="284163" indent="-284163">
              <a:lnSpc>
                <a:spcPct val="110000"/>
              </a:lnSpc>
              <a:spcBef>
                <a:spcPts val="0"/>
              </a:spcBef>
              <a:spcAft>
                <a:spcPts val="0"/>
              </a:spcAft>
              <a:buFont typeface="Wingdings" panose="05000000000000000000" pitchFamily="2" charset="2"/>
              <a:buChar char="§"/>
            </a:pPr>
            <a:endParaRPr lang="en-US" sz="2400" dirty="0"/>
          </a:p>
        </p:txBody>
      </p:sp>
    </p:spTree>
    <p:extLst>
      <p:ext uri="{BB962C8B-B14F-4D97-AF65-F5344CB8AC3E}">
        <p14:creationId xmlns:p14="http://schemas.microsoft.com/office/powerpoint/2010/main" val="13129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pPr algn="ctr"/>
            <a:r>
              <a:rPr lang="en-US" sz="6000" dirty="0"/>
              <a:t>Copyright Basics</a:t>
            </a:r>
          </a:p>
        </p:txBody>
      </p:sp>
    </p:spTree>
    <p:extLst>
      <p:ext uri="{BB962C8B-B14F-4D97-AF65-F5344CB8AC3E}">
        <p14:creationId xmlns:p14="http://schemas.microsoft.com/office/powerpoint/2010/main" val="235875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altLang="en-US" dirty="0"/>
              <a:t>Origins of U.S. Copyright Law</a:t>
            </a:r>
          </a:p>
        </p:txBody>
      </p:sp>
      <p:sp>
        <p:nvSpPr>
          <p:cNvPr id="3" name="Content Placeholder 2"/>
          <p:cNvSpPr>
            <a:spLocks noGrp="1"/>
          </p:cNvSpPr>
          <p:nvPr>
            <p:ph idx="1"/>
          </p:nvPr>
        </p:nvSpPr>
        <p:spPr/>
        <p:txBody>
          <a:bodyPr>
            <a:normAutofit/>
          </a:bodyPr>
          <a:lstStyle/>
          <a:p>
            <a:pPr marL="0" indent="0">
              <a:spcBef>
                <a:spcPts val="0"/>
              </a:spcBef>
              <a:spcAft>
                <a:spcPts val="0"/>
              </a:spcAft>
              <a:buFont typeface="Wingdings" pitchFamily="2" charset="2"/>
              <a:buNone/>
              <a:defRPr/>
            </a:pPr>
            <a:r>
              <a:rPr lang="en-US" sz="3200" dirty="0"/>
              <a:t>Article 1 Section 8 of the U.S. Constitution and represents the founding fathers effort </a:t>
            </a:r>
            <a:r>
              <a:rPr lang="en-US" sz="3200" dirty="0">
                <a:solidFill>
                  <a:schemeClr val="accent4">
                    <a:lumMod val="75000"/>
                  </a:schemeClr>
                </a:solidFill>
              </a:rPr>
              <a:t>"To promote the progress of science and useful arts, by securing for limited times to authors and inventors the exclusive right to their respective writings and discoveries." </a:t>
            </a:r>
          </a:p>
          <a:p>
            <a:pPr marL="0" indent="0">
              <a:buFont typeface="Wingdings" pitchFamily="2" charset="2"/>
              <a:buNone/>
              <a:defRPr/>
            </a:pPr>
            <a:endParaRPr lang="en-US" dirty="0"/>
          </a:p>
          <a:p>
            <a:pPr marL="0" indent="0">
              <a:buFont typeface="Wingdings" pitchFamily="2" charset="2"/>
              <a:buNone/>
              <a:defRPr/>
            </a:pPr>
            <a:endParaRPr lang="en-US" sz="2800" dirty="0"/>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4F5A9185-7BB3-481B-BD78-0D34D19A09AC}" type="slidenum">
              <a:rPr lang="en-US" altLang="en-US">
                <a:solidFill>
                  <a:srgbClr val="898989"/>
                </a:solidFill>
              </a:rPr>
              <a:pPr eaLnBrk="1" hangingPunct="1"/>
              <a:t>7</a:t>
            </a:fld>
            <a:endParaRPr lang="en-US" altLang="en-US" dirty="0">
              <a:solidFill>
                <a:srgbClr val="898989"/>
              </a:solidFill>
            </a:endParaRPr>
          </a:p>
        </p:txBody>
      </p:sp>
    </p:spTree>
    <p:extLst>
      <p:ext uri="{BB962C8B-B14F-4D97-AF65-F5344CB8AC3E}">
        <p14:creationId xmlns:p14="http://schemas.microsoft.com/office/powerpoint/2010/main" val="2799348556"/>
      </p:ext>
    </p:extLst>
  </p:cSld>
  <p:clrMapOvr>
    <a:masterClrMapping/>
  </p:clrMapOvr>
  <p:transition advTm="19267"/>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 Law</a:t>
            </a:r>
          </a:p>
        </p:txBody>
      </p:sp>
      <p:sp>
        <p:nvSpPr>
          <p:cNvPr id="3" name="Content Placeholder 2"/>
          <p:cNvSpPr>
            <a:spLocks noGrp="1"/>
          </p:cNvSpPr>
          <p:nvPr>
            <p:ph idx="1"/>
          </p:nvPr>
        </p:nvSpPr>
        <p:spPr/>
        <p:txBody>
          <a:bodyPr>
            <a:normAutofit/>
          </a:bodyPr>
          <a:lstStyle/>
          <a:p>
            <a:pPr marL="231775" indent="-231775">
              <a:spcBef>
                <a:spcPts val="0"/>
              </a:spcBef>
              <a:spcAft>
                <a:spcPts val="0"/>
              </a:spcAft>
              <a:buFont typeface="Wingdings" panose="05000000000000000000" pitchFamily="2" charset="2"/>
              <a:buChar char="§"/>
            </a:pPr>
            <a:r>
              <a:rPr lang="en-US" sz="3200" dirty="0">
                <a:solidFill>
                  <a:schemeClr val="tx1"/>
                </a:solidFill>
              </a:rPr>
              <a:t>Copyright is codified in Title 17 of the U. S. Code: </a:t>
            </a:r>
            <a:r>
              <a:rPr lang="en-US" sz="3200" dirty="0">
                <a:hlinkClick r:id="rId3"/>
              </a:rPr>
              <a:t>http://www.copyright.gov/title17/</a:t>
            </a:r>
            <a:r>
              <a:rPr lang="en-US" sz="3200" dirty="0"/>
              <a:t> </a:t>
            </a:r>
          </a:p>
          <a:p>
            <a:pPr marL="231775" indent="-231775">
              <a:spcBef>
                <a:spcPts val="0"/>
              </a:spcBef>
              <a:spcAft>
                <a:spcPts val="0"/>
              </a:spcAft>
              <a:buFont typeface="Wingdings" panose="05000000000000000000" pitchFamily="2" charset="2"/>
              <a:buChar char="§"/>
            </a:pPr>
            <a:r>
              <a:rPr lang="en-US" sz="3200" dirty="0"/>
              <a:t>Copyright law today derives from the 1976 Copyright Act and subsequent updates to it.</a:t>
            </a:r>
          </a:p>
          <a:p>
            <a:pPr marL="231775" indent="-231775">
              <a:spcBef>
                <a:spcPts val="0"/>
              </a:spcBef>
              <a:spcAft>
                <a:spcPts val="0"/>
              </a:spcAft>
              <a:buFont typeface="Wingdings" panose="05000000000000000000" pitchFamily="2" charset="2"/>
              <a:buChar char="§"/>
            </a:pPr>
            <a:r>
              <a:rPr lang="en-US" sz="3200" dirty="0"/>
              <a:t>Also controlled by international agreements and treaties.</a:t>
            </a:r>
          </a:p>
          <a:p>
            <a:pPr marL="231775" indent="-231775">
              <a:spcBef>
                <a:spcPts val="0"/>
              </a:spcBef>
              <a:spcAft>
                <a:spcPts val="0"/>
              </a:spcAft>
              <a:buFont typeface="Wingdings" panose="05000000000000000000" pitchFamily="2" charset="2"/>
              <a:buChar char="§"/>
            </a:pPr>
            <a:r>
              <a:rPr lang="en-US" sz="3200" dirty="0"/>
              <a:t>Is influenced by case law…outcomes and decisions from former cases.</a:t>
            </a:r>
          </a:p>
          <a:p>
            <a:pPr algn="ctr">
              <a:buNone/>
            </a:pPr>
            <a:endParaRPr lang="en-US" i="1" dirty="0"/>
          </a:p>
        </p:txBody>
      </p:sp>
    </p:spTree>
    <p:extLst>
      <p:ext uri="{BB962C8B-B14F-4D97-AF65-F5344CB8AC3E}">
        <p14:creationId xmlns:p14="http://schemas.microsoft.com/office/powerpoint/2010/main" val="2248498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l"/>
            <a:r>
              <a:rPr lang="en-US" altLang="en-US" sz="4200" dirty="0"/>
              <a:t>Securing Copyright</a:t>
            </a:r>
          </a:p>
        </p:txBody>
      </p:sp>
      <p:sp>
        <p:nvSpPr>
          <p:cNvPr id="3" name="Content Placeholder 2"/>
          <p:cNvSpPr>
            <a:spLocks noGrp="1"/>
          </p:cNvSpPr>
          <p:nvPr>
            <p:ph idx="1"/>
          </p:nvPr>
        </p:nvSpPr>
        <p:spPr/>
        <p:txBody>
          <a:bodyPr>
            <a:normAutofit/>
          </a:bodyPr>
          <a:lstStyle/>
          <a:p>
            <a:pPr marL="0" indent="0">
              <a:buFont typeface="Wingdings" pitchFamily="2" charset="2"/>
              <a:buNone/>
              <a:defRPr/>
            </a:pPr>
            <a:r>
              <a:rPr lang="en-US" sz="3500" dirty="0"/>
              <a:t>Copyright protection subsists in </a:t>
            </a:r>
            <a:r>
              <a:rPr lang="en-US" sz="3500" dirty="0">
                <a:solidFill>
                  <a:srgbClr val="996600"/>
                </a:solidFill>
              </a:rPr>
              <a:t>“</a:t>
            </a:r>
            <a:r>
              <a:rPr lang="en-US" sz="3500" i="1" dirty="0">
                <a:solidFill>
                  <a:srgbClr val="996600"/>
                </a:solidFill>
              </a:rPr>
              <a:t>in original works of authorship</a:t>
            </a:r>
            <a:r>
              <a:rPr lang="en-US" sz="3500" dirty="0">
                <a:solidFill>
                  <a:srgbClr val="996600"/>
                </a:solidFill>
              </a:rPr>
              <a:t>” that</a:t>
            </a:r>
            <a:r>
              <a:rPr lang="en-US" sz="3500" dirty="0"/>
              <a:t> are </a:t>
            </a:r>
            <a:r>
              <a:rPr lang="en-US" sz="3500" dirty="0">
                <a:solidFill>
                  <a:srgbClr val="996600"/>
                </a:solidFill>
              </a:rPr>
              <a:t>“</a:t>
            </a:r>
            <a:r>
              <a:rPr lang="en-US" sz="3500" i="1" dirty="0">
                <a:solidFill>
                  <a:srgbClr val="996600"/>
                </a:solidFill>
              </a:rPr>
              <a:t>fixed in any tangible medium of expression.</a:t>
            </a:r>
            <a:r>
              <a:rPr lang="en-US" sz="3500" dirty="0">
                <a:solidFill>
                  <a:srgbClr val="996600"/>
                </a:solidFill>
              </a:rPr>
              <a:t>”</a:t>
            </a:r>
            <a:endParaRPr lang="en-US" sz="3500" dirty="0"/>
          </a:p>
          <a:p>
            <a:pPr marL="0" indent="0">
              <a:buFont typeface="Wingdings" pitchFamily="2" charset="2"/>
              <a:buNone/>
              <a:defRPr/>
            </a:pPr>
            <a:endParaRPr lang="en-US" sz="2800" dirty="0"/>
          </a:p>
          <a:p>
            <a:pPr marL="0" indent="0" algn="r">
              <a:buFont typeface="Wingdings" pitchFamily="2" charset="2"/>
              <a:buNone/>
              <a:defRPr/>
            </a:pPr>
            <a:r>
              <a:rPr lang="en-US" sz="2800" dirty="0"/>
              <a:t>17 U.S.C. § 102(a) </a:t>
            </a:r>
          </a:p>
        </p:txBody>
      </p:sp>
      <p:sp>
        <p:nvSpPr>
          <p:cNvPr id="4" name="Slide Number Placeholder 3"/>
          <p:cNvSpPr>
            <a:spLocks noGrp="1"/>
          </p:cNvSpPr>
          <p:nvPr>
            <p:ph type="sldNum" sz="quarter" idx="4294967295"/>
          </p:nvPr>
        </p:nvSpPr>
        <p:spPr>
          <a:xfrm>
            <a:off x="8159750" y="6459538"/>
            <a:ext cx="984250" cy="365125"/>
          </a:xfrm>
          <a:prstGeom prst="rect">
            <a:avLst/>
          </a:prstGeom>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1CD0096D-9591-455F-9F4E-E16E3C80FDA9}" type="slidenum">
              <a:rPr lang="en-US" altLang="en-US">
                <a:solidFill>
                  <a:srgbClr val="898989"/>
                </a:solidFill>
              </a:rPr>
              <a:pPr eaLnBrk="1" hangingPunct="1"/>
              <a:t>9</a:t>
            </a:fld>
            <a:endParaRPr lang="en-US" altLang="en-US" dirty="0">
              <a:solidFill>
                <a:srgbClr val="898989"/>
              </a:solidFill>
            </a:endParaRPr>
          </a:p>
        </p:txBody>
      </p:sp>
    </p:spTree>
    <p:extLst>
      <p:ext uri="{BB962C8B-B14F-4D97-AF65-F5344CB8AC3E}">
        <p14:creationId xmlns:p14="http://schemas.microsoft.com/office/powerpoint/2010/main" val="123451374"/>
      </p:ext>
    </p:extLst>
  </p:cSld>
  <p:clrMapOvr>
    <a:masterClrMapping/>
  </p:clrMapOvr>
  <p:transition advTm="11997"/>
</p:sld>
</file>

<file path=ppt/theme/theme1.xml><?xml version="1.0" encoding="utf-8"?>
<a:theme xmlns:a="http://schemas.openxmlformats.org/drawingml/2006/main" name="MU--PPT_Template2">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000000"/>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U--PPT_Template2" id="{A655C670-AD98-4127-88C6-852EDA1663AE}" vid="{D8592C19-329E-4A85-9F76-F1AA436DB9A4}"/>
    </a:ext>
  </a:extLst>
</a:theme>
</file>

<file path=ppt/theme/theme2.xml><?xml version="1.0" encoding="utf-8"?>
<a:theme xmlns:a="http://schemas.openxmlformats.org/drawingml/2006/main" name="Retrospect">
  <a:themeElements>
    <a:clrScheme name="Custom 3">
      <a:dk1>
        <a:srgbClr val="000000"/>
      </a:dk1>
      <a:lt1>
        <a:sysClr val="window" lastClr="FFFFFF"/>
      </a:lt1>
      <a:dk2>
        <a:srgbClr val="637052"/>
      </a:dk2>
      <a:lt2>
        <a:srgbClr val="CCDDEA"/>
      </a:lt2>
      <a:accent1>
        <a:srgbClr val="727375"/>
      </a:accent1>
      <a:accent2>
        <a:srgbClr val="687D30"/>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3389</TotalTime>
  <Words>1802</Words>
  <Application>Microsoft Office PowerPoint</Application>
  <PresentationFormat>On-screen Show (4:3)</PresentationFormat>
  <Paragraphs>241</Paragraphs>
  <Slides>43</Slides>
  <Notes>21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43</vt:i4>
      </vt:variant>
    </vt:vector>
  </HeadingPairs>
  <TitlesOfParts>
    <vt:vector size="53" baseType="lpstr">
      <vt:lpstr>Arial</vt:lpstr>
      <vt:lpstr>Calibri</vt:lpstr>
      <vt:lpstr>Calibri Light</vt:lpstr>
      <vt:lpstr>Corbel</vt:lpstr>
      <vt:lpstr>Helvetica</vt:lpstr>
      <vt:lpstr>Lucida Grande</vt:lpstr>
      <vt:lpstr>Roboto Slab Regular</vt:lpstr>
      <vt:lpstr>Wingdings</vt:lpstr>
      <vt:lpstr>MU--PPT_Template2</vt:lpstr>
      <vt:lpstr>Retrospect</vt:lpstr>
      <vt:lpstr>Copyright Basics</vt:lpstr>
      <vt:lpstr>Agenda</vt:lpstr>
      <vt:lpstr>PowerPoint Presentation</vt:lpstr>
      <vt:lpstr>Overview of Intellectual Property Law</vt:lpstr>
      <vt:lpstr>Intellectual Property Law</vt:lpstr>
      <vt:lpstr>Copyright Basics</vt:lpstr>
      <vt:lpstr>Origins of U.S. Copyright Law</vt:lpstr>
      <vt:lpstr>The Law</vt:lpstr>
      <vt:lpstr>Securing Copyright</vt:lpstr>
      <vt:lpstr>Originality </vt:lpstr>
      <vt:lpstr>Fixed in a Tangible Medium</vt:lpstr>
      <vt:lpstr>This means…</vt:lpstr>
      <vt:lpstr>Registering with the Copyright Office</vt:lpstr>
      <vt:lpstr>What is Copyrightable?</vt:lpstr>
      <vt:lpstr>What is Not Copyrightable?</vt:lpstr>
      <vt:lpstr>Examples</vt:lpstr>
      <vt:lpstr>What is Not Copyrightable?</vt:lpstr>
      <vt:lpstr>What is Not Copyrightable?</vt:lpstr>
      <vt:lpstr>What is Not Copyrightable?</vt:lpstr>
      <vt:lpstr>Exceptions!</vt:lpstr>
      <vt:lpstr>Copyright in the Expression of Facts</vt:lpstr>
      <vt:lpstr>Copyright in new Expressions of or Components added to Public Domain Works</vt:lpstr>
      <vt:lpstr>Works Created by Employees of the U.S. Government Could have Copyrightable Components </vt:lpstr>
      <vt:lpstr>Copyright in Graphic Design</vt:lpstr>
      <vt:lpstr>Copyright Ownership</vt:lpstr>
      <vt:lpstr>The Rightsholder is…</vt:lpstr>
      <vt:lpstr>Works Made for Hire</vt:lpstr>
      <vt:lpstr>Duration of Copyright</vt:lpstr>
      <vt:lpstr>How Long Does Copyright Last?</vt:lpstr>
      <vt:lpstr>Works Created Before 1923</vt:lpstr>
      <vt:lpstr>In Limbo</vt:lpstr>
      <vt:lpstr>Authors Rights</vt:lpstr>
      <vt:lpstr>Authors Rights</vt:lpstr>
      <vt:lpstr>Derivative Works</vt:lpstr>
      <vt:lpstr>Public Display</vt:lpstr>
      <vt:lpstr>Public Performance</vt:lpstr>
      <vt:lpstr>Copyright Infringement</vt:lpstr>
      <vt:lpstr>Common Misconceptions</vt:lpstr>
      <vt:lpstr>Infringement</vt:lpstr>
      <vt:lpstr>Yikes!</vt:lpstr>
      <vt:lpstr>Putting it all Together</vt:lpstr>
      <vt:lpstr>Summary</vt:lpstr>
      <vt:lpstr>PowerPoint Presentation</vt:lpstr>
    </vt:vector>
  </TitlesOfParts>
  <Company>UCCS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Carla</dc:creator>
  <cp:lastModifiedBy>Carla Myers</cp:lastModifiedBy>
  <cp:revision>44</cp:revision>
  <dcterms:created xsi:type="dcterms:W3CDTF">2014-10-02T18:24:36Z</dcterms:created>
  <dcterms:modified xsi:type="dcterms:W3CDTF">2018-03-02T04:15:00Z</dcterms:modified>
</cp:coreProperties>
</file>