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8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" d="100"/>
          <a:sy n="20" d="100"/>
        </p:scale>
        <p:origin x="-396" y="-186"/>
      </p:cViewPr>
      <p:guideLst>
        <p:guide orient="horz" pos="10368"/>
        <p:guide pos="1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A73182-3B46-409E-973D-BBC24DAC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42C6D-B9F3-4F22-934B-A7443CE326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077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912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1pPr>
    <a:lvl2pPr marL="2194560" algn="l" defTabSz="438912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2pPr>
    <a:lvl3pPr marL="4389120" algn="l" defTabSz="438912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3pPr>
    <a:lvl4pPr marL="6583680" algn="l" defTabSz="438912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4pPr>
    <a:lvl5pPr marL="8778240" algn="l" defTabSz="438912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5pPr>
    <a:lvl6pPr marL="10972800" algn="l" defTabSz="438912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6pPr>
    <a:lvl7pPr marL="13167360" algn="l" defTabSz="438912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7pPr>
    <a:lvl8pPr marL="15361920" algn="l" defTabSz="438912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8pPr>
    <a:lvl9pPr marL="17556480" algn="l" defTabSz="4389120" rtl="0" eaLnBrk="1" latinLnBrk="0" hangingPunct="1">
      <a:defRPr sz="5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542C6D-B9F3-4F22-934B-A7443CE3260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305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219737" y="0"/>
            <a:ext cx="351130" cy="329184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90400" y="0"/>
            <a:ext cx="6400800" cy="329184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31825690"/>
            <a:ext cx="43891200" cy="109728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4560" y="6583682"/>
            <a:ext cx="32552640" cy="5135880"/>
          </a:xfrm>
        </p:spPr>
        <p:txBody>
          <a:bodyPr bIns="0" anchor="b" anchorCtr="0">
            <a:noAutofit/>
          </a:bodyPr>
          <a:lstStyle>
            <a:lvl1pPr>
              <a:defRPr sz="20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11704320"/>
            <a:ext cx="32552640" cy="36576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11500" baseline="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83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778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29809440" y="31729680"/>
            <a:ext cx="7315200" cy="1097280"/>
          </a:xfrm>
        </p:spPr>
        <p:txBody>
          <a:bodyPr/>
          <a:lstStyle/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38039040" y="31729680"/>
            <a:ext cx="5754624" cy="1097280"/>
          </a:xfrm>
        </p:spPr>
        <p:txBody>
          <a:bodyPr/>
          <a:lstStyle/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2194560" y="31733338"/>
            <a:ext cx="26883360" cy="109728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31830264"/>
            <a:ext cx="43891200" cy="109728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938528"/>
            <a:ext cx="43891200" cy="256032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3891200" cy="19385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120" y="2827608"/>
            <a:ext cx="9875520" cy="2657797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4560" y="2809037"/>
            <a:ext cx="28895040" cy="265980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31830264"/>
            <a:ext cx="43891200" cy="109728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938528"/>
            <a:ext cx="43891200" cy="256032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3891200" cy="19385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31830264"/>
            <a:ext cx="43891200" cy="109728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938528"/>
            <a:ext cx="43891200" cy="256032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3891200" cy="19385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6903715" y="31821120"/>
            <a:ext cx="36987485" cy="109728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3" y="25176485"/>
            <a:ext cx="33284155" cy="5547360"/>
          </a:xfrm>
        </p:spPr>
        <p:txBody>
          <a:bodyPr anchor="t">
            <a:normAutofit/>
          </a:bodyPr>
          <a:lstStyle>
            <a:lvl1pPr algn="r">
              <a:defRPr sz="202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3" y="19751040"/>
            <a:ext cx="33284155" cy="5425440"/>
          </a:xfrm>
        </p:spPr>
        <p:txBody>
          <a:bodyPr anchor="b">
            <a:normAutofit/>
          </a:bodyPr>
          <a:lstStyle>
            <a:lvl1pPr marL="0" indent="0" algn="r">
              <a:buNone/>
              <a:defRPr sz="11500">
                <a:solidFill>
                  <a:schemeClr val="tx1">
                    <a:tint val="75000"/>
                  </a:schemeClr>
                </a:solidFill>
              </a:defRPr>
            </a:lvl1pPr>
            <a:lvl2pPr marL="219456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2pPr>
            <a:lvl3pPr marL="438912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3pPr>
            <a:lvl4pPr marL="65836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4pPr>
            <a:lvl5pPr marL="877824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5pPr>
            <a:lvl6pPr marL="1097280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6pPr>
            <a:lvl7pPr marL="1316736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7pPr>
            <a:lvl8pPr marL="1536192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8pPr>
            <a:lvl9pPr marL="1755648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47104" cy="329184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34381440" y="31729680"/>
            <a:ext cx="7315200" cy="1185062"/>
          </a:xfrm>
        </p:spPr>
        <p:txBody>
          <a:bodyPr/>
          <a:lstStyle/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41964864" y="31729680"/>
            <a:ext cx="1828800" cy="1185062"/>
          </a:xfrm>
        </p:spPr>
        <p:txBody>
          <a:bodyPr/>
          <a:lstStyle/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7315200" y="31729680"/>
            <a:ext cx="26700480" cy="1188720"/>
          </a:xfrm>
        </p:spPr>
        <p:txBody>
          <a:bodyPr/>
          <a:lstStyle/>
          <a:p>
            <a:endParaRPr lang="en-US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39789" y="0"/>
            <a:ext cx="351130" cy="32918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938528"/>
            <a:ext cx="43891200" cy="2560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3891200" cy="1938528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2194560" y="9509760"/>
            <a:ext cx="19385280" cy="197510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22311360" y="9509760"/>
            <a:ext cx="19385280" cy="197510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31830264"/>
            <a:ext cx="43891200" cy="109728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9509760"/>
            <a:ext cx="19392902" cy="1973578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7700" b="1" i="0" cap="all" spc="480" baseline="0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891200" cy="1938528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22311360" y="9509760"/>
            <a:ext cx="19392902" cy="1973578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7700" b="1" i="0" cap="all" spc="480" baseline="0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2194560" y="11704320"/>
            <a:ext cx="19385280" cy="17556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22311360" y="11704320"/>
            <a:ext cx="19385280" cy="175564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938528"/>
            <a:ext cx="43891200" cy="256032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31830264"/>
            <a:ext cx="43891200" cy="109728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891200" cy="1938528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938528"/>
            <a:ext cx="43891200" cy="256032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31830264"/>
            <a:ext cx="43891200" cy="109728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31830264"/>
            <a:ext cx="43891200" cy="109728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891200" cy="1938528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2194560" y="7315200"/>
            <a:ext cx="16093440" cy="438912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8600" b="1" i="0" cap="all" spc="480" baseline="0"/>
            </a:lvl1pPr>
            <a:lvl2pPr marL="2194560" indent="0">
              <a:buNone/>
              <a:defRPr sz="9600" b="1"/>
            </a:lvl2pPr>
            <a:lvl3pPr marL="4389120" indent="0">
              <a:buNone/>
              <a:defRPr sz="8600" b="1"/>
            </a:lvl3pPr>
            <a:lvl4pPr marL="6583680" indent="0">
              <a:buNone/>
              <a:defRPr sz="7700" b="1"/>
            </a:lvl4pPr>
            <a:lvl5pPr marL="8778240" indent="0">
              <a:buNone/>
              <a:defRPr sz="7700" b="1"/>
            </a:lvl5pPr>
            <a:lvl6pPr marL="10972800" indent="0">
              <a:buNone/>
              <a:defRPr sz="7700" b="1"/>
            </a:lvl6pPr>
            <a:lvl7pPr marL="13167360" indent="0">
              <a:buNone/>
              <a:defRPr sz="7700" b="1"/>
            </a:lvl7pPr>
            <a:lvl8pPr marL="15361920" indent="0">
              <a:buNone/>
              <a:defRPr sz="7700" b="1"/>
            </a:lvl8pPr>
            <a:lvl9pPr marL="17556480" indent="0">
              <a:buNone/>
              <a:defRPr sz="7700" b="1"/>
            </a:lvl9pPr>
          </a:lstStyle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21214080" y="7315200"/>
            <a:ext cx="20482560" cy="197510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2194565" y="12070075"/>
            <a:ext cx="16093440" cy="1501079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6700"/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938528"/>
            <a:ext cx="43891200" cy="256032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31830264"/>
            <a:ext cx="43891200" cy="109728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31830264"/>
            <a:ext cx="43891200" cy="109728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7329830"/>
            <a:ext cx="16108070" cy="4389120"/>
          </a:xfrm>
        </p:spPr>
        <p:txBody>
          <a:bodyPr anchor="b">
            <a:normAutofit/>
          </a:bodyPr>
          <a:lstStyle>
            <a:lvl1pPr algn="l">
              <a:defRPr lang="en-US" sz="8600" b="1" i="0" kern="1200" cap="all" spc="48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438912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880"/>
              </a:spcAft>
              <a:buFont typeface="Wingdings" pitchFamily="2" charset="2"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243341" y="7461504"/>
            <a:ext cx="20497190" cy="19487693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9600"/>
            </a:lvl1pPr>
            <a:lvl2pPr marL="2194560" indent="0">
              <a:buNone/>
              <a:defRPr sz="13400"/>
            </a:lvl2pPr>
            <a:lvl3pPr marL="4389120" indent="0">
              <a:buNone/>
              <a:defRPr sz="11500"/>
            </a:lvl3pPr>
            <a:lvl4pPr marL="6583680" indent="0">
              <a:buNone/>
              <a:defRPr sz="9600"/>
            </a:lvl4pPr>
            <a:lvl5pPr marL="8778240" indent="0">
              <a:buNone/>
              <a:defRPr sz="9600"/>
            </a:lvl5pPr>
            <a:lvl6pPr marL="10972800" indent="0">
              <a:buNone/>
              <a:defRPr sz="9600"/>
            </a:lvl6pPr>
            <a:lvl7pPr marL="13167360" indent="0">
              <a:buNone/>
              <a:defRPr sz="9600"/>
            </a:lvl7pPr>
            <a:lvl8pPr marL="15361920" indent="0">
              <a:buNone/>
              <a:defRPr sz="9600"/>
            </a:lvl8pPr>
            <a:lvl9pPr marL="17556480" indent="0">
              <a:buNone/>
              <a:defRPr sz="9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0" y="12070080"/>
            <a:ext cx="16108070" cy="15010790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67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2194560" indent="0">
              <a:buNone/>
              <a:defRPr sz="5800"/>
            </a:lvl2pPr>
            <a:lvl3pPr marL="4389120" indent="0">
              <a:buNone/>
              <a:defRPr sz="4800"/>
            </a:lvl3pPr>
            <a:lvl4pPr marL="6583680" indent="0">
              <a:buNone/>
              <a:defRPr sz="4300"/>
            </a:lvl4pPr>
            <a:lvl5pPr marL="8778240" indent="0">
              <a:buNone/>
              <a:defRPr sz="4300"/>
            </a:lvl5pPr>
            <a:lvl6pPr marL="10972800" indent="0">
              <a:buNone/>
              <a:defRPr sz="4300"/>
            </a:lvl6pPr>
            <a:lvl7pPr marL="13167360" indent="0">
              <a:buNone/>
              <a:defRPr sz="4300"/>
            </a:lvl7pPr>
            <a:lvl8pPr marL="15361920" indent="0">
              <a:buNone/>
              <a:defRPr sz="4300"/>
            </a:lvl8pPr>
            <a:lvl9pPr marL="17556480" indent="0">
              <a:buNone/>
              <a:defRPr sz="4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891200" cy="1938528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1938528"/>
            <a:ext cx="43891200" cy="256032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21214080" y="7315200"/>
            <a:ext cx="20482560" cy="762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1214080" y="27058618"/>
            <a:ext cx="20482560" cy="762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43891200" cy="329184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8912" tIns="219456" rIns="438912" bIns="219456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4754880"/>
            <a:ext cx="39502080" cy="4389120"/>
          </a:xfrm>
          <a:prstGeom prst="rect">
            <a:avLst/>
          </a:prstGeom>
        </p:spPr>
        <p:txBody>
          <a:bodyPr vert="horz" lIns="0" tIns="219456" rIns="0" bIns="21945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9509763"/>
            <a:ext cx="39502080" cy="19895822"/>
          </a:xfrm>
          <a:prstGeom prst="rect">
            <a:avLst/>
          </a:prstGeom>
        </p:spPr>
        <p:txBody>
          <a:bodyPr vert="horz" lIns="0" tIns="219456" rIns="0" bIns="21945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381440" y="31729680"/>
            <a:ext cx="7315200" cy="109728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4300" baseline="0">
                <a:solidFill>
                  <a:schemeClr val="tx1"/>
                </a:solidFill>
              </a:defRPr>
            </a:lvl1pPr>
          </a:lstStyle>
          <a:p>
            <a:fld id="{BED1F43E-848D-468F-915C-5FC7A3CD0C1A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4560" y="31729680"/>
            <a:ext cx="31821120" cy="109728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4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64864" y="31729680"/>
            <a:ext cx="1828800" cy="1097280"/>
          </a:xfrm>
          <a:prstGeom prst="rect">
            <a:avLst/>
          </a:prstGeom>
        </p:spPr>
        <p:txBody>
          <a:bodyPr vert="horz" lIns="438912" tIns="219456" rIns="438912" bIns="219456" rtlCol="0" anchor="ctr"/>
          <a:lstStyle>
            <a:lvl1pPr algn="r">
              <a:defRPr sz="4300" baseline="0">
                <a:solidFill>
                  <a:schemeClr val="tx1"/>
                </a:solidFill>
              </a:defRPr>
            </a:lvl1pPr>
          </a:lstStyle>
          <a:p>
            <a:fld id="{CCEBD597-FA41-4580-B971-F743DD1A5A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389120" rtl="0" eaLnBrk="1" latinLnBrk="0" hangingPunct="1">
        <a:spcBef>
          <a:spcPct val="0"/>
        </a:spcBef>
        <a:buNone/>
        <a:defRPr sz="173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645920" indent="-1645920" algn="l" defTabSz="4389120" rtl="0" eaLnBrk="1" latinLnBrk="0" hangingPunct="1">
        <a:lnSpc>
          <a:spcPct val="100000"/>
        </a:lnSpc>
        <a:spcBef>
          <a:spcPct val="20000"/>
        </a:spcBef>
        <a:spcAft>
          <a:spcPts val="2880"/>
        </a:spcAft>
        <a:buFont typeface="Wingdings" pitchFamily="2" charset="2"/>
        <a:buChar char="§"/>
        <a:defRPr sz="96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566160" indent="-1371600" algn="l" defTabSz="4389120" rtl="0" eaLnBrk="1" latinLnBrk="0" hangingPunct="1">
        <a:lnSpc>
          <a:spcPct val="100000"/>
        </a:lnSpc>
        <a:spcBef>
          <a:spcPct val="20000"/>
        </a:spcBef>
        <a:spcAft>
          <a:spcPts val="288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77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5486400" indent="-1097280" algn="l" defTabSz="4389120" rtl="0" eaLnBrk="1" latinLnBrk="0" hangingPunct="1">
        <a:lnSpc>
          <a:spcPct val="100000"/>
        </a:lnSpc>
        <a:spcBef>
          <a:spcPct val="20000"/>
        </a:spcBef>
        <a:spcAft>
          <a:spcPts val="2880"/>
        </a:spcAft>
        <a:buFont typeface="Wingdings" pitchFamily="2" charset="2"/>
        <a:buNone/>
        <a:defRPr sz="67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7680960" indent="-1097280" algn="l" defTabSz="4389120" rtl="0" eaLnBrk="1" latinLnBrk="0" hangingPunct="1">
        <a:lnSpc>
          <a:spcPct val="100000"/>
        </a:lnSpc>
        <a:spcBef>
          <a:spcPct val="20000"/>
        </a:spcBef>
        <a:spcAft>
          <a:spcPts val="288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67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9875520" indent="-1097280" algn="l" defTabSz="4389120" rtl="0" eaLnBrk="1" latinLnBrk="0" hangingPunct="1">
        <a:lnSpc>
          <a:spcPct val="100000"/>
        </a:lnSpc>
        <a:spcBef>
          <a:spcPct val="20000"/>
        </a:spcBef>
        <a:spcAft>
          <a:spcPts val="288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67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2070080" indent="-1097280" algn="l" defTabSz="4389120" rtl="0" eaLnBrk="1" latinLnBrk="0" hangingPunct="1">
        <a:lnSpc>
          <a:spcPct val="100000"/>
        </a:lnSpc>
        <a:spcBef>
          <a:spcPct val="20000"/>
        </a:spcBef>
        <a:spcAft>
          <a:spcPts val="2880"/>
        </a:spcAft>
        <a:buFontTx/>
        <a:buNone/>
        <a:defRPr sz="6700" kern="1200">
          <a:solidFill>
            <a:schemeClr val="tx2"/>
          </a:solidFill>
          <a:latin typeface="+mn-lt"/>
          <a:ea typeface="+mn-ea"/>
          <a:cs typeface="+mn-cs"/>
        </a:defRPr>
      </a:lvl6pPr>
      <a:lvl7pPr marL="14264640" indent="-1097280" algn="l" defTabSz="4389120" rtl="0" eaLnBrk="1" latinLnBrk="0" hangingPunct="1">
        <a:lnSpc>
          <a:spcPct val="100000"/>
        </a:lnSpc>
        <a:spcBef>
          <a:spcPct val="20000"/>
        </a:spcBef>
        <a:spcAft>
          <a:spcPts val="2880"/>
        </a:spcAft>
        <a:buFontTx/>
        <a:buNone/>
        <a:defRPr sz="6700" kern="1200">
          <a:solidFill>
            <a:schemeClr val="tx2"/>
          </a:solidFill>
          <a:latin typeface="+mn-lt"/>
          <a:ea typeface="+mn-ea"/>
          <a:cs typeface="+mn-cs"/>
        </a:defRPr>
      </a:lvl7pPr>
      <a:lvl8pPr marL="16459200" indent="-1097280" algn="l" defTabSz="4389120" rtl="0" eaLnBrk="1" latinLnBrk="0" hangingPunct="1">
        <a:lnSpc>
          <a:spcPct val="100000"/>
        </a:lnSpc>
        <a:spcBef>
          <a:spcPct val="20000"/>
        </a:spcBef>
        <a:spcAft>
          <a:spcPts val="2880"/>
        </a:spcAft>
        <a:buFontTx/>
        <a:buNone/>
        <a:defRPr sz="6700" kern="1200">
          <a:solidFill>
            <a:schemeClr val="tx2"/>
          </a:solidFill>
          <a:latin typeface="+mn-lt"/>
          <a:ea typeface="+mn-ea"/>
          <a:cs typeface="+mn-cs"/>
        </a:defRPr>
      </a:lvl8pPr>
      <a:lvl9pPr marL="18653760" indent="-1097280" algn="l" defTabSz="4389120" rtl="0" eaLnBrk="1" latinLnBrk="0" hangingPunct="1">
        <a:lnSpc>
          <a:spcPct val="100000"/>
        </a:lnSpc>
        <a:spcBef>
          <a:spcPct val="20000"/>
        </a:spcBef>
        <a:spcAft>
          <a:spcPts val="2880"/>
        </a:spcAft>
        <a:buFontTx/>
        <a:buNone/>
        <a:defRPr sz="67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1pPr>
      <a:lvl2pPr marL="21945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2pPr>
      <a:lvl3pPr marL="43891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3pPr>
      <a:lvl4pPr marL="65836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7824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316736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536192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7556480" algn="l" defTabSz="4389120" rtl="0" eaLnBrk="1" latinLnBrk="0" hangingPunct="1"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300000">
            <a:off x="20165476" y="24736157"/>
            <a:ext cx="9008065" cy="6756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81000" y="751554"/>
            <a:ext cx="43053000" cy="470898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1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Perpetual Motion:  </a:t>
            </a:r>
          </a:p>
          <a:p>
            <a:pPr algn="r"/>
            <a:r>
              <a:rPr lang="en-US" sz="15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Operating a 24/7 Library in a 9-to-5 World</a:t>
            </a:r>
            <a:endParaRPr lang="en-US" sz="15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92581"/>
            <a:ext cx="7519987" cy="4226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555200" y="6343650"/>
            <a:ext cx="9296400" cy="100642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Schedule</a:t>
            </a:r>
          </a:p>
          <a:p>
            <a:endParaRPr lang="en-US" sz="5400" dirty="0"/>
          </a:p>
          <a:p>
            <a:r>
              <a:rPr lang="en-US" sz="5400" dirty="0" smtClean="0"/>
              <a:t>M-F   5:30 a.m. – 2:30 -p.m.</a:t>
            </a:r>
          </a:p>
          <a:p>
            <a:r>
              <a:rPr lang="en-US" sz="5400" dirty="0" smtClean="0"/>
              <a:t>M-F   8:00 a.m. – 5:00 –p.m.</a:t>
            </a:r>
          </a:p>
          <a:p>
            <a:r>
              <a:rPr lang="en-US" sz="5400" dirty="0" smtClean="0"/>
              <a:t>M-F 10:00 a.m.  - 7:00 p.m.</a:t>
            </a:r>
          </a:p>
          <a:p>
            <a:r>
              <a:rPr lang="en-US" sz="5400" dirty="0" smtClean="0"/>
              <a:t>M-F         noon  - 9:00 p.m.</a:t>
            </a:r>
          </a:p>
          <a:p>
            <a:r>
              <a:rPr lang="en-US" sz="5400" dirty="0" smtClean="0"/>
              <a:t>Sun-</a:t>
            </a:r>
            <a:r>
              <a:rPr lang="en-US" sz="5400" dirty="0" err="1" smtClean="0"/>
              <a:t>Th</a:t>
            </a:r>
            <a:r>
              <a:rPr lang="en-US" sz="5400" dirty="0" smtClean="0"/>
              <a:t> 3 p.m.   - midnight</a:t>
            </a:r>
          </a:p>
          <a:p>
            <a:r>
              <a:rPr lang="en-US" sz="5400" dirty="0" smtClean="0"/>
              <a:t>Sun -</a:t>
            </a:r>
            <a:r>
              <a:rPr lang="en-US" sz="5400" dirty="0" err="1" smtClean="0"/>
              <a:t>Th</a:t>
            </a:r>
            <a:r>
              <a:rPr lang="en-US" sz="5400" dirty="0" smtClean="0"/>
              <a:t> 10 p.m. – 6 a.m.</a:t>
            </a:r>
          </a:p>
          <a:p>
            <a:r>
              <a:rPr lang="en-US" sz="5400" dirty="0" smtClean="0"/>
              <a:t>F-T    10:30 p.m. – 7:30 a.m.</a:t>
            </a:r>
          </a:p>
          <a:p>
            <a:r>
              <a:rPr lang="en-US" sz="5400" dirty="0" smtClean="0"/>
              <a:t>W-Sun  10 p.m. – 8:30 a.m.</a:t>
            </a:r>
          </a:p>
          <a:p>
            <a:endParaRPr lang="en-US" sz="5400" dirty="0"/>
          </a:p>
          <a:p>
            <a:r>
              <a:rPr lang="en-US" sz="5400" dirty="0" smtClean="0"/>
              <a:t>+ Grad Assistants (Sat/Sun days)</a:t>
            </a:r>
            <a:endParaRPr lang="en-US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6324600"/>
            <a:ext cx="10515600" cy="125572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Background</a:t>
            </a:r>
          </a:p>
          <a:p>
            <a:endParaRPr lang="en-US" sz="5400" dirty="0" smtClean="0"/>
          </a:p>
          <a:p>
            <a:r>
              <a:rPr lang="en-US" sz="5400" dirty="0" smtClean="0"/>
              <a:t>Miami University’s central library began experimenting with a variety of extended overnight hours in 2000. In 2007, King Library began 24/7 hours.</a:t>
            </a:r>
          </a:p>
          <a:p>
            <a:endParaRPr lang="en-US" sz="5400" dirty="0"/>
          </a:p>
          <a:p>
            <a:r>
              <a:rPr lang="en-US" sz="5400" dirty="0" smtClean="0"/>
              <a:t>Student support for overnight hours was so strong that after briefly reverting to 24/5 hours during the recession in 2009, 24/7 operations resumed due to advocacy from Miami’s Associated Student Government.</a:t>
            </a:r>
            <a:endParaRPr lang="en-US" sz="5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0382106"/>
              </p:ext>
            </p:extLst>
          </p:nvPr>
        </p:nvGraphicFramePr>
        <p:xfrm>
          <a:off x="11455399" y="6324600"/>
          <a:ext cx="10452102" cy="100276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15282"/>
                <a:gridCol w="2178940"/>
                <a:gridCol w="2178940"/>
                <a:gridCol w="2178940"/>
              </a:tblGrid>
              <a:tr h="4099249"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 dirty="0">
                          <a:effectLst/>
                        </a:rPr>
                        <a:t> </a:t>
                      </a:r>
                      <a:endParaRPr lang="en-US" sz="48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 dirty="0">
                          <a:effectLst/>
                        </a:rPr>
                        <a:t>Sierra Transactions</a:t>
                      </a:r>
                      <a:endParaRPr lang="en-US" sz="48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R="9525" marT="9525" marB="0" vert="vert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 dirty="0">
                          <a:effectLst/>
                        </a:rPr>
                        <a:t>Informational Transactions</a:t>
                      </a:r>
                      <a:endParaRPr lang="en-US" sz="48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R="9525" marT="9525" marB="0" vert="vert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 dirty="0">
                          <a:effectLst/>
                        </a:rPr>
                        <a:t>TOTAL</a:t>
                      </a:r>
                      <a:endParaRPr lang="en-US" sz="48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R="9525" marT="9525" marB="0" vert="vert" anchor="b"/>
                </a:tc>
              </a:tr>
              <a:tr h="725844"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>
                          <a:effectLst/>
                        </a:rPr>
                        <a:t>12 a.m. - 3 a.m.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 dirty="0">
                          <a:effectLst/>
                        </a:rPr>
                        <a:t>600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37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637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25844"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>
                          <a:effectLst/>
                        </a:rPr>
                        <a:t>3 a.m. - 6 a.m.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 dirty="0">
                          <a:effectLst/>
                        </a:rPr>
                        <a:t>251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 dirty="0">
                          <a:effectLst/>
                        </a:rPr>
                        <a:t>18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269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25844"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>
                          <a:effectLst/>
                        </a:rPr>
                        <a:t>6 a.m. - 9 a.m.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760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 dirty="0">
                          <a:effectLst/>
                        </a:rPr>
                        <a:t>127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887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25844"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>
                          <a:effectLst/>
                        </a:rPr>
                        <a:t>9 a.m. - noon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2,327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 dirty="0">
                          <a:effectLst/>
                        </a:rPr>
                        <a:t>297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 dirty="0">
                          <a:effectLst/>
                        </a:rPr>
                        <a:t>2,624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25844"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>
                          <a:effectLst/>
                        </a:rPr>
                        <a:t>noon - 3 p.m.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3,982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170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 dirty="0">
                          <a:effectLst/>
                        </a:rPr>
                        <a:t>4,152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25844"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>
                          <a:effectLst/>
                        </a:rPr>
                        <a:t>3 p.m. - 6 p.m.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4,143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131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 dirty="0">
                          <a:effectLst/>
                        </a:rPr>
                        <a:t>4,274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25844"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>
                          <a:effectLst/>
                        </a:rPr>
                        <a:t>6 p.m. - 9 p.m.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3,780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 dirty="0">
                          <a:effectLst/>
                        </a:rPr>
                        <a:t>68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 dirty="0">
                          <a:effectLst/>
                        </a:rPr>
                        <a:t>3,848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725844">
                <a:tc>
                  <a:txBody>
                    <a:bodyPr/>
                    <a:lstStyle/>
                    <a:p>
                      <a:pPr algn="l" fontAlgn="b"/>
                      <a:r>
                        <a:rPr lang="en-US" sz="4800" u="none" strike="noStrike" dirty="0">
                          <a:effectLst/>
                        </a:rPr>
                        <a:t>9 p.m. </a:t>
                      </a:r>
                      <a:r>
                        <a:rPr lang="en-US" sz="4800" u="none" strike="noStrike" dirty="0" smtClean="0">
                          <a:effectLst/>
                        </a:rPr>
                        <a:t>– mid.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2,816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>
                          <a:effectLst/>
                        </a:rPr>
                        <a:t>38</a:t>
                      </a:r>
                      <a:endParaRPr lang="en-US" sz="4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800" u="none" strike="noStrike" dirty="0">
                          <a:effectLst/>
                        </a:rPr>
                        <a:t>2,854</a:t>
                      </a:r>
                      <a:endParaRPr lang="en-US" sz="4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734800" y="6343650"/>
            <a:ext cx="18957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Usage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192" y="19659600"/>
            <a:ext cx="10489407" cy="59093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Other Library Services</a:t>
            </a:r>
          </a:p>
          <a:p>
            <a:endParaRPr lang="en-US" sz="5400" dirty="0"/>
          </a:p>
          <a:p>
            <a:r>
              <a:rPr lang="en-US" sz="5400" dirty="0" smtClean="0"/>
              <a:t>Based on low usage, the Information Desk closes at midnight, and the information commons closes at midnight (first part of semester) and 2:00 a.m.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407193" y="26212800"/>
            <a:ext cx="10489407" cy="50783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Closed Stack Resources</a:t>
            </a:r>
          </a:p>
          <a:p>
            <a:endParaRPr lang="en-US" sz="5400" dirty="0"/>
          </a:p>
          <a:p>
            <a:r>
              <a:rPr lang="en-US" sz="5400" dirty="0" smtClean="0"/>
              <a:t>Circulation staff can retrieve videos from the IMC’s closed stack areas. The Information Desk does not have a closed stack area.</a:t>
            </a:r>
            <a:endParaRPr lang="en-US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11550566" y="19739811"/>
            <a:ext cx="10489407" cy="92332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IT / Copying / Printing Support</a:t>
            </a:r>
          </a:p>
          <a:p>
            <a:endParaRPr lang="en-US" sz="5400" dirty="0"/>
          </a:p>
          <a:p>
            <a:r>
              <a:rPr lang="en-US" sz="5400" dirty="0" smtClean="0"/>
              <a:t>Unless short-staffed due to illness, circulation staff attempt to resolve issues with printers, copiers, and frozen computers.</a:t>
            </a:r>
          </a:p>
          <a:p>
            <a:endParaRPr lang="en-US" sz="5400" dirty="0"/>
          </a:p>
          <a:p>
            <a:r>
              <a:rPr lang="en-US" sz="5400" dirty="0" smtClean="0"/>
              <a:t>There are two stations for adding money for print/copying – so far, they haven’t broken at the same time.</a:t>
            </a:r>
            <a:endParaRPr lang="en-US" sz="5400" dirty="0"/>
          </a:p>
        </p:txBody>
      </p:sp>
      <p:sp>
        <p:nvSpPr>
          <p:cNvPr id="13" name="TextBox 12"/>
          <p:cNvSpPr txBox="1"/>
          <p:nvPr/>
        </p:nvSpPr>
        <p:spPr>
          <a:xfrm>
            <a:off x="22567233" y="19659600"/>
            <a:ext cx="9284368" cy="67403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Janitorial Support</a:t>
            </a:r>
          </a:p>
          <a:p>
            <a:endParaRPr lang="en-US" sz="5400" dirty="0"/>
          </a:p>
          <a:p>
            <a:r>
              <a:rPr lang="en-US" sz="5400" dirty="0" smtClean="0"/>
              <a:t>Most support is available on first shift. We received an increased amount of staffing after documenting repeated and unsightly accumulations of garbage.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265476" y="26697612"/>
            <a:ext cx="6613888" cy="4960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5" name="TextBox 14"/>
          <p:cNvSpPr txBox="1"/>
          <p:nvPr/>
        </p:nvSpPr>
        <p:spPr>
          <a:xfrm>
            <a:off x="27733306" y="31209847"/>
            <a:ext cx="5678228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Sun 2/10/13 2:30 </a:t>
            </a:r>
            <a:r>
              <a:rPr lang="en-US" sz="4000" dirty="0">
                <a:solidFill>
                  <a:schemeClr val="bg1"/>
                </a:solidFill>
              </a:rPr>
              <a:t>p</a:t>
            </a:r>
            <a:r>
              <a:rPr lang="en-US" sz="4000" dirty="0" smtClean="0">
                <a:solidFill>
                  <a:schemeClr val="bg1"/>
                </a:solidFill>
              </a:rPr>
              <a:t>.m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525172" y="30424869"/>
            <a:ext cx="5678228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Mon 2/4/13 </a:t>
            </a:r>
            <a:r>
              <a:rPr lang="en-US" sz="4000" dirty="0">
                <a:solidFill>
                  <a:schemeClr val="bg1"/>
                </a:solidFill>
              </a:rPr>
              <a:t>6</a:t>
            </a:r>
            <a:r>
              <a:rPr lang="en-US" sz="4000" dirty="0" smtClean="0">
                <a:solidFill>
                  <a:schemeClr val="bg1"/>
                </a:solidFill>
              </a:rPr>
              <a:t>:30  a.m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944593" y="19739811"/>
            <a:ext cx="10489407" cy="108952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Communication with Staff</a:t>
            </a:r>
          </a:p>
          <a:p>
            <a:endParaRPr lang="en-US" sz="5400" dirty="0"/>
          </a:p>
          <a:p>
            <a:r>
              <a:rPr lang="en-US" sz="5400" dirty="0" smtClean="0"/>
              <a:t>With staff spread over a 24/7 schedule, communication is a challenge. Student employees meet after the library closes for holidays at the beginning of the semester.</a:t>
            </a:r>
          </a:p>
          <a:p>
            <a:endParaRPr lang="en-US" sz="5400" dirty="0"/>
          </a:p>
          <a:p>
            <a:r>
              <a:rPr lang="en-US" sz="5400" dirty="0" smtClean="0"/>
              <a:t>All-staff meetings and training sessions can be done only in January term or the week after Spring/before Fall – two staff positions are 9 month contracts.</a:t>
            </a:r>
            <a:endParaRPr lang="en-US" sz="5400" dirty="0"/>
          </a:p>
        </p:txBody>
      </p:sp>
      <p:sp>
        <p:nvSpPr>
          <p:cNvPr id="20" name="TextBox 19"/>
          <p:cNvSpPr txBox="1"/>
          <p:nvPr/>
        </p:nvSpPr>
        <p:spPr>
          <a:xfrm>
            <a:off x="32944592" y="6343650"/>
            <a:ext cx="10489407" cy="117262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Safety &amp; Security</a:t>
            </a:r>
          </a:p>
          <a:p>
            <a:endParaRPr lang="en-US" sz="5400" dirty="0"/>
          </a:p>
          <a:p>
            <a:r>
              <a:rPr lang="en-US" sz="5400" dirty="0" smtClean="0"/>
              <a:t>University Police are based on the other side of campus – but maintain a substation on the ground floor of the library. </a:t>
            </a:r>
            <a:endParaRPr lang="en-US" sz="5400" dirty="0"/>
          </a:p>
          <a:p>
            <a:endParaRPr lang="en-US" sz="5400" dirty="0" smtClean="0"/>
          </a:p>
          <a:p>
            <a:r>
              <a:rPr lang="en-US" sz="5400" dirty="0" smtClean="0"/>
              <a:t>Emergency janitorial support can be tricky. One night, when a leak developed in a locked utility closet, a circulation manager ran into nearby buildings to locate janitors when we were unable to summon help by phone.</a:t>
            </a:r>
            <a:endParaRPr lang="en-US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11550566" y="16858833"/>
            <a:ext cx="212097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“</a:t>
            </a:r>
            <a:r>
              <a:rPr lang="en-US" sz="4400" b="1" i="1" dirty="0" smtClean="0">
                <a:solidFill>
                  <a:srgbClr val="CC6600"/>
                </a:solidFill>
              </a:rPr>
              <a:t>Friday night is an 8 hour shift;  Saturday and Sunday are 3 8 hour shifts.  The library has</a:t>
            </a:r>
          </a:p>
          <a:p>
            <a:r>
              <a:rPr lang="en-US" sz="4400" b="1" i="1" dirty="0" smtClean="0">
                <a:solidFill>
                  <a:srgbClr val="CC6600"/>
                </a:solidFill>
              </a:rPr>
              <a:t> the equivalent of SEVEN SHIFTS over the weekend.</a:t>
            </a:r>
          </a:p>
          <a:p>
            <a:endParaRPr lang="en-US" sz="4400" b="1" i="1" dirty="0">
              <a:solidFill>
                <a:srgbClr val="CC6600"/>
              </a:solidFill>
            </a:endParaRPr>
          </a:p>
          <a:p>
            <a:pPr algn="r"/>
            <a:r>
              <a:rPr lang="en-US" sz="4400" b="1" i="1" smtClean="0">
                <a:solidFill>
                  <a:srgbClr val="CC6600"/>
                </a:solidFill>
              </a:rPr>
              <a:t>‘The </a:t>
            </a:r>
            <a:r>
              <a:rPr lang="en-US" sz="4400" b="1" i="1" dirty="0" smtClean="0">
                <a:solidFill>
                  <a:srgbClr val="CC6600"/>
                </a:solidFill>
              </a:rPr>
              <a:t>first thing </a:t>
            </a:r>
            <a:r>
              <a:rPr lang="en-US" sz="4400" b="1" i="1" smtClean="0">
                <a:solidFill>
                  <a:srgbClr val="CC6600"/>
                </a:solidFill>
              </a:rPr>
              <a:t>Monday morning’ </a:t>
            </a:r>
            <a:r>
              <a:rPr lang="en-US" sz="4400" b="1" i="1" dirty="0" smtClean="0">
                <a:solidFill>
                  <a:srgbClr val="CC6600"/>
                </a:solidFill>
              </a:rPr>
              <a:t>is a  LONG TIME when you are open 24/7</a:t>
            </a:r>
            <a:r>
              <a:rPr lang="en-US" sz="4400" dirty="0" smtClean="0"/>
              <a:t>”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7675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TC101859866[[fn=Macro]]</Template>
  <TotalTime>164</TotalTime>
  <Words>540</Words>
  <Application>Microsoft Office PowerPoint</Application>
  <PresentationFormat>Custom</PresentationFormat>
  <Paragraphs>87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Macro</vt:lpstr>
      <vt:lpstr>PowerPoint Presentation</vt:lpstr>
    </vt:vector>
  </TitlesOfParts>
  <Company>Miami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Withers, Robert E.</dc:creator>
  <cp:lastModifiedBy>Withers, Robert E.</cp:lastModifiedBy>
  <cp:revision>8</cp:revision>
  <dcterms:created xsi:type="dcterms:W3CDTF">2013-10-22T17:36:07Z</dcterms:created>
  <dcterms:modified xsi:type="dcterms:W3CDTF">2013-10-22T20:20:23Z</dcterms:modified>
</cp:coreProperties>
</file>