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69" r:id="rId5"/>
    <p:sldId id="259" r:id="rId6"/>
    <p:sldId id="260" r:id="rId7"/>
    <p:sldId id="262" r:id="rId8"/>
    <p:sldId id="263" r:id="rId9"/>
    <p:sldId id="264" r:id="rId10"/>
    <p:sldId id="265" r:id="rId11"/>
    <p:sldId id="266" r:id="rId12"/>
    <p:sldId id="267" r:id="rId13"/>
    <p:sldId id="268" r:id="rId14"/>
    <p:sldId id="270" r:id="rId15"/>
    <p:sldId id="271" r:id="rId16"/>
    <p:sldId id="273" r:id="rId17"/>
    <p:sldId id="274" r:id="rId18"/>
    <p:sldId id="272" r:id="rId19"/>
    <p:sldId id="276" r:id="rId20"/>
    <p:sldId id="275" r:id="rId21"/>
    <p:sldId id="277" r:id="rId22"/>
    <p:sldId id="282" r:id="rId23"/>
    <p:sldId id="283" r:id="rId24"/>
    <p:sldId id="280" r:id="rId25"/>
    <p:sldId id="278" r:id="rId26"/>
    <p:sldId id="279" r:id="rId27"/>
    <p:sldId id="28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71" autoAdjust="0"/>
  </p:normalViewPr>
  <p:slideViewPr>
    <p:cSldViewPr snapToGrid="0" snapToObjects="1">
      <p:cViewPr>
        <p:scale>
          <a:sx n="72" d="100"/>
          <a:sy n="72" d="100"/>
        </p:scale>
        <p:origin x="-1920" y="-2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D10C28-843B-3343-8B92-64AE4B77F3DA}" type="datetimeFigureOut">
              <a:rPr lang="en-US" smtClean="0"/>
              <a:t>3/21/13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643EB7-FEFA-A948-BB4C-1F1F264F398C}" type="slidenum">
              <a:rPr lang="en-US" smtClean="0"/>
              <a:t>‹#›</a:t>
            </a:fld>
            <a:endParaRPr lang="en-US" dirty="0"/>
          </a:p>
        </p:txBody>
      </p:sp>
    </p:spTree>
    <p:extLst>
      <p:ext uri="{BB962C8B-B14F-4D97-AF65-F5344CB8AC3E}">
        <p14:creationId xmlns:p14="http://schemas.microsoft.com/office/powerpoint/2010/main" val="22090298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a:t>
            </a:fld>
            <a:endParaRPr lang="en-US" dirty="0"/>
          </a:p>
        </p:txBody>
      </p:sp>
    </p:spTree>
    <p:extLst>
      <p:ext uri="{BB962C8B-B14F-4D97-AF65-F5344CB8AC3E}">
        <p14:creationId xmlns:p14="http://schemas.microsoft.com/office/powerpoint/2010/main" val="3459080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13</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14</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15</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16</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17</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18</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19</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20</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21</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22</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4</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23</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24</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25</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26</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6</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7</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8</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9</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10</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11</a:t>
            </a:fld>
            <a:endParaRPr lang="en-US" dirty="0"/>
          </a:p>
        </p:txBody>
      </p:sp>
    </p:spTree>
    <p:extLst>
      <p:ext uri="{BB962C8B-B14F-4D97-AF65-F5344CB8AC3E}">
        <p14:creationId xmlns:p14="http://schemas.microsoft.com/office/powerpoint/2010/main" val="281951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643EB7-FEFA-A948-BB4C-1F1F264F398C}" type="slidenum">
              <a:rPr lang="en-US" smtClean="0"/>
              <a:t>12</a:t>
            </a:fld>
            <a:endParaRPr lang="en-US" dirty="0"/>
          </a:p>
        </p:txBody>
      </p:sp>
    </p:spTree>
    <p:extLst>
      <p:ext uri="{BB962C8B-B14F-4D97-AF65-F5344CB8AC3E}">
        <p14:creationId xmlns:p14="http://schemas.microsoft.com/office/powerpoint/2010/main" val="281951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CAB32A-8E10-B64D-8EE6-FD803264BB48}" type="datetimeFigureOut">
              <a:rPr lang="en-US" smtClean="0"/>
              <a:t>3/21/13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4104570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AB32A-8E10-B64D-8EE6-FD803264BB48}" type="datetimeFigureOut">
              <a:rPr lang="en-US" smtClean="0"/>
              <a:t>3/21/13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3001536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AB32A-8E10-B64D-8EE6-FD803264BB48}" type="datetimeFigureOut">
              <a:rPr lang="en-US" smtClean="0"/>
              <a:t>3/21/13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756587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AB32A-8E10-B64D-8EE6-FD803264BB48}" type="datetimeFigureOut">
              <a:rPr lang="en-US" smtClean="0"/>
              <a:t>3/21/13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4243655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CAB32A-8E10-B64D-8EE6-FD803264BB48}" type="datetimeFigureOut">
              <a:rPr lang="en-US" smtClean="0"/>
              <a:t>3/21/13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1537640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CAB32A-8E10-B64D-8EE6-FD803264BB48}" type="datetimeFigureOut">
              <a:rPr lang="en-US" smtClean="0"/>
              <a:t>3/21/13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398308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CAB32A-8E10-B64D-8EE6-FD803264BB48}" type="datetimeFigureOut">
              <a:rPr lang="en-US" smtClean="0"/>
              <a:t>3/21/13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4169299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CAB32A-8E10-B64D-8EE6-FD803264BB48}" type="datetimeFigureOut">
              <a:rPr lang="en-US" smtClean="0"/>
              <a:t>3/21/13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46377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CAB32A-8E10-B64D-8EE6-FD803264BB48}" type="datetimeFigureOut">
              <a:rPr lang="en-US" smtClean="0"/>
              <a:t>3/21/13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2288690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CAB32A-8E10-B64D-8EE6-FD803264BB48}" type="datetimeFigureOut">
              <a:rPr lang="en-US" smtClean="0"/>
              <a:t>3/21/13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3966836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CAB32A-8E10-B64D-8EE6-FD803264BB48}" type="datetimeFigureOut">
              <a:rPr lang="en-US" smtClean="0"/>
              <a:t>3/21/13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D4C347-77A7-6144-936E-7ECE8E7E442B}" type="slidenum">
              <a:rPr lang="en-US" smtClean="0"/>
              <a:t>‹#›</a:t>
            </a:fld>
            <a:endParaRPr lang="en-US" dirty="0"/>
          </a:p>
        </p:txBody>
      </p:sp>
    </p:spTree>
    <p:extLst>
      <p:ext uri="{BB962C8B-B14F-4D97-AF65-F5344CB8AC3E}">
        <p14:creationId xmlns:p14="http://schemas.microsoft.com/office/powerpoint/2010/main" val="22586837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CAB32A-8E10-B64D-8EE6-FD803264BB48}" type="datetimeFigureOut">
              <a:rPr lang="en-US" smtClean="0"/>
              <a:t>3/21/13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D4C347-77A7-6144-936E-7ECE8E7E442B}" type="slidenum">
              <a:rPr lang="en-US" smtClean="0"/>
              <a:t>‹#›</a:t>
            </a:fld>
            <a:endParaRPr lang="en-US" dirty="0"/>
          </a:p>
        </p:txBody>
      </p:sp>
    </p:spTree>
    <p:extLst>
      <p:ext uri="{BB962C8B-B14F-4D97-AF65-F5344CB8AC3E}">
        <p14:creationId xmlns:p14="http://schemas.microsoft.com/office/powerpoint/2010/main" val="3676180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7.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jp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hyperlink" Target="http://creativecommons.org/licenses/by-nc-sa/3.0/"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25999" y="379413"/>
            <a:ext cx="4532923" cy="1320434"/>
          </a:xfrm>
        </p:spPr>
        <p:txBody>
          <a:bodyPr>
            <a:normAutofit/>
          </a:bodyPr>
          <a:lstStyle/>
          <a:p>
            <a:r>
              <a:rPr lang="en-US" sz="7200" b="1" dirty="0" smtClean="0">
                <a:solidFill>
                  <a:schemeClr val="bg1"/>
                </a:solidFill>
                <a:effectLst>
                  <a:outerShdw blurRad="50800" dist="38100" dir="2700000" algn="tl" rotWithShape="0">
                    <a:prstClr val="black">
                      <a:alpha val="40000"/>
                    </a:prstClr>
                  </a:outerShdw>
                </a:effectLst>
                <a:latin typeface="Tw Cen MT"/>
                <a:cs typeface="Tw Cen MT"/>
              </a:rPr>
              <a:t>Copyright</a:t>
            </a:r>
            <a:endParaRPr lang="en-US" sz="7200" b="1"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3" name="Subtitle 2"/>
          <p:cNvSpPr>
            <a:spLocks noGrp="1"/>
          </p:cNvSpPr>
          <p:nvPr>
            <p:ph type="subTitle" idx="1"/>
          </p:nvPr>
        </p:nvSpPr>
        <p:spPr>
          <a:xfrm>
            <a:off x="5294922" y="2135065"/>
            <a:ext cx="3849077" cy="1752600"/>
          </a:xfrm>
        </p:spPr>
        <p:txBody>
          <a:bodyPr>
            <a:normAutofit fontScale="85000" lnSpcReduction="10000"/>
          </a:bodyPr>
          <a:lstStyle/>
          <a:p>
            <a:r>
              <a:rPr lang="en-US" sz="4000" dirty="0" smtClean="0">
                <a:solidFill>
                  <a:srgbClr val="FFFFFF"/>
                </a:solidFill>
                <a:effectLst>
                  <a:outerShdw blurRad="50800" dist="38100" dir="2700000" algn="tl" rotWithShape="0">
                    <a:prstClr val="black">
                      <a:alpha val="40000"/>
                    </a:prstClr>
                  </a:outerShdw>
                </a:effectLst>
                <a:latin typeface="Tw Cen MT"/>
                <a:cs typeface="Tw Cen MT"/>
              </a:rPr>
              <a:t>Protecting Your Own</a:t>
            </a:r>
            <a:br>
              <a:rPr lang="en-US" sz="4000" dirty="0" smtClean="0">
                <a:solidFill>
                  <a:srgbClr val="FFFFFF"/>
                </a:solidFill>
                <a:effectLst>
                  <a:outerShdw blurRad="50800" dist="38100" dir="2700000" algn="tl" rotWithShape="0">
                    <a:prstClr val="black">
                      <a:alpha val="40000"/>
                    </a:prstClr>
                  </a:outerShdw>
                </a:effectLst>
                <a:latin typeface="Tw Cen MT"/>
                <a:cs typeface="Tw Cen MT"/>
              </a:rPr>
            </a:br>
            <a:endParaRPr lang="en-US" sz="4000" dirty="0" smtClean="0">
              <a:solidFill>
                <a:srgbClr val="FFFFFF"/>
              </a:solidFill>
              <a:effectLst>
                <a:outerShdw blurRad="50800" dist="38100" dir="2700000" algn="tl" rotWithShape="0">
                  <a:prstClr val="black">
                    <a:alpha val="40000"/>
                  </a:prstClr>
                </a:outerShdw>
              </a:effectLst>
              <a:latin typeface="Tw Cen MT"/>
              <a:cs typeface="Tw Cen MT"/>
            </a:endParaRPr>
          </a:p>
          <a:p>
            <a:r>
              <a:rPr lang="en-US" sz="4000" dirty="0" smtClean="0">
                <a:solidFill>
                  <a:srgbClr val="FFFFFF"/>
                </a:solidFill>
                <a:effectLst>
                  <a:outerShdw blurRad="50800" dist="38100" dir="2700000" algn="tl" rotWithShape="0">
                    <a:prstClr val="black">
                      <a:alpha val="40000"/>
                    </a:prstClr>
                  </a:outerShdw>
                </a:effectLst>
                <a:latin typeface="Tw Cen MT"/>
                <a:cs typeface="Tw Cen MT"/>
              </a:rPr>
              <a:t>Fair Use of Others</a:t>
            </a:r>
            <a:endParaRPr lang="en-US" sz="4000" dirty="0">
              <a:solidFill>
                <a:srgbClr val="FFFFFF"/>
              </a:solidFill>
              <a:effectLst>
                <a:outerShdw blurRad="50800" dist="38100" dir="2700000" algn="tl" rotWithShape="0">
                  <a:prstClr val="black">
                    <a:alpha val="40000"/>
                  </a:prstClr>
                </a:outerShdw>
              </a:effectLst>
            </a:endParaRPr>
          </a:p>
        </p:txBody>
      </p:sp>
      <p:pic>
        <p:nvPicPr>
          <p:cNvPr id="5" name="Picture 4" descr="CopyrightSymbo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5158154" cy="6877539"/>
          </a:xfrm>
          <a:prstGeom prst="rect">
            <a:avLst/>
          </a:prstGeom>
        </p:spPr>
      </p:pic>
      <p:sp>
        <p:nvSpPr>
          <p:cNvPr id="6" name="TextBox 5"/>
          <p:cNvSpPr txBox="1"/>
          <p:nvPr/>
        </p:nvSpPr>
        <p:spPr>
          <a:xfrm>
            <a:off x="644767" y="6236285"/>
            <a:ext cx="8499232"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Copyright © DiscourseMarker used by CC BY-NC-SA-2.0</a:t>
            </a:r>
            <a:endParaRPr lang="en-US" sz="1000" dirty="0">
              <a:solidFill>
                <a:srgbClr val="FFFFFF"/>
              </a:solidFill>
              <a:latin typeface="Tw Cen MT"/>
              <a:cs typeface="Tw Cen MT"/>
            </a:endParaRPr>
          </a:p>
          <a:p>
            <a:pPr algn="r"/>
            <a:r>
              <a:rPr lang="en-US" sz="1000" dirty="0" smtClean="0">
                <a:solidFill>
                  <a:srgbClr val="FFFFFF"/>
                </a:solidFill>
                <a:latin typeface="Tw Cen MT"/>
                <a:cs typeface="Tw Cen MT"/>
              </a:rPr>
              <a:t>http://www.flickr.com/photos/kris3198/2409340274/lightbox/</a:t>
            </a:r>
            <a:endParaRPr lang="en-US" sz="1000" dirty="0">
              <a:solidFill>
                <a:srgbClr val="FFFFFF"/>
              </a:solidFill>
              <a:latin typeface="Tw Cen MT"/>
              <a:cs typeface="Tw Cen MT"/>
            </a:endParaRPr>
          </a:p>
        </p:txBody>
      </p:sp>
    </p:spTree>
    <p:extLst>
      <p:ext uri="{BB962C8B-B14F-4D97-AF65-F5344CB8AC3E}">
        <p14:creationId xmlns:p14="http://schemas.microsoft.com/office/powerpoint/2010/main" val="3112664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04982" y="6388892"/>
            <a:ext cx="403901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Copyright is a Pierced Heart © bixentro used by CC BY 2.0</a:t>
            </a:r>
          </a:p>
          <a:p>
            <a:pPr algn="r"/>
            <a:r>
              <a:rPr lang="en-US" sz="1000" dirty="0" smtClean="0">
                <a:solidFill>
                  <a:srgbClr val="FFFFFF"/>
                </a:solidFill>
                <a:latin typeface="Tw Cen MT"/>
                <a:cs typeface="Tw Cen MT"/>
              </a:rPr>
              <a:t>http://www.flickr.com/photos/bixentro/1541906794/lightbox/</a:t>
            </a:r>
          </a:p>
        </p:txBody>
      </p:sp>
      <p:sp>
        <p:nvSpPr>
          <p:cNvPr id="12" name="TextBox 11"/>
          <p:cNvSpPr txBox="1"/>
          <p:nvPr/>
        </p:nvSpPr>
        <p:spPr>
          <a:xfrm>
            <a:off x="0" y="-268081"/>
            <a:ext cx="6162644" cy="1446550"/>
          </a:xfrm>
          <a:prstGeom prst="rect">
            <a:avLst/>
          </a:prstGeom>
          <a:noFill/>
        </p:spPr>
        <p:txBody>
          <a:bodyPr wrap="square" rtlCol="0">
            <a:spAutoFit/>
          </a:bodyPr>
          <a:lstStyle/>
          <a:p>
            <a:endParaRPr lang="en-US" sz="4400" b="1" dirty="0" smtClean="0">
              <a:solidFill>
                <a:srgbClr val="FFFFFF"/>
              </a:solidFill>
              <a:effectLst>
                <a:outerShdw blurRad="50800" dist="38100" dir="2700000" algn="tl" rotWithShape="0">
                  <a:prstClr val="black">
                    <a:alpha val="40000"/>
                  </a:prstClr>
                </a:outerShdw>
              </a:effectLst>
              <a:latin typeface="Tw Cen MT"/>
              <a:cs typeface="Tw Cen MT"/>
            </a:endParaRPr>
          </a:p>
          <a:p>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Giving Away Copyright</a:t>
            </a:r>
            <a:endParaRPr lang="en-US" sz="4400" b="1" dirty="0">
              <a:solidFill>
                <a:srgbClr val="FFFFFF"/>
              </a:solidFill>
              <a:effectLst>
                <a:outerShdw blurRad="50800" dist="38100" dir="2700000" algn="tl" rotWithShape="0">
                  <a:prstClr val="black">
                    <a:alpha val="40000"/>
                  </a:prstClr>
                </a:outerShdw>
              </a:effectLst>
              <a:latin typeface="Tw Cen MT"/>
              <a:cs typeface="Tw Cen MT"/>
            </a:endParaRP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pic>
        <p:nvPicPr>
          <p:cNvPr id="5" name="Picture 4" descr="CopyrightHear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8692" y="0"/>
            <a:ext cx="3475308" cy="4633744"/>
          </a:xfrm>
          <a:prstGeom prst="rect">
            <a:avLst/>
          </a:prstGeom>
        </p:spPr>
      </p:pic>
      <p:sp>
        <p:nvSpPr>
          <p:cNvPr id="2" name="TextBox 1"/>
          <p:cNvSpPr txBox="1"/>
          <p:nvPr/>
        </p:nvSpPr>
        <p:spPr>
          <a:xfrm>
            <a:off x="164651" y="1930998"/>
            <a:ext cx="5339390" cy="3785652"/>
          </a:xfrm>
          <a:prstGeom prst="rect">
            <a:avLst/>
          </a:prstGeom>
          <a:noFill/>
        </p:spPr>
        <p:txBody>
          <a:bodyPr wrap="square" rtlCol="0">
            <a:spAutoFit/>
          </a:bodyPr>
          <a:lstStyle/>
          <a:p>
            <a:pPr marL="457200" indent="-457200">
              <a:buFont typeface="Wingdings" charset="2"/>
              <a:buChar char="§"/>
            </a:pPr>
            <a:r>
              <a:rPr lang="en-US" sz="2400" dirty="0" smtClean="0">
                <a:solidFill>
                  <a:schemeClr val="bg1"/>
                </a:solidFill>
                <a:latin typeface="Tw Cen MT"/>
                <a:cs typeface="Tw Cen MT"/>
              </a:rPr>
              <a:t>Copyright can be transferred only in writing</a:t>
            </a:r>
          </a:p>
          <a:p>
            <a:endParaRPr lang="en-US" sz="2400" dirty="0" smtClean="0">
              <a:solidFill>
                <a:schemeClr val="bg1"/>
              </a:solidFill>
              <a:latin typeface="Tw Cen MT"/>
              <a:cs typeface="Tw Cen MT"/>
            </a:endParaRPr>
          </a:p>
          <a:p>
            <a:pPr marL="457200" indent="-457200">
              <a:buFont typeface="Wingdings" charset="2"/>
              <a:buChar char="§"/>
            </a:pPr>
            <a:r>
              <a:rPr lang="en-US" sz="2400" dirty="0" smtClean="0">
                <a:solidFill>
                  <a:schemeClr val="bg1"/>
                </a:solidFill>
                <a:latin typeface="Tw Cen MT"/>
                <a:cs typeface="Tw Cen MT"/>
              </a:rPr>
              <a:t>Licensing allows specific rights to be retained/given:</a:t>
            </a:r>
          </a:p>
          <a:p>
            <a:pPr marL="800100" lvl="1" indent="-342900">
              <a:buFont typeface="Wingdings" charset="2"/>
              <a:buChar char="§"/>
            </a:pPr>
            <a:r>
              <a:rPr lang="en-US" sz="2400" dirty="0" smtClean="0">
                <a:solidFill>
                  <a:schemeClr val="bg1"/>
                </a:solidFill>
                <a:latin typeface="Tw Cen MT"/>
                <a:cs typeface="Tw Cen MT"/>
              </a:rPr>
              <a:t>Authors keep copyright and license other rights (e.g., first publication)</a:t>
            </a:r>
          </a:p>
          <a:p>
            <a:pPr marL="800100" lvl="1" indent="-342900">
              <a:buFont typeface="Wingdings" charset="2"/>
              <a:buChar char="§"/>
            </a:pPr>
            <a:r>
              <a:rPr lang="en-US" sz="2400" dirty="0" smtClean="0">
                <a:solidFill>
                  <a:schemeClr val="bg1"/>
                </a:solidFill>
                <a:latin typeface="Tw Cen MT"/>
                <a:cs typeface="Tw Cen MT"/>
              </a:rPr>
              <a:t>Publishers take copyright and license rights back (e.g., reproduction, derivatives)</a:t>
            </a:r>
          </a:p>
        </p:txBody>
      </p:sp>
    </p:spTree>
    <p:extLst>
      <p:ext uri="{BB962C8B-B14F-4D97-AF65-F5344CB8AC3E}">
        <p14:creationId xmlns:p14="http://schemas.microsoft.com/office/powerpoint/2010/main" val="9826390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04982" y="6388892"/>
            <a:ext cx="403901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Letter C © Leo Reynolds used by CC BY 2.0</a:t>
            </a:r>
          </a:p>
          <a:p>
            <a:pPr algn="r"/>
            <a:r>
              <a:rPr lang="en-US" sz="1000" dirty="0" smtClean="0">
                <a:solidFill>
                  <a:srgbClr val="FFFFFF"/>
                </a:solidFill>
                <a:latin typeface="Tw Cen MT"/>
                <a:cs typeface="Tw Cen MT"/>
              </a:rPr>
              <a:t>http://www.flickr.com/photos/lwr/2615591602/lightbox/</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4" name="Picture 3" descr="CopyrightMes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1701" y="7925"/>
            <a:ext cx="3872298" cy="3872298"/>
          </a:xfrm>
          <a:prstGeom prst="rect">
            <a:avLst/>
          </a:prstGeom>
        </p:spPr>
      </p:pic>
      <p:sp>
        <p:nvSpPr>
          <p:cNvPr id="6" name="TextBox 5"/>
          <p:cNvSpPr txBox="1"/>
          <p:nvPr/>
        </p:nvSpPr>
        <p:spPr>
          <a:xfrm>
            <a:off x="282258" y="352748"/>
            <a:ext cx="6778912" cy="6186310"/>
          </a:xfrm>
          <a:prstGeom prst="rect">
            <a:avLst/>
          </a:prstGeom>
          <a:noFill/>
        </p:spPr>
        <p:txBody>
          <a:bodyPr wrap="square" rtlCol="0">
            <a:spAutoFit/>
          </a:bodyPr>
          <a:lstStyle/>
          <a:p>
            <a:r>
              <a:rPr lang="en-US" sz="3600" dirty="0">
                <a:solidFill>
                  <a:srgbClr val="FFFFFF"/>
                </a:solidFill>
                <a:latin typeface="Tw Cen MT"/>
                <a:cs typeface="Tw Cen MT"/>
              </a:rPr>
              <a:t>P</a:t>
            </a:r>
            <a:r>
              <a:rPr lang="en-US" sz="3600" dirty="0" smtClean="0">
                <a:solidFill>
                  <a:srgbClr val="FFFFFF"/>
                </a:solidFill>
                <a:latin typeface="Tw Cen MT"/>
                <a:cs typeface="Tw Cen MT"/>
              </a:rPr>
              <a:t>ublishers traditionally</a:t>
            </a:r>
          </a:p>
          <a:p>
            <a:r>
              <a:rPr lang="en-US" sz="3600" b="1" i="1" dirty="0" smtClean="0">
                <a:solidFill>
                  <a:srgbClr val="FFFFFF"/>
                </a:solidFill>
                <a:latin typeface="Tw Cen MT"/>
                <a:cs typeface="Tw Cen MT"/>
              </a:rPr>
              <a:t>want</a:t>
            </a:r>
            <a:r>
              <a:rPr lang="en-US" sz="3600" dirty="0" smtClean="0">
                <a:solidFill>
                  <a:srgbClr val="FFFFFF"/>
                </a:solidFill>
                <a:latin typeface="Tw Cen MT"/>
                <a:cs typeface="Tw Cen MT"/>
              </a:rPr>
              <a:t>:</a:t>
            </a:r>
          </a:p>
          <a:p>
            <a:pPr marL="1028700" lvl="1" indent="-571500">
              <a:buFont typeface="Wingdings" charset="2"/>
              <a:buChar char="§"/>
            </a:pPr>
            <a:r>
              <a:rPr lang="en-US" sz="3600" dirty="0" smtClean="0">
                <a:solidFill>
                  <a:srgbClr val="FFFFFF"/>
                </a:solidFill>
                <a:latin typeface="Tw Cen MT"/>
                <a:cs typeface="Tw Cen MT"/>
              </a:rPr>
              <a:t>reproduction rights,</a:t>
            </a:r>
          </a:p>
          <a:p>
            <a:pPr marL="1028700" lvl="1" indent="-571500">
              <a:buFont typeface="Wingdings" charset="2"/>
              <a:buChar char="§"/>
            </a:pPr>
            <a:r>
              <a:rPr lang="en-US" sz="3600" dirty="0" smtClean="0">
                <a:solidFill>
                  <a:srgbClr val="FFFFFF"/>
                </a:solidFill>
                <a:latin typeface="Tw Cen MT"/>
                <a:cs typeface="Tw Cen MT"/>
              </a:rPr>
              <a:t>distribution rights, </a:t>
            </a:r>
          </a:p>
          <a:p>
            <a:pPr marL="1028700" lvl="1" indent="-571500">
              <a:buFont typeface="Wingdings" charset="2"/>
              <a:buChar char="§"/>
            </a:pPr>
            <a:r>
              <a:rPr lang="en-US" sz="3600" dirty="0" smtClean="0">
                <a:solidFill>
                  <a:srgbClr val="FFFFFF"/>
                </a:solidFill>
                <a:latin typeface="Tw Cen MT"/>
                <a:cs typeface="Tw Cen MT"/>
              </a:rPr>
              <a:t>derivative rights</a:t>
            </a:r>
          </a:p>
          <a:p>
            <a:pPr marL="1028700" lvl="1" indent="-571500">
              <a:buFont typeface="Wingdings" charset="2"/>
              <a:buChar char="§"/>
            </a:pPr>
            <a:r>
              <a:rPr lang="en-US" sz="3600" dirty="0" smtClean="0">
                <a:solidFill>
                  <a:srgbClr val="FFFFFF"/>
                </a:solidFill>
                <a:latin typeface="Tw Cen MT"/>
                <a:cs typeface="Tw Cen MT"/>
              </a:rPr>
              <a:t>ALL</a:t>
            </a:r>
            <a:r>
              <a:rPr lang="en-US" sz="3600" dirty="0">
                <a:solidFill>
                  <a:srgbClr val="FFFFFF"/>
                </a:solidFill>
                <a:latin typeface="Tw Cen MT"/>
                <a:cs typeface="Tw Cen MT"/>
              </a:rPr>
              <a:t> </a:t>
            </a:r>
            <a:r>
              <a:rPr lang="en-US" sz="3600" dirty="0" smtClean="0">
                <a:solidFill>
                  <a:srgbClr val="FFFFFF"/>
                </a:solidFill>
                <a:latin typeface="Tw Cen MT"/>
                <a:cs typeface="Tw Cen MT"/>
              </a:rPr>
              <a:t>rights!</a:t>
            </a:r>
          </a:p>
          <a:p>
            <a:pPr lvl="1"/>
            <a:endParaRPr lang="en-US" sz="3600" dirty="0" smtClean="0">
              <a:solidFill>
                <a:srgbClr val="FFFFFF"/>
              </a:solidFill>
              <a:latin typeface="Tw Cen MT"/>
              <a:cs typeface="Tw Cen MT"/>
            </a:endParaRPr>
          </a:p>
          <a:p>
            <a:r>
              <a:rPr lang="en-US" sz="3600" dirty="0">
                <a:solidFill>
                  <a:srgbClr val="FFFFFF"/>
                </a:solidFill>
                <a:latin typeface="Tw Cen MT"/>
                <a:cs typeface="Tw Cen MT"/>
              </a:rPr>
              <a:t>P</a:t>
            </a:r>
            <a:r>
              <a:rPr lang="en-US" sz="3600" dirty="0" smtClean="0">
                <a:solidFill>
                  <a:srgbClr val="FFFFFF"/>
                </a:solidFill>
                <a:latin typeface="Tw Cen MT"/>
                <a:cs typeface="Tw Cen MT"/>
              </a:rPr>
              <a:t>ublishers actually </a:t>
            </a:r>
            <a:r>
              <a:rPr lang="en-US" sz="3600" b="1" i="1" dirty="0" smtClean="0">
                <a:solidFill>
                  <a:srgbClr val="FFFFFF"/>
                </a:solidFill>
                <a:latin typeface="Tw Cen MT"/>
                <a:cs typeface="Tw Cen MT"/>
              </a:rPr>
              <a:t>need</a:t>
            </a:r>
            <a:r>
              <a:rPr lang="en-US" sz="3600" dirty="0" smtClean="0">
                <a:solidFill>
                  <a:srgbClr val="FFFFFF"/>
                </a:solidFill>
                <a:latin typeface="Tw Cen MT"/>
                <a:cs typeface="Tw Cen MT"/>
              </a:rPr>
              <a:t>:</a:t>
            </a:r>
          </a:p>
          <a:p>
            <a:pPr marL="1028700" lvl="1" indent="-571500">
              <a:buFont typeface="Wingdings" charset="2"/>
              <a:buChar char="§"/>
            </a:pPr>
            <a:r>
              <a:rPr lang="en-US" sz="3600" dirty="0">
                <a:solidFill>
                  <a:srgbClr val="FFFFFF"/>
                </a:solidFill>
                <a:latin typeface="Tw Cen MT"/>
                <a:cs typeface="Tw Cen MT"/>
              </a:rPr>
              <a:t>r</a:t>
            </a:r>
            <a:r>
              <a:rPr lang="en-US" sz="3600" dirty="0" smtClean="0">
                <a:solidFill>
                  <a:srgbClr val="FFFFFF"/>
                </a:solidFill>
                <a:latin typeface="Tw Cen MT"/>
                <a:cs typeface="Tw Cen MT"/>
              </a:rPr>
              <a:t>ight of first publication</a:t>
            </a:r>
          </a:p>
          <a:p>
            <a:pPr marL="1028700" lvl="1" indent="-571500">
              <a:buFont typeface="Wingdings" charset="2"/>
              <a:buChar char="§"/>
            </a:pPr>
            <a:r>
              <a:rPr lang="en-US" sz="3600" dirty="0" smtClean="0">
                <a:solidFill>
                  <a:srgbClr val="FFFFFF"/>
                </a:solidFill>
                <a:latin typeface="Tw Cen MT"/>
                <a:cs typeface="Tw Cen MT"/>
              </a:rPr>
              <a:t>that’s it, really</a:t>
            </a:r>
          </a:p>
          <a:p>
            <a:endParaRPr lang="en-US" sz="3600" dirty="0"/>
          </a:p>
        </p:txBody>
      </p:sp>
    </p:spTree>
    <p:extLst>
      <p:ext uri="{BB962C8B-B14F-4D97-AF65-F5344CB8AC3E}">
        <p14:creationId xmlns:p14="http://schemas.microsoft.com/office/powerpoint/2010/main" val="318765597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04982" y="6388892"/>
            <a:ext cx="403901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Elsevier logo © Elsevier </a:t>
            </a:r>
          </a:p>
          <a:p>
            <a:pPr algn="r"/>
            <a:r>
              <a:rPr lang="en-US" sz="1000" dirty="0" smtClean="0">
                <a:solidFill>
                  <a:srgbClr val="FFFFFF"/>
                </a:solidFill>
                <a:latin typeface="Tw Cen MT"/>
                <a:cs typeface="Tw Cen MT"/>
              </a:rPr>
              <a:t>http://www.elsevier.com/</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5" name="Picture 4" descr="elsevier-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754923" cy="2754923"/>
          </a:xfrm>
          <a:prstGeom prst="rect">
            <a:avLst/>
          </a:prstGeom>
        </p:spPr>
      </p:pic>
      <p:sp>
        <p:nvSpPr>
          <p:cNvPr id="7" name="TextBox 6"/>
          <p:cNvSpPr txBox="1"/>
          <p:nvPr/>
        </p:nvSpPr>
        <p:spPr>
          <a:xfrm>
            <a:off x="3075317" y="406962"/>
            <a:ext cx="5815729" cy="3539430"/>
          </a:xfrm>
          <a:prstGeom prst="rect">
            <a:avLst/>
          </a:prstGeom>
          <a:noFill/>
        </p:spPr>
        <p:txBody>
          <a:bodyPr wrap="square" rtlCol="0">
            <a:spAutoFit/>
          </a:bodyPr>
          <a:lstStyle/>
          <a:p>
            <a:r>
              <a:rPr lang="en-US" sz="3200" dirty="0" smtClean="0">
                <a:solidFill>
                  <a:schemeClr val="bg1"/>
                </a:solidFill>
                <a:latin typeface="Tw Cen MT"/>
                <a:cs typeface="Tw Cen MT"/>
              </a:rPr>
              <a:t>“To facilitate publication of your contribution, </a:t>
            </a:r>
            <a:r>
              <a:rPr lang="en-US" sz="3200" dirty="0" smtClean="0">
                <a:solidFill>
                  <a:srgbClr val="FF6600"/>
                </a:solidFill>
                <a:latin typeface="Tw Cen MT"/>
                <a:cs typeface="Tw Cen MT"/>
              </a:rPr>
              <a:t>you assign to us the copyright</a:t>
            </a:r>
            <a:r>
              <a:rPr lang="en-US" sz="3200" dirty="0" smtClean="0">
                <a:solidFill>
                  <a:schemeClr val="bg1"/>
                </a:solidFill>
                <a:latin typeface="Tw Cen MT"/>
                <a:cs typeface="Tw Cen MT"/>
              </a:rPr>
              <a:t> and all other rights in and to the contribution. This assignment of rights means that you have given us </a:t>
            </a:r>
            <a:r>
              <a:rPr lang="en-US" sz="3200" dirty="0" smtClean="0">
                <a:solidFill>
                  <a:srgbClr val="FF6600"/>
                </a:solidFill>
                <a:latin typeface="Tw Cen MT"/>
                <a:cs typeface="Tw Cen MT"/>
              </a:rPr>
              <a:t>the exclusive right</a:t>
            </a:r>
            <a:r>
              <a:rPr lang="en-US" sz="3200" dirty="0" smtClean="0">
                <a:solidFill>
                  <a:schemeClr val="bg1"/>
                </a:solidFill>
                <a:latin typeface="Tw Cen MT"/>
                <a:cs typeface="Tw Cen MT"/>
              </a:rPr>
              <a:t> to publish and reproduce</a:t>
            </a:r>
            <a:endParaRPr lang="en-US" sz="3200" dirty="0">
              <a:solidFill>
                <a:schemeClr val="bg1"/>
              </a:solidFill>
              <a:latin typeface="Tw Cen MT"/>
              <a:cs typeface="Tw Cen MT"/>
            </a:endParaRPr>
          </a:p>
        </p:txBody>
      </p:sp>
      <p:sp>
        <p:nvSpPr>
          <p:cNvPr id="8" name="TextBox 7"/>
          <p:cNvSpPr txBox="1"/>
          <p:nvPr/>
        </p:nvSpPr>
        <p:spPr>
          <a:xfrm>
            <a:off x="409031" y="3794109"/>
            <a:ext cx="8482015" cy="2831544"/>
          </a:xfrm>
          <a:prstGeom prst="rect">
            <a:avLst/>
          </a:prstGeom>
          <a:noFill/>
        </p:spPr>
        <p:txBody>
          <a:bodyPr wrap="square" rtlCol="0">
            <a:spAutoFit/>
          </a:bodyPr>
          <a:lstStyle/>
          <a:p>
            <a:r>
              <a:rPr lang="en-US" sz="3200" dirty="0" smtClean="0">
                <a:solidFill>
                  <a:schemeClr val="bg1"/>
                </a:solidFill>
                <a:latin typeface="Tw Cen MT"/>
                <a:cs typeface="Tw Cen MT"/>
              </a:rPr>
              <a:t>the contribution, or any part of the contribution, in print and all other forms of media, in any edition, revision, or other form, in all languages, throughout the world, and the right to </a:t>
            </a:r>
            <a:r>
              <a:rPr lang="en-US" sz="3200" dirty="0" smtClean="0">
                <a:solidFill>
                  <a:srgbClr val="FF6600"/>
                </a:solidFill>
                <a:latin typeface="Tw Cen MT"/>
                <a:cs typeface="Tw Cen MT"/>
              </a:rPr>
              <a:t>license others to do the same</a:t>
            </a:r>
            <a:r>
              <a:rPr lang="en-US" sz="3200" dirty="0" smtClean="0">
                <a:solidFill>
                  <a:schemeClr val="bg1"/>
                </a:solidFill>
                <a:latin typeface="Tw Cen MT"/>
                <a:cs typeface="Tw Cen MT"/>
              </a:rPr>
              <a:t>.”</a:t>
            </a:r>
          </a:p>
          <a:p>
            <a:endParaRPr lang="en-US" dirty="0"/>
          </a:p>
        </p:txBody>
      </p:sp>
    </p:spTree>
    <p:extLst>
      <p:ext uri="{BB962C8B-B14F-4D97-AF65-F5344CB8AC3E}">
        <p14:creationId xmlns:p14="http://schemas.microsoft.com/office/powerpoint/2010/main" val="286608196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04982" y="6388892"/>
            <a:ext cx="403901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Elsevier logo © Elsevier </a:t>
            </a:r>
          </a:p>
          <a:p>
            <a:pPr algn="r"/>
            <a:r>
              <a:rPr lang="en-US" sz="1000" dirty="0" smtClean="0">
                <a:solidFill>
                  <a:srgbClr val="FFFFFF"/>
                </a:solidFill>
                <a:latin typeface="Tw Cen MT"/>
                <a:cs typeface="Tw Cen MT"/>
              </a:rPr>
              <a:t>http://www.elsevier.com/</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5" name="Picture 4" descr="elsevier-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754923" cy="2754923"/>
          </a:xfrm>
          <a:prstGeom prst="rect">
            <a:avLst/>
          </a:prstGeom>
        </p:spPr>
      </p:pic>
      <p:sp>
        <p:nvSpPr>
          <p:cNvPr id="7" name="TextBox 6"/>
          <p:cNvSpPr txBox="1"/>
          <p:nvPr/>
        </p:nvSpPr>
        <p:spPr>
          <a:xfrm>
            <a:off x="3075317" y="406962"/>
            <a:ext cx="6157651" cy="3046988"/>
          </a:xfrm>
          <a:prstGeom prst="rect">
            <a:avLst/>
          </a:prstGeom>
          <a:noFill/>
        </p:spPr>
        <p:txBody>
          <a:bodyPr wrap="square" rtlCol="0">
            <a:spAutoFit/>
          </a:bodyPr>
          <a:lstStyle/>
          <a:p>
            <a:r>
              <a:rPr lang="en-US" sz="3200" dirty="0" smtClean="0">
                <a:solidFill>
                  <a:schemeClr val="bg1"/>
                </a:solidFill>
                <a:latin typeface="Tw Cen MT"/>
                <a:cs typeface="Tw Cen MT"/>
              </a:rPr>
              <a:t>“As the author of your contribution you may </a:t>
            </a:r>
            <a:r>
              <a:rPr lang="en-US" sz="3200" dirty="0" smtClean="0">
                <a:solidFill>
                  <a:srgbClr val="FF6600"/>
                </a:solidFill>
                <a:latin typeface="Tw Cen MT"/>
                <a:cs typeface="Tw Cen MT"/>
              </a:rPr>
              <a:t>publish a summary </a:t>
            </a:r>
            <a:r>
              <a:rPr lang="en-US" sz="3200" dirty="0" smtClean="0">
                <a:solidFill>
                  <a:schemeClr val="bg1"/>
                </a:solidFill>
                <a:latin typeface="Tw Cen MT"/>
                <a:cs typeface="Tw Cen MT"/>
              </a:rPr>
              <a:t>of the contribution on your personal or your institution’s website and may make </a:t>
            </a:r>
            <a:r>
              <a:rPr lang="en-US" sz="3200" dirty="0" smtClean="0">
                <a:solidFill>
                  <a:srgbClr val="FF6600"/>
                </a:solidFill>
                <a:latin typeface="Tw Cen MT"/>
                <a:cs typeface="Tw Cen MT"/>
              </a:rPr>
              <a:t>copies of up to 10% </a:t>
            </a:r>
            <a:r>
              <a:rPr lang="en-US" sz="3200" dirty="0" smtClean="0">
                <a:solidFill>
                  <a:schemeClr val="bg1"/>
                </a:solidFill>
                <a:latin typeface="Tw Cen MT"/>
                <a:cs typeface="Tw Cen MT"/>
              </a:rPr>
              <a:t>of the contribution for your classroom</a:t>
            </a:r>
            <a:endParaRPr lang="en-US" sz="3200" dirty="0">
              <a:solidFill>
                <a:schemeClr val="bg1"/>
              </a:solidFill>
              <a:latin typeface="Tw Cen MT"/>
              <a:cs typeface="Tw Cen MT"/>
            </a:endParaRPr>
          </a:p>
        </p:txBody>
      </p:sp>
      <p:sp>
        <p:nvSpPr>
          <p:cNvPr id="8" name="TextBox 7"/>
          <p:cNvSpPr txBox="1"/>
          <p:nvPr/>
        </p:nvSpPr>
        <p:spPr>
          <a:xfrm>
            <a:off x="409031" y="3303283"/>
            <a:ext cx="8482015" cy="1846659"/>
          </a:xfrm>
          <a:prstGeom prst="rect">
            <a:avLst/>
          </a:prstGeom>
          <a:noFill/>
        </p:spPr>
        <p:txBody>
          <a:bodyPr wrap="square" rtlCol="0">
            <a:spAutoFit/>
          </a:bodyPr>
          <a:lstStyle/>
          <a:p>
            <a:r>
              <a:rPr lang="en-US" sz="3200" dirty="0" smtClean="0">
                <a:solidFill>
                  <a:schemeClr val="bg1"/>
                </a:solidFill>
                <a:latin typeface="Tw Cen MT"/>
                <a:cs typeface="Tw Cen MT"/>
              </a:rPr>
              <a:t>use...We do, however, require that in all cases you appropriately cite the Publisher as the copyright holder of the contribution.”</a:t>
            </a:r>
          </a:p>
          <a:p>
            <a:endParaRPr lang="en-US" dirty="0"/>
          </a:p>
        </p:txBody>
      </p:sp>
      <p:sp>
        <p:nvSpPr>
          <p:cNvPr id="2" name="TextBox 1"/>
          <p:cNvSpPr txBox="1"/>
          <p:nvPr/>
        </p:nvSpPr>
        <p:spPr>
          <a:xfrm>
            <a:off x="172225" y="5192989"/>
            <a:ext cx="8718822" cy="707886"/>
          </a:xfrm>
          <a:prstGeom prst="rect">
            <a:avLst/>
          </a:prstGeom>
          <a:noFill/>
        </p:spPr>
        <p:txBody>
          <a:bodyPr wrap="square" rtlCol="0">
            <a:spAutoFit/>
          </a:bodyPr>
          <a:lstStyle/>
          <a:p>
            <a:pPr algn="r"/>
            <a:r>
              <a:rPr lang="en-US" sz="2000" dirty="0" smtClean="0">
                <a:solidFill>
                  <a:schemeClr val="bg1"/>
                </a:solidFill>
              </a:rPr>
              <a:t>- portions of an Elsevier contract to a Miami University faculty</a:t>
            </a:r>
          </a:p>
          <a:p>
            <a:pPr algn="r"/>
            <a:r>
              <a:rPr lang="en-US" sz="2000" dirty="0" smtClean="0">
                <a:solidFill>
                  <a:schemeClr val="bg1"/>
                </a:solidFill>
              </a:rPr>
              <a:t>member, dated March 1, 2013</a:t>
            </a:r>
            <a:endParaRPr lang="en-US" sz="2000" dirty="0">
              <a:solidFill>
                <a:schemeClr val="bg1"/>
              </a:solidFill>
            </a:endParaRPr>
          </a:p>
        </p:txBody>
      </p:sp>
    </p:spTree>
    <p:extLst>
      <p:ext uri="{BB962C8B-B14F-4D97-AF65-F5344CB8AC3E}">
        <p14:creationId xmlns:p14="http://schemas.microsoft.com/office/powerpoint/2010/main" val="253929323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04982" y="6388892"/>
            <a:ext cx="403901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A Question Mark © MIT OpenCourseWare used by CC BY-NC-SA 2.0</a:t>
            </a:r>
          </a:p>
          <a:p>
            <a:pPr algn="r"/>
            <a:r>
              <a:rPr lang="en-US" sz="1000" dirty="0" smtClean="0">
                <a:solidFill>
                  <a:srgbClr val="FFFFFF"/>
                </a:solidFill>
                <a:latin typeface="Tw Cen MT"/>
                <a:cs typeface="Tw Cen MT"/>
              </a:rPr>
              <a:t>http://www.flickr.com/photos/mitopencourseware/3969450704/lightbox/</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7" name="TextBox 6"/>
          <p:cNvSpPr txBox="1"/>
          <p:nvPr/>
        </p:nvSpPr>
        <p:spPr>
          <a:xfrm>
            <a:off x="5316379" y="631264"/>
            <a:ext cx="3330385" cy="4247317"/>
          </a:xfrm>
          <a:prstGeom prst="rect">
            <a:avLst/>
          </a:prstGeom>
          <a:noFill/>
        </p:spPr>
        <p:txBody>
          <a:bodyPr wrap="square" rtlCol="0">
            <a:spAutoFit/>
          </a:bodyPr>
          <a:lstStyle/>
          <a:p>
            <a:r>
              <a:rPr lang="en-US" sz="5400" dirty="0" smtClean="0">
                <a:solidFill>
                  <a:schemeClr val="bg1"/>
                </a:solidFill>
                <a:latin typeface="Tw Cen MT"/>
                <a:cs typeface="Tw Cen MT"/>
              </a:rPr>
              <a:t>Why is it important to retain your copyright?</a:t>
            </a:r>
            <a:endParaRPr lang="en-US" sz="5400" dirty="0">
              <a:solidFill>
                <a:schemeClr val="bg1"/>
              </a:solidFill>
              <a:latin typeface="Tw Cen MT"/>
              <a:cs typeface="Tw Cen MT"/>
            </a:endParaRPr>
          </a:p>
        </p:txBody>
      </p:sp>
      <p:pic>
        <p:nvPicPr>
          <p:cNvPr id="6" name="Picture 5" descr="Ques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466286" cy="5389485"/>
          </a:xfrm>
          <a:prstGeom prst="rect">
            <a:avLst/>
          </a:prstGeom>
        </p:spPr>
      </p:pic>
    </p:spTree>
    <p:extLst>
      <p:ext uri="{BB962C8B-B14F-4D97-AF65-F5344CB8AC3E}">
        <p14:creationId xmlns:p14="http://schemas.microsoft.com/office/powerpoint/2010/main" val="21608976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7" name="TextBox 6"/>
          <p:cNvSpPr txBox="1"/>
          <p:nvPr/>
        </p:nvSpPr>
        <p:spPr>
          <a:xfrm>
            <a:off x="149405" y="298659"/>
            <a:ext cx="8777492" cy="923330"/>
          </a:xfrm>
          <a:prstGeom prst="rect">
            <a:avLst/>
          </a:prstGeom>
          <a:noFill/>
        </p:spPr>
        <p:txBody>
          <a:bodyPr wrap="square" rtlCol="0">
            <a:spAutoFit/>
          </a:bodyPr>
          <a:lstStyle/>
          <a:p>
            <a:r>
              <a:rPr lang="en-US" sz="5400" dirty="0" smtClean="0">
                <a:solidFill>
                  <a:schemeClr val="bg1"/>
                </a:solidFill>
                <a:effectLst>
                  <a:outerShdw blurRad="50800" dist="38100" dir="2700000" algn="tl" rotWithShape="0">
                    <a:prstClr val="black">
                      <a:alpha val="40000"/>
                    </a:prstClr>
                  </a:outerShdw>
                </a:effectLst>
                <a:latin typeface="Tw Cen MT"/>
                <a:cs typeface="Tw Cen MT"/>
              </a:rPr>
              <a:t>Managing Your Rights:</a:t>
            </a:r>
            <a:endParaRPr lang="en-US" sz="5400"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2" name="TextBox 1"/>
          <p:cNvSpPr txBox="1"/>
          <p:nvPr/>
        </p:nvSpPr>
        <p:spPr>
          <a:xfrm>
            <a:off x="0" y="1707510"/>
            <a:ext cx="9144000" cy="4985980"/>
          </a:xfrm>
          <a:prstGeom prst="rect">
            <a:avLst/>
          </a:prstGeom>
          <a:noFill/>
        </p:spPr>
        <p:txBody>
          <a:bodyPr wrap="square" rtlCol="0">
            <a:spAutoFit/>
          </a:bodyPr>
          <a:lstStyle/>
          <a:p>
            <a:pPr marL="1028700" lvl="1" indent="-571500">
              <a:lnSpc>
                <a:spcPct val="80000"/>
              </a:lnSpc>
              <a:buFont typeface="Wingdings" charset="2"/>
              <a:buChar char="§"/>
            </a:pPr>
            <a:r>
              <a:rPr lang="en-US" sz="3600" dirty="0">
                <a:solidFill>
                  <a:schemeClr val="bg1"/>
                </a:solidFill>
                <a:latin typeface="Tw Cen MT"/>
                <a:cs typeface="Tw Cen MT"/>
              </a:rPr>
              <a:t>d</a:t>
            </a:r>
            <a:r>
              <a:rPr lang="en-US" sz="3600" dirty="0" smtClean="0">
                <a:solidFill>
                  <a:schemeClr val="bg1"/>
                </a:solidFill>
                <a:latin typeface="Tw Cen MT"/>
                <a:cs typeface="Tw Cen MT"/>
              </a:rPr>
              <a:t>istribution to colleagues</a:t>
            </a:r>
          </a:p>
          <a:p>
            <a:pPr marL="1028700" lvl="1" indent="-571500">
              <a:lnSpc>
                <a:spcPct val="80000"/>
              </a:lnSpc>
              <a:buFont typeface="Wingdings" charset="2"/>
              <a:buChar char="§"/>
            </a:pPr>
            <a:r>
              <a:rPr lang="en-US" sz="3600" dirty="0" smtClean="0">
                <a:solidFill>
                  <a:schemeClr val="bg1"/>
                </a:solidFill>
                <a:latin typeface="Tw Cen MT"/>
                <a:cs typeface="Tw Cen MT"/>
              </a:rPr>
              <a:t>teaching, course packs</a:t>
            </a:r>
          </a:p>
          <a:p>
            <a:pPr marL="1028700" lvl="1" indent="-571500">
              <a:lnSpc>
                <a:spcPct val="80000"/>
              </a:lnSpc>
              <a:buFont typeface="Wingdings" charset="2"/>
              <a:buChar char="§"/>
            </a:pPr>
            <a:r>
              <a:rPr lang="en-US" sz="3600" dirty="0" smtClean="0">
                <a:solidFill>
                  <a:schemeClr val="bg1"/>
                </a:solidFill>
                <a:latin typeface="Tw Cen MT"/>
                <a:cs typeface="Tw Cen MT"/>
              </a:rPr>
              <a:t>provide web access</a:t>
            </a:r>
          </a:p>
          <a:p>
            <a:pPr marL="1028700" lvl="1" indent="-571500">
              <a:lnSpc>
                <a:spcPct val="80000"/>
              </a:lnSpc>
              <a:buFont typeface="Wingdings" charset="2"/>
              <a:buChar char="§"/>
            </a:pPr>
            <a:r>
              <a:rPr lang="en-US" sz="3600" dirty="0" smtClean="0">
                <a:solidFill>
                  <a:schemeClr val="bg1"/>
                </a:solidFill>
                <a:latin typeface="Tw Cen MT"/>
                <a:cs typeface="Tw Cen MT"/>
              </a:rPr>
              <a:t>conference presentation</a:t>
            </a:r>
          </a:p>
          <a:p>
            <a:pPr marL="1028700" lvl="1" indent="-571500">
              <a:lnSpc>
                <a:spcPct val="80000"/>
              </a:lnSpc>
              <a:buFont typeface="Wingdings" charset="2"/>
              <a:buChar char="§"/>
            </a:pPr>
            <a:r>
              <a:rPr lang="en-US" sz="3600" dirty="0" smtClean="0">
                <a:solidFill>
                  <a:schemeClr val="bg1"/>
                </a:solidFill>
                <a:latin typeface="Tw Cen MT"/>
                <a:cs typeface="Tw Cen MT"/>
              </a:rPr>
              <a:t>upload to institutional repository</a:t>
            </a:r>
          </a:p>
          <a:p>
            <a:pPr lvl="1">
              <a:lnSpc>
                <a:spcPct val="80000"/>
              </a:lnSpc>
            </a:pPr>
            <a:endParaRPr lang="en-US" sz="3600" dirty="0" smtClean="0">
              <a:solidFill>
                <a:schemeClr val="bg1"/>
              </a:solidFill>
              <a:latin typeface="Tw Cen MT"/>
              <a:cs typeface="Tw Cen MT"/>
            </a:endParaRPr>
          </a:p>
          <a:p>
            <a:pPr lvl="1">
              <a:lnSpc>
                <a:spcPct val="80000"/>
              </a:lnSpc>
            </a:pPr>
            <a:r>
              <a:rPr lang="en-US" sz="3600" dirty="0" smtClean="0">
                <a:solidFill>
                  <a:schemeClr val="bg1"/>
                </a:solidFill>
                <a:effectLst>
                  <a:outerShdw blurRad="50800" dist="38100" dir="2700000" algn="tl" rotWithShape="0">
                    <a:prstClr val="black">
                      <a:alpha val="40000"/>
                    </a:prstClr>
                  </a:outerShdw>
                </a:effectLst>
                <a:latin typeface="Tw Cen MT"/>
                <a:cs typeface="Tw Cen MT"/>
              </a:rPr>
              <a:t>If specific rights are retained, reuse is possible.</a:t>
            </a:r>
          </a:p>
          <a:p>
            <a:pPr lvl="1">
              <a:lnSpc>
                <a:spcPct val="80000"/>
              </a:lnSpc>
            </a:pPr>
            <a:endParaRPr lang="en-US" sz="3600" dirty="0" smtClean="0">
              <a:solidFill>
                <a:schemeClr val="bg1"/>
              </a:solidFill>
              <a:effectLst>
                <a:outerShdw blurRad="50800" dist="38100" dir="2700000" algn="tl" rotWithShape="0">
                  <a:prstClr val="black">
                    <a:alpha val="40000"/>
                  </a:prstClr>
                </a:outerShdw>
              </a:effectLst>
              <a:latin typeface="Tw Cen MT"/>
              <a:cs typeface="Tw Cen MT"/>
            </a:endParaRPr>
          </a:p>
          <a:p>
            <a:pPr lvl="1">
              <a:lnSpc>
                <a:spcPct val="80000"/>
              </a:lnSpc>
            </a:pPr>
            <a:r>
              <a:rPr lang="en-US" sz="3600" dirty="0" smtClean="0">
                <a:solidFill>
                  <a:schemeClr val="bg1"/>
                </a:solidFill>
                <a:effectLst>
                  <a:outerShdw blurRad="50800" dist="38100" dir="2700000" algn="tl" rotWithShape="0">
                    <a:prstClr val="black">
                      <a:alpha val="40000"/>
                    </a:prstClr>
                  </a:outerShdw>
                </a:effectLst>
                <a:latin typeface="Tw Cen MT"/>
                <a:cs typeface="Tw Cen MT"/>
              </a:rPr>
              <a:t>If no rights are retained, then fair use only</a:t>
            </a:r>
          </a:p>
          <a:p>
            <a:pPr lvl="1">
              <a:lnSpc>
                <a:spcPct val="80000"/>
              </a:lnSpc>
            </a:pPr>
            <a:endParaRPr lang="en-US" sz="3600" dirty="0" smtClean="0">
              <a:solidFill>
                <a:schemeClr val="bg1"/>
              </a:solidFill>
              <a:latin typeface="Tw Cen MT"/>
              <a:cs typeface="Tw Cen MT"/>
            </a:endParaRPr>
          </a:p>
        </p:txBody>
      </p:sp>
    </p:spTree>
    <p:extLst>
      <p:ext uri="{BB962C8B-B14F-4D97-AF65-F5344CB8AC3E}">
        <p14:creationId xmlns:p14="http://schemas.microsoft.com/office/powerpoint/2010/main" val="239724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7" name="TextBox 6"/>
          <p:cNvSpPr txBox="1"/>
          <p:nvPr/>
        </p:nvSpPr>
        <p:spPr>
          <a:xfrm>
            <a:off x="149405" y="298659"/>
            <a:ext cx="8777492" cy="1569660"/>
          </a:xfrm>
          <a:prstGeom prst="rect">
            <a:avLst/>
          </a:prstGeom>
          <a:noFill/>
        </p:spPr>
        <p:txBody>
          <a:bodyPr wrap="square" rtlCol="0">
            <a:spAutoFit/>
          </a:bodyPr>
          <a:lstStyle/>
          <a:p>
            <a:pPr algn="r"/>
            <a:r>
              <a:rPr lang="en-US" sz="4800" dirty="0" smtClean="0">
                <a:solidFill>
                  <a:schemeClr val="bg1"/>
                </a:solidFill>
                <a:effectLst>
                  <a:outerShdw blurRad="50800" dist="38100" dir="2700000" algn="tl" rotWithShape="0">
                    <a:prstClr val="black">
                      <a:alpha val="40000"/>
                    </a:prstClr>
                  </a:outerShdw>
                </a:effectLst>
                <a:latin typeface="Tw Cen MT"/>
                <a:cs typeface="Tw Cen MT"/>
              </a:rPr>
              <a:t>There are implications to putting research behind pay walls</a:t>
            </a:r>
            <a:endParaRPr lang="en-US" sz="4800" dirty="0">
              <a:solidFill>
                <a:schemeClr val="bg1"/>
              </a:solidFill>
              <a:effectLst>
                <a:outerShdw blurRad="50800" dist="38100" dir="2700000" algn="tl" rotWithShape="0">
                  <a:prstClr val="black">
                    <a:alpha val="40000"/>
                  </a:prstClr>
                </a:outerShdw>
              </a:effectLst>
              <a:latin typeface="Tw Cen MT"/>
              <a:cs typeface="Tw Cen MT"/>
            </a:endParaRPr>
          </a:p>
        </p:txBody>
      </p:sp>
      <p:pic>
        <p:nvPicPr>
          <p:cNvPr id="5" name="Picture 4" descr="IronicOApricing cop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880" y="2009448"/>
            <a:ext cx="7843070" cy="4359617"/>
          </a:xfrm>
          <a:prstGeom prst="rect">
            <a:avLst/>
          </a:prstGeom>
        </p:spPr>
      </p:pic>
      <p:sp>
        <p:nvSpPr>
          <p:cNvPr id="6" name="TextBox 5"/>
          <p:cNvSpPr txBox="1"/>
          <p:nvPr/>
        </p:nvSpPr>
        <p:spPr>
          <a:xfrm>
            <a:off x="5514399" y="6581000"/>
            <a:ext cx="3517847" cy="246221"/>
          </a:xfrm>
          <a:prstGeom prst="rect">
            <a:avLst/>
          </a:prstGeom>
          <a:noFill/>
        </p:spPr>
        <p:txBody>
          <a:bodyPr wrap="none" rtlCol="0">
            <a:spAutoFit/>
          </a:bodyPr>
          <a:lstStyle/>
          <a:p>
            <a:pPr algn="r"/>
            <a:r>
              <a:rPr lang="en-US" sz="1000" dirty="0" smtClean="0">
                <a:solidFill>
                  <a:srgbClr val="FFFFFF"/>
                </a:solidFill>
                <a:latin typeface="Tw Cen MT"/>
                <a:cs typeface="Tw Cen MT"/>
              </a:rPr>
              <a:t>© Outsell 2013  http://www.outsellinc.com/store/products/1135</a:t>
            </a:r>
            <a:endParaRPr lang="en-US" sz="1000" dirty="0">
              <a:solidFill>
                <a:srgbClr val="FFFFFF"/>
              </a:solidFill>
              <a:latin typeface="Tw Cen MT"/>
              <a:cs typeface="Tw Cen MT"/>
            </a:endParaRPr>
          </a:p>
        </p:txBody>
      </p:sp>
    </p:spTree>
    <p:extLst>
      <p:ext uri="{BB962C8B-B14F-4D97-AF65-F5344CB8AC3E}">
        <p14:creationId xmlns:p14="http://schemas.microsoft.com/office/powerpoint/2010/main" val="29471526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7" name="TextBox 6"/>
          <p:cNvSpPr txBox="1"/>
          <p:nvPr/>
        </p:nvSpPr>
        <p:spPr>
          <a:xfrm>
            <a:off x="149405" y="34042"/>
            <a:ext cx="8777492" cy="1569660"/>
          </a:xfrm>
          <a:prstGeom prst="rect">
            <a:avLst/>
          </a:prstGeom>
          <a:noFill/>
        </p:spPr>
        <p:txBody>
          <a:bodyPr wrap="square" rtlCol="0">
            <a:spAutoFit/>
          </a:bodyPr>
          <a:lstStyle/>
          <a:p>
            <a:pPr algn="r"/>
            <a:r>
              <a:rPr lang="en-US" sz="4800" dirty="0" smtClean="0">
                <a:solidFill>
                  <a:schemeClr val="bg1"/>
                </a:solidFill>
                <a:effectLst>
                  <a:outerShdw blurRad="50800" dist="38100" dir="2700000" algn="tl" rotWithShape="0">
                    <a:prstClr val="black">
                      <a:alpha val="40000"/>
                    </a:prstClr>
                  </a:outerShdw>
                </a:effectLst>
                <a:latin typeface="Tw Cen MT"/>
                <a:cs typeface="Tw Cen MT"/>
              </a:rPr>
              <a:t>There are implications to putting research in repositories</a:t>
            </a:r>
            <a:endParaRPr lang="en-US" sz="4800"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2" name="TextBox 1"/>
          <p:cNvSpPr txBox="1"/>
          <p:nvPr/>
        </p:nvSpPr>
        <p:spPr>
          <a:xfrm>
            <a:off x="4736353" y="3481294"/>
            <a:ext cx="184666" cy="369332"/>
          </a:xfrm>
          <a:prstGeom prst="rect">
            <a:avLst/>
          </a:prstGeom>
          <a:noFill/>
        </p:spPr>
        <p:txBody>
          <a:bodyPr wrap="none" rtlCol="0">
            <a:spAutoFit/>
          </a:bodyPr>
          <a:lstStyle/>
          <a:p>
            <a:endParaRPr lang="en-US" dirty="0"/>
          </a:p>
        </p:txBody>
      </p:sp>
      <p:pic>
        <p:nvPicPr>
          <p:cNvPr id="4" name="Picture 3" descr="Jane Goodall - Google Schola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68319"/>
            <a:ext cx="9144000" cy="4984777"/>
          </a:xfrm>
          <a:prstGeom prst="rect">
            <a:avLst/>
          </a:prstGeom>
        </p:spPr>
      </p:pic>
    </p:spTree>
    <p:extLst>
      <p:ext uri="{BB962C8B-B14F-4D97-AF65-F5344CB8AC3E}">
        <p14:creationId xmlns:p14="http://schemas.microsoft.com/office/powerpoint/2010/main" val="30499503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56368" y="6279517"/>
            <a:ext cx="4039018" cy="523220"/>
          </a:xfrm>
          <a:prstGeom prst="rect">
            <a:avLst/>
          </a:prstGeom>
          <a:noFill/>
        </p:spPr>
        <p:txBody>
          <a:bodyPr wrap="square" rtlCol="0">
            <a:spAutoFit/>
          </a:bodyPr>
          <a:lstStyle/>
          <a:p>
            <a:pPr algn="r"/>
            <a:r>
              <a:rPr lang="en-US" sz="1400" dirty="0" smtClean="0">
                <a:solidFill>
                  <a:srgbClr val="FFFFFF"/>
                </a:solidFill>
                <a:latin typeface="Tw Cen MT"/>
                <a:cs typeface="Tw Cen MT"/>
              </a:rPr>
              <a:t>Scholarly Commons, Miami University Libraries</a:t>
            </a:r>
          </a:p>
          <a:p>
            <a:pPr algn="r"/>
            <a:r>
              <a:rPr lang="en-US" sz="1400" dirty="0" smtClean="0">
                <a:solidFill>
                  <a:srgbClr val="FFFFFF"/>
                </a:solidFill>
                <a:latin typeface="Tw Cen MT"/>
                <a:cs typeface="Tw Cen MT"/>
              </a:rPr>
              <a:t>http://sc.lib.muohio.edu/</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10" name="Picture 9" descr="Scholarly Commo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5341" y="0"/>
            <a:ext cx="11671010" cy="5945070"/>
          </a:xfrm>
          <a:prstGeom prst="rect">
            <a:avLst/>
          </a:prstGeom>
        </p:spPr>
      </p:pic>
    </p:spTree>
    <p:extLst>
      <p:ext uri="{BB962C8B-B14F-4D97-AF65-F5344CB8AC3E}">
        <p14:creationId xmlns:p14="http://schemas.microsoft.com/office/powerpoint/2010/main" val="86793680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7" name="TextBox 6"/>
          <p:cNvSpPr txBox="1"/>
          <p:nvPr/>
        </p:nvSpPr>
        <p:spPr>
          <a:xfrm>
            <a:off x="149405" y="298659"/>
            <a:ext cx="8777492" cy="3785652"/>
          </a:xfrm>
          <a:prstGeom prst="rect">
            <a:avLst/>
          </a:prstGeom>
          <a:noFill/>
        </p:spPr>
        <p:txBody>
          <a:bodyPr wrap="square" rtlCol="0">
            <a:spAutoFit/>
          </a:bodyPr>
          <a:lstStyle/>
          <a:p>
            <a:pPr algn="r"/>
            <a:r>
              <a:rPr lang="en-US" sz="4800" dirty="0" smtClean="0">
                <a:solidFill>
                  <a:schemeClr val="bg1"/>
                </a:solidFill>
                <a:effectLst>
                  <a:outerShdw blurRad="50800" dist="38100" dir="2700000" algn="tl" rotWithShape="0">
                    <a:prstClr val="black">
                      <a:alpha val="40000"/>
                    </a:prstClr>
                  </a:outerShdw>
                </a:effectLst>
                <a:latin typeface="Tw Cen MT"/>
                <a:cs typeface="Tw Cen MT"/>
              </a:rPr>
              <a:t>“Copyright, when properly managed, provides a level of control that can be very useful in ensuring the greatest possible impact for scholarship.”</a:t>
            </a:r>
            <a:endParaRPr lang="en-US" sz="4800"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2" name="TextBox 1"/>
          <p:cNvSpPr txBox="1"/>
          <p:nvPr/>
        </p:nvSpPr>
        <p:spPr>
          <a:xfrm>
            <a:off x="5048209" y="4923491"/>
            <a:ext cx="3617096" cy="1015663"/>
          </a:xfrm>
          <a:prstGeom prst="rect">
            <a:avLst/>
          </a:prstGeom>
          <a:noFill/>
        </p:spPr>
        <p:txBody>
          <a:bodyPr wrap="none" rtlCol="0">
            <a:spAutoFit/>
          </a:bodyPr>
          <a:lstStyle/>
          <a:p>
            <a:pPr algn="r"/>
            <a:r>
              <a:rPr lang="en-US" sz="2000" dirty="0" smtClean="0">
                <a:solidFill>
                  <a:srgbClr val="FFFFFF"/>
                </a:solidFill>
                <a:latin typeface="Tw Cen MT"/>
                <a:cs typeface="Tw Cen MT"/>
              </a:rPr>
              <a:t>Kevin Smith, J.D., MLIS</a:t>
            </a:r>
          </a:p>
          <a:p>
            <a:pPr algn="r"/>
            <a:r>
              <a:rPr lang="en-US" sz="2000" dirty="0" smtClean="0">
                <a:solidFill>
                  <a:srgbClr val="FFFFFF"/>
                </a:solidFill>
                <a:latin typeface="Tw Cen MT"/>
                <a:cs typeface="Tw Cen MT"/>
              </a:rPr>
              <a:t>Scholarly Communications Officer</a:t>
            </a:r>
          </a:p>
          <a:p>
            <a:pPr algn="r"/>
            <a:r>
              <a:rPr lang="en-US" sz="2000" dirty="0" smtClean="0">
                <a:solidFill>
                  <a:srgbClr val="FFFFFF"/>
                </a:solidFill>
                <a:latin typeface="Tw Cen MT"/>
                <a:cs typeface="Tw Cen MT"/>
              </a:rPr>
              <a:t>Duke University</a:t>
            </a:r>
            <a:endParaRPr lang="en-US" sz="2000" dirty="0">
              <a:solidFill>
                <a:srgbClr val="FFFFFF"/>
              </a:solidFill>
              <a:latin typeface="Tw Cen MT"/>
              <a:cs typeface="Tw Cen MT"/>
            </a:endParaRPr>
          </a:p>
        </p:txBody>
      </p:sp>
    </p:spTree>
    <p:extLst>
      <p:ext uri="{BB962C8B-B14F-4D97-AF65-F5344CB8AC3E}">
        <p14:creationId xmlns:p14="http://schemas.microsoft.com/office/powerpoint/2010/main" val="139679186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25999" y="379413"/>
            <a:ext cx="4532923" cy="1320434"/>
          </a:xfrm>
        </p:spPr>
        <p:txBody>
          <a:bodyPr>
            <a:normAutofit/>
          </a:bodyPr>
          <a:lstStyle/>
          <a:p>
            <a:r>
              <a:rPr lang="en-US" sz="7200" b="1" dirty="0" smtClean="0">
                <a:solidFill>
                  <a:schemeClr val="bg1"/>
                </a:solidFill>
                <a:effectLst>
                  <a:outerShdw blurRad="50800" dist="38100" dir="2700000" algn="tl" rotWithShape="0">
                    <a:prstClr val="black">
                      <a:alpha val="40000"/>
                    </a:prstClr>
                  </a:outerShdw>
                </a:effectLst>
                <a:latin typeface="Tw Cen MT"/>
                <a:cs typeface="Tw Cen MT"/>
              </a:rPr>
              <a:t>Copyright</a:t>
            </a:r>
            <a:endParaRPr lang="en-US" sz="7200" b="1"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3" name="Subtitle 2"/>
          <p:cNvSpPr>
            <a:spLocks noGrp="1"/>
          </p:cNvSpPr>
          <p:nvPr>
            <p:ph type="subTitle" idx="1"/>
          </p:nvPr>
        </p:nvSpPr>
        <p:spPr>
          <a:xfrm>
            <a:off x="5294922" y="2135065"/>
            <a:ext cx="3849077" cy="1752600"/>
          </a:xfrm>
        </p:spPr>
        <p:txBody>
          <a:bodyPr>
            <a:noAutofit/>
          </a:bodyPr>
          <a:lstStyle/>
          <a:p>
            <a:r>
              <a:rPr lang="en-US" sz="4400" dirty="0" smtClean="0">
                <a:solidFill>
                  <a:srgbClr val="FFFFFF"/>
                </a:solidFill>
                <a:effectLst>
                  <a:outerShdw blurRad="50800" dist="38100" dir="2700000" algn="tl" rotWithShape="0">
                    <a:prstClr val="black">
                      <a:alpha val="40000"/>
                    </a:prstClr>
                  </a:outerShdw>
                </a:effectLst>
                <a:latin typeface="Tw Cen MT"/>
                <a:cs typeface="Tw Cen MT"/>
              </a:rPr>
              <a:t>Protecting Your Own</a:t>
            </a:r>
            <a:br>
              <a:rPr lang="en-US" sz="4400" dirty="0" smtClean="0">
                <a:solidFill>
                  <a:srgbClr val="FFFFFF"/>
                </a:solidFill>
                <a:effectLst>
                  <a:outerShdw blurRad="50800" dist="38100" dir="2700000" algn="tl" rotWithShape="0">
                    <a:prstClr val="black">
                      <a:alpha val="40000"/>
                    </a:prstClr>
                  </a:outerShdw>
                </a:effectLst>
                <a:latin typeface="Tw Cen MT"/>
                <a:cs typeface="Tw Cen MT"/>
              </a:rPr>
            </a:br>
            <a:endParaRPr lang="en-US" sz="4400" dirty="0" smtClean="0">
              <a:solidFill>
                <a:srgbClr val="FFFFFF"/>
              </a:solidFill>
              <a:effectLst>
                <a:outerShdw blurRad="50800" dist="38100" dir="2700000" algn="tl" rotWithShape="0">
                  <a:prstClr val="black">
                    <a:alpha val="40000"/>
                  </a:prstClr>
                </a:outerShdw>
              </a:effectLst>
              <a:latin typeface="Tw Cen MT"/>
              <a:cs typeface="Tw Cen MT"/>
            </a:endParaRPr>
          </a:p>
        </p:txBody>
      </p:sp>
      <p:pic>
        <p:nvPicPr>
          <p:cNvPr id="5" name="Picture 4" descr="CopyrightSymbol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5158154" cy="6877539"/>
          </a:xfrm>
          <a:prstGeom prst="rect">
            <a:avLst/>
          </a:prstGeom>
        </p:spPr>
      </p:pic>
      <p:sp>
        <p:nvSpPr>
          <p:cNvPr id="6" name="TextBox 5"/>
          <p:cNvSpPr txBox="1"/>
          <p:nvPr/>
        </p:nvSpPr>
        <p:spPr>
          <a:xfrm>
            <a:off x="644768" y="6211669"/>
            <a:ext cx="8499232"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Copyright © DiscourseMarker used by CC BY-NC-SA-2.0</a:t>
            </a:r>
            <a:endParaRPr lang="en-US" sz="1000" dirty="0">
              <a:solidFill>
                <a:srgbClr val="FFFFFF"/>
              </a:solidFill>
              <a:latin typeface="Tw Cen MT"/>
              <a:cs typeface="Tw Cen MT"/>
            </a:endParaRPr>
          </a:p>
          <a:p>
            <a:pPr algn="r"/>
            <a:r>
              <a:rPr lang="en-US" sz="1000" dirty="0" smtClean="0">
                <a:solidFill>
                  <a:srgbClr val="FFFFFF"/>
                </a:solidFill>
                <a:latin typeface="Tw Cen MT"/>
                <a:cs typeface="Tw Cen MT"/>
              </a:rPr>
              <a:t>http://www.flickr.com/photos/kris3198/2409340274/lightbox/</a:t>
            </a:r>
            <a:endParaRPr lang="en-US" sz="1000" dirty="0">
              <a:solidFill>
                <a:srgbClr val="FFFFFF"/>
              </a:solidFill>
              <a:latin typeface="Tw Cen MT"/>
              <a:cs typeface="Tw Cen MT"/>
            </a:endParaRPr>
          </a:p>
        </p:txBody>
      </p:sp>
    </p:spTree>
    <p:extLst>
      <p:ext uri="{BB962C8B-B14F-4D97-AF65-F5344CB8AC3E}">
        <p14:creationId xmlns:p14="http://schemas.microsoft.com/office/powerpoint/2010/main" val="336589929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7" name="TextBox 6"/>
          <p:cNvSpPr txBox="1"/>
          <p:nvPr/>
        </p:nvSpPr>
        <p:spPr>
          <a:xfrm>
            <a:off x="149405" y="298659"/>
            <a:ext cx="8777492" cy="1200329"/>
          </a:xfrm>
          <a:prstGeom prst="rect">
            <a:avLst/>
          </a:prstGeom>
          <a:noFill/>
        </p:spPr>
        <p:txBody>
          <a:bodyPr wrap="square" rtlCol="0">
            <a:spAutoFit/>
          </a:bodyPr>
          <a:lstStyle/>
          <a:p>
            <a:pPr algn="r"/>
            <a:r>
              <a:rPr lang="en-US" sz="3600" dirty="0" smtClean="0">
                <a:solidFill>
                  <a:schemeClr val="bg1"/>
                </a:solidFill>
                <a:effectLst>
                  <a:outerShdw blurRad="50800" dist="38100" dir="2700000" algn="tl" rotWithShape="0">
                    <a:prstClr val="black">
                      <a:alpha val="40000"/>
                    </a:prstClr>
                  </a:outerShdw>
                </a:effectLst>
                <a:latin typeface="Tw Cen MT"/>
                <a:cs typeface="Tw Cen MT"/>
              </a:rPr>
              <a:t>We all own copyright until we sign it away.</a:t>
            </a:r>
          </a:p>
          <a:p>
            <a:pPr algn="r"/>
            <a:r>
              <a:rPr lang="en-US" sz="3600" dirty="0" smtClean="0">
                <a:solidFill>
                  <a:schemeClr val="bg1"/>
                </a:solidFill>
                <a:effectLst>
                  <a:outerShdw blurRad="50800" dist="38100" dir="2700000" algn="tl" rotWithShape="0">
                    <a:prstClr val="black">
                      <a:alpha val="40000"/>
                    </a:prstClr>
                  </a:outerShdw>
                </a:effectLst>
                <a:latin typeface="Tw Cen MT"/>
                <a:cs typeface="Tw Cen MT"/>
              </a:rPr>
              <a:t>Contracts can be negotiated. </a:t>
            </a:r>
            <a:endParaRPr lang="en-US" sz="3600"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6" name="TextBox 5"/>
          <p:cNvSpPr txBox="1"/>
          <p:nvPr/>
        </p:nvSpPr>
        <p:spPr>
          <a:xfrm>
            <a:off x="4571033" y="6418567"/>
            <a:ext cx="4210370" cy="400110"/>
          </a:xfrm>
          <a:prstGeom prst="rect">
            <a:avLst/>
          </a:prstGeom>
          <a:noFill/>
        </p:spPr>
        <p:txBody>
          <a:bodyPr wrap="none" rtlCol="0">
            <a:spAutoFit/>
          </a:bodyPr>
          <a:lstStyle/>
          <a:p>
            <a:pPr algn="r"/>
            <a:r>
              <a:rPr lang="en-US" sz="1000" dirty="0" smtClean="0">
                <a:solidFill>
                  <a:srgbClr val="FFFFFF"/>
                </a:solidFill>
                <a:latin typeface="Tw Cen MT"/>
                <a:cs typeface="Tw Cen MT"/>
              </a:rPr>
              <a:t> Day 207: I’ve Contracted an Agreement © jk5854 used by CC BY-NC-ND 2.0</a:t>
            </a:r>
          </a:p>
          <a:p>
            <a:pPr algn="r"/>
            <a:r>
              <a:rPr lang="en-US" sz="1000" dirty="0" smtClean="0">
                <a:solidFill>
                  <a:srgbClr val="FFFFFF"/>
                </a:solidFill>
                <a:latin typeface="Tw Cen MT"/>
                <a:cs typeface="Tw Cen MT"/>
              </a:rPr>
              <a:t>http://www.flickr.com/photos/julishannon/2434691031/lightbox/</a:t>
            </a:r>
            <a:endParaRPr lang="en-US" sz="1000" dirty="0">
              <a:solidFill>
                <a:srgbClr val="FFFFFF"/>
              </a:solidFill>
              <a:latin typeface="Tw Cen MT"/>
              <a:cs typeface="Tw Cen MT"/>
            </a:endParaRPr>
          </a:p>
        </p:txBody>
      </p:sp>
      <p:pic>
        <p:nvPicPr>
          <p:cNvPr id="4" name="Picture 3" descr="SigningContrac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5889" y="1493533"/>
            <a:ext cx="7355514" cy="4898772"/>
          </a:xfrm>
          <a:prstGeom prst="rect">
            <a:avLst/>
          </a:prstGeom>
        </p:spPr>
      </p:pic>
    </p:spTree>
    <p:extLst>
      <p:ext uri="{BB962C8B-B14F-4D97-AF65-F5344CB8AC3E}">
        <p14:creationId xmlns:p14="http://schemas.microsoft.com/office/powerpoint/2010/main" val="25327112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8" name="Picture 7" descr="AuthorRigh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172891" cy="6858000"/>
          </a:xfrm>
          <a:prstGeom prst="rect">
            <a:avLst/>
          </a:prstGeom>
        </p:spPr>
      </p:pic>
      <p:sp>
        <p:nvSpPr>
          <p:cNvPr id="5" name="TextBox 4"/>
          <p:cNvSpPr txBox="1"/>
          <p:nvPr/>
        </p:nvSpPr>
        <p:spPr>
          <a:xfrm>
            <a:off x="5543346" y="403114"/>
            <a:ext cx="2943012" cy="5262979"/>
          </a:xfrm>
          <a:prstGeom prst="rect">
            <a:avLst/>
          </a:prstGeom>
          <a:noFill/>
        </p:spPr>
        <p:txBody>
          <a:bodyPr wrap="square" rtlCol="0">
            <a:spAutoFit/>
          </a:bodyPr>
          <a:lstStyle/>
          <a:p>
            <a:r>
              <a:rPr lang="en-US" sz="4800" dirty="0" smtClean="0">
                <a:solidFill>
                  <a:srgbClr val="FFFFFF"/>
                </a:solidFill>
                <a:latin typeface="Tw Cen MT"/>
                <a:cs typeface="Tw Cen MT"/>
              </a:rPr>
              <a:t>An Author’s Addendum allows you to negotiate your copyrights</a:t>
            </a:r>
            <a:endParaRPr lang="en-US" sz="4800" dirty="0">
              <a:solidFill>
                <a:srgbClr val="FFFFFF"/>
              </a:solidFill>
              <a:latin typeface="Tw Cen MT"/>
              <a:cs typeface="Tw Cen MT"/>
            </a:endParaRPr>
          </a:p>
        </p:txBody>
      </p:sp>
    </p:spTree>
    <p:extLst>
      <p:ext uri="{BB962C8B-B14F-4D97-AF65-F5344CB8AC3E}">
        <p14:creationId xmlns:p14="http://schemas.microsoft.com/office/powerpoint/2010/main" val="240410708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56368" y="6279517"/>
            <a:ext cx="4039018" cy="523220"/>
          </a:xfrm>
          <a:prstGeom prst="rect">
            <a:avLst/>
          </a:prstGeom>
          <a:noFill/>
        </p:spPr>
        <p:txBody>
          <a:bodyPr wrap="square" rtlCol="0">
            <a:spAutoFit/>
          </a:bodyPr>
          <a:lstStyle/>
          <a:p>
            <a:pPr algn="r"/>
            <a:r>
              <a:rPr lang="en-US" sz="1400" dirty="0" smtClean="0">
                <a:solidFill>
                  <a:srgbClr val="FFFFFF"/>
                </a:solidFill>
                <a:latin typeface="Tw Cen MT"/>
                <a:cs typeface="Tw Cen MT"/>
              </a:rPr>
              <a:t> </a:t>
            </a:r>
            <a:r>
              <a:rPr lang="en-US" sz="1400" dirty="0" smtClean="0">
                <a:solidFill>
                  <a:srgbClr val="FFFFFF"/>
                </a:solidFill>
                <a:latin typeface="Tw Cen MT"/>
                <a:cs typeface="Tw Cen MT"/>
              </a:rPr>
              <a:t>Miami University Libraries</a:t>
            </a:r>
          </a:p>
          <a:p>
            <a:pPr algn="r"/>
            <a:r>
              <a:rPr lang="en-US" sz="1400" dirty="0" smtClean="0">
                <a:solidFill>
                  <a:srgbClr val="FFFFFF"/>
                </a:solidFill>
                <a:latin typeface="Tw Cen MT"/>
                <a:cs typeface="Tw Cen MT"/>
              </a:rPr>
              <a:t>http:/</a:t>
            </a:r>
            <a:r>
              <a:rPr lang="en-US" sz="1400" dirty="0" smtClean="0">
                <a:solidFill>
                  <a:srgbClr val="FFFFFF"/>
                </a:solidFill>
                <a:latin typeface="Tw Cen MT"/>
                <a:cs typeface="Tw Cen MT"/>
              </a:rPr>
              <a:t>/www.lib.muohio.edu/</a:t>
            </a:r>
            <a:endParaRPr lang="en-US" sz="1400" dirty="0" smtClean="0">
              <a:solidFill>
                <a:srgbClr val="FFFFFF"/>
              </a:solidFill>
              <a:latin typeface="Tw Cen MT"/>
              <a:cs typeface="Tw Cen MT"/>
            </a:endParaRP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4" name="Picture 3" descr="Miami University Librar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19"/>
            <a:ext cx="9285118" cy="5408581"/>
          </a:xfrm>
          <a:prstGeom prst="rect">
            <a:avLst/>
          </a:prstGeom>
        </p:spPr>
      </p:pic>
    </p:spTree>
    <p:extLst>
      <p:ext uri="{BB962C8B-B14F-4D97-AF65-F5344CB8AC3E}">
        <p14:creationId xmlns:p14="http://schemas.microsoft.com/office/powerpoint/2010/main" val="135318462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2" name="TextBox 1"/>
          <p:cNvSpPr txBox="1"/>
          <p:nvPr/>
        </p:nvSpPr>
        <p:spPr>
          <a:xfrm>
            <a:off x="5663560" y="6451887"/>
            <a:ext cx="3480440" cy="400110"/>
          </a:xfrm>
          <a:prstGeom prst="rect">
            <a:avLst/>
          </a:prstGeom>
          <a:noFill/>
        </p:spPr>
        <p:txBody>
          <a:bodyPr wrap="none" rtlCol="0">
            <a:spAutoFit/>
          </a:bodyPr>
          <a:lstStyle/>
          <a:p>
            <a:pPr algn="r"/>
            <a:r>
              <a:rPr lang="en-US" sz="1000" dirty="0" smtClean="0">
                <a:solidFill>
                  <a:schemeClr val="bg1"/>
                </a:solidFill>
                <a:latin typeface="Tw Cen MT"/>
                <a:cs typeface="Tw Cen MT"/>
              </a:rPr>
              <a:t>155/365 Takeaway © </a:t>
            </a:r>
            <a:r>
              <a:rPr lang="en-US" sz="1000" dirty="0" smtClean="0">
                <a:solidFill>
                  <a:schemeClr val="bg1"/>
                </a:solidFill>
                <a:latin typeface="Tw Cen MT"/>
                <a:cs typeface="Tw Cen MT"/>
              </a:rPr>
              <a:t>Jez</a:t>
            </a:r>
            <a:r>
              <a:rPr lang="en-US" sz="1000" dirty="0" smtClean="0">
                <a:solidFill>
                  <a:schemeClr val="bg1"/>
                </a:solidFill>
                <a:latin typeface="Tw Cen MT"/>
                <a:cs typeface="Tw Cen MT"/>
              </a:rPr>
              <a:t> Page used by CC BY-NC-SA 2.0</a:t>
            </a:r>
          </a:p>
          <a:p>
            <a:pPr algn="r"/>
            <a:r>
              <a:rPr lang="en-US" sz="1000" dirty="0">
                <a:solidFill>
                  <a:schemeClr val="bg1"/>
                </a:solidFill>
                <a:latin typeface="Tw Cen MT"/>
                <a:cs typeface="Tw Cen MT"/>
              </a:rPr>
              <a:t>http://www.flickr.com/photos/jezpage/4673698495/lightbox/ </a:t>
            </a:r>
          </a:p>
        </p:txBody>
      </p:sp>
      <p:pic>
        <p:nvPicPr>
          <p:cNvPr id="6" name="Picture 5" descr="Takeawa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2842" y="0"/>
            <a:ext cx="4405878" cy="5874505"/>
          </a:xfrm>
          <a:prstGeom prst="rect">
            <a:avLst/>
          </a:prstGeom>
        </p:spPr>
      </p:pic>
      <p:sp>
        <p:nvSpPr>
          <p:cNvPr id="7" name="TextBox 6"/>
          <p:cNvSpPr txBox="1"/>
          <p:nvPr/>
        </p:nvSpPr>
        <p:spPr>
          <a:xfrm>
            <a:off x="123479" y="192933"/>
            <a:ext cx="4339376" cy="7355860"/>
          </a:xfrm>
          <a:prstGeom prst="rect">
            <a:avLst/>
          </a:prstGeom>
          <a:noFill/>
        </p:spPr>
        <p:txBody>
          <a:bodyPr wrap="square" rtlCol="0">
            <a:spAutoFit/>
          </a:bodyPr>
          <a:lstStyle/>
          <a:p>
            <a:r>
              <a:rPr lang="en-US" sz="4400" b="1" dirty="0" smtClean="0">
                <a:solidFill>
                  <a:srgbClr val="FFFFFF"/>
                </a:solidFill>
                <a:latin typeface="Tw Cen MT"/>
                <a:cs typeface="Tw Cen MT"/>
              </a:rPr>
              <a:t>Key Take-Aways</a:t>
            </a:r>
          </a:p>
          <a:p>
            <a:endParaRPr lang="en-US" sz="4000" b="1" dirty="0" smtClean="0">
              <a:solidFill>
                <a:srgbClr val="FFFFFF"/>
              </a:solidFill>
              <a:latin typeface="Tw Cen MT"/>
              <a:cs typeface="Tw Cen MT"/>
            </a:endParaRPr>
          </a:p>
          <a:p>
            <a:pPr marL="571500" indent="-571500">
              <a:buFont typeface="Wingdings" charset="2"/>
              <a:buChar char="§"/>
            </a:pPr>
            <a:r>
              <a:rPr lang="en-US" sz="2800" b="1" dirty="0" smtClean="0">
                <a:solidFill>
                  <a:srgbClr val="FFFFFF"/>
                </a:solidFill>
                <a:latin typeface="Tw Cen MT"/>
                <a:cs typeface="Tw Cen MT"/>
              </a:rPr>
              <a:t>We all own copyright until we sign it away</a:t>
            </a:r>
          </a:p>
          <a:p>
            <a:pPr marL="571500" indent="-571500">
              <a:buFont typeface="Wingdings" charset="2"/>
              <a:buChar char="§"/>
            </a:pPr>
            <a:endParaRPr lang="en-US" sz="2800" b="1" dirty="0">
              <a:solidFill>
                <a:srgbClr val="FFFFFF"/>
              </a:solidFill>
              <a:latin typeface="Tw Cen MT"/>
              <a:cs typeface="Tw Cen MT"/>
            </a:endParaRPr>
          </a:p>
          <a:p>
            <a:pPr marL="571500" indent="-571500">
              <a:buFont typeface="Wingdings" charset="2"/>
              <a:buChar char="§"/>
            </a:pPr>
            <a:r>
              <a:rPr lang="en-US" sz="2800" b="1" dirty="0" smtClean="0">
                <a:solidFill>
                  <a:srgbClr val="FFFFFF"/>
                </a:solidFill>
                <a:latin typeface="Tw Cen MT"/>
                <a:cs typeface="Tw Cen MT"/>
              </a:rPr>
              <a:t>Contracts are negotiable, including publishing agreements</a:t>
            </a:r>
          </a:p>
          <a:p>
            <a:pPr marL="571500" indent="-571500">
              <a:buFont typeface="Wingdings" charset="2"/>
              <a:buChar char="§"/>
            </a:pPr>
            <a:endParaRPr lang="en-US" sz="2800" b="1" dirty="0">
              <a:solidFill>
                <a:srgbClr val="FFFFFF"/>
              </a:solidFill>
              <a:latin typeface="Tw Cen MT"/>
              <a:cs typeface="Tw Cen MT"/>
            </a:endParaRPr>
          </a:p>
          <a:p>
            <a:pPr marL="571500" indent="-571500">
              <a:buFont typeface="Wingdings" charset="2"/>
              <a:buChar char="§"/>
            </a:pPr>
            <a:r>
              <a:rPr lang="en-US" sz="2800" b="1" dirty="0" smtClean="0">
                <a:solidFill>
                  <a:srgbClr val="FFFFFF"/>
                </a:solidFill>
                <a:latin typeface="Tw Cen MT"/>
                <a:cs typeface="Tw Cen MT"/>
              </a:rPr>
              <a:t>Think ahead about how you might want to use and distribute your work.</a:t>
            </a:r>
          </a:p>
          <a:p>
            <a:endParaRPr lang="en-US" sz="4000" b="1" dirty="0">
              <a:solidFill>
                <a:srgbClr val="FFFFFF"/>
              </a:solidFill>
              <a:latin typeface="Tw Cen MT"/>
              <a:cs typeface="Tw Cen MT"/>
            </a:endParaRPr>
          </a:p>
          <a:p>
            <a:endParaRPr lang="en-US" sz="4000" b="1" dirty="0">
              <a:solidFill>
                <a:srgbClr val="FFFFFF"/>
              </a:solidFill>
              <a:latin typeface="Tw Cen MT"/>
              <a:cs typeface="Tw Cen MT"/>
            </a:endParaRPr>
          </a:p>
        </p:txBody>
      </p:sp>
    </p:spTree>
    <p:extLst>
      <p:ext uri="{BB962C8B-B14F-4D97-AF65-F5344CB8AC3E}">
        <p14:creationId xmlns:p14="http://schemas.microsoft.com/office/powerpoint/2010/main" val="166987428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2" name="TextBox 1"/>
          <p:cNvSpPr txBox="1"/>
          <p:nvPr/>
        </p:nvSpPr>
        <p:spPr>
          <a:xfrm>
            <a:off x="527538" y="953666"/>
            <a:ext cx="5135766" cy="6432529"/>
          </a:xfrm>
          <a:prstGeom prst="rect">
            <a:avLst/>
          </a:prstGeom>
          <a:noFill/>
        </p:spPr>
        <p:txBody>
          <a:bodyPr wrap="square" numCol="1" spcCol="548640" rtlCol="0">
            <a:spAutoFit/>
          </a:bodyPr>
          <a:lstStyle/>
          <a:p>
            <a:endParaRPr lang="en-US" sz="1400" b="1" dirty="0">
              <a:solidFill>
                <a:srgbClr val="FFFFFF"/>
              </a:solidFill>
              <a:effectLst>
                <a:outerShdw blurRad="50800" dist="38100" dir="8100000" algn="tr" rotWithShape="0">
                  <a:prstClr val="black">
                    <a:alpha val="40000"/>
                  </a:prstClr>
                </a:outerShdw>
              </a:effectLst>
              <a:latin typeface="Tw Cen MT"/>
              <a:cs typeface="Tw Cen MT"/>
            </a:endParaRPr>
          </a:p>
          <a:p>
            <a:r>
              <a:rPr lang="en-US" sz="1400" b="1" dirty="0" smtClean="0">
                <a:solidFill>
                  <a:srgbClr val="FFFFFF"/>
                </a:solidFill>
                <a:latin typeface="Tw Cen MT"/>
                <a:cs typeface="Tw Cen MT"/>
              </a:rPr>
              <a:t>Jen Waller</a:t>
            </a:r>
          </a:p>
          <a:p>
            <a:r>
              <a:rPr lang="en-US" sz="1400" dirty="0" smtClean="0">
                <a:solidFill>
                  <a:srgbClr val="FFFFFF"/>
                </a:solidFill>
                <a:latin typeface="Tw Cen MT"/>
                <a:cs typeface="Tw Cen MT"/>
              </a:rPr>
              <a:t>Interdisciplinary Research Librarian</a:t>
            </a:r>
          </a:p>
          <a:p>
            <a:r>
              <a:rPr lang="en-US" sz="1400" dirty="0" smtClean="0">
                <a:solidFill>
                  <a:srgbClr val="FFFFFF"/>
                </a:solidFill>
                <a:latin typeface="Tw Cen MT"/>
                <a:cs typeface="Tw Cen MT"/>
              </a:rPr>
              <a:t>jenwaller@miamiOH.edu</a:t>
            </a:r>
          </a:p>
          <a:p>
            <a:endParaRPr lang="en-US" sz="1400" b="1" dirty="0" smtClean="0">
              <a:solidFill>
                <a:srgbClr val="FFFFFF"/>
              </a:solidFill>
              <a:latin typeface="Tw Cen MT"/>
              <a:cs typeface="Tw Cen MT"/>
            </a:endParaRPr>
          </a:p>
          <a:p>
            <a:endParaRPr lang="en-US" sz="1400" b="1" dirty="0">
              <a:solidFill>
                <a:srgbClr val="FFFFFF"/>
              </a:solidFill>
              <a:latin typeface="Tw Cen MT"/>
              <a:cs typeface="Tw Cen MT"/>
            </a:endParaRPr>
          </a:p>
          <a:p>
            <a:r>
              <a:rPr lang="en-US" sz="1400" b="1" dirty="0" smtClean="0">
                <a:solidFill>
                  <a:srgbClr val="FFFFFF"/>
                </a:solidFill>
                <a:latin typeface="Tw Cen MT"/>
                <a:cs typeface="Tw Cen MT"/>
              </a:rPr>
              <a:t>Contact a Subject Specialist Librarian:</a:t>
            </a:r>
          </a:p>
          <a:p>
            <a:r>
              <a:rPr lang="en-US" sz="1400" dirty="0" smtClean="0">
                <a:solidFill>
                  <a:srgbClr val="FFFFFF"/>
                </a:solidFill>
                <a:latin typeface="Tw Cen MT"/>
                <a:cs typeface="Tw Cen MT"/>
              </a:rPr>
              <a:t>http://www.lib.muohio.edu/subject_librarians/</a:t>
            </a:r>
          </a:p>
          <a:p>
            <a:endParaRPr lang="en-US" sz="1400" dirty="0" smtClean="0">
              <a:solidFill>
                <a:srgbClr val="FFFFFF"/>
              </a:solidFill>
              <a:latin typeface="Tw Cen MT"/>
              <a:cs typeface="Tw Cen MT"/>
            </a:endParaRPr>
          </a:p>
          <a:p>
            <a:endParaRPr lang="en-US" sz="1400" dirty="0">
              <a:solidFill>
                <a:srgbClr val="FFFFFF"/>
              </a:solidFill>
              <a:latin typeface="Tw Cen MT"/>
              <a:cs typeface="Tw Cen MT"/>
            </a:endParaRPr>
          </a:p>
          <a:p>
            <a:r>
              <a:rPr lang="en-US" sz="1400" b="1" dirty="0" smtClean="0">
                <a:solidFill>
                  <a:srgbClr val="FFFFFF"/>
                </a:solidFill>
                <a:latin typeface="Tw Cen MT"/>
                <a:cs typeface="Tw Cen MT"/>
              </a:rPr>
              <a:t>Miami University Scholarly Commons</a:t>
            </a:r>
          </a:p>
          <a:p>
            <a:r>
              <a:rPr lang="en-US" sz="1400" dirty="0" smtClean="0">
                <a:solidFill>
                  <a:srgbClr val="FFFFFF"/>
                </a:solidFill>
                <a:latin typeface="Tw Cen MT"/>
                <a:cs typeface="Tw Cen MT"/>
              </a:rPr>
              <a:t>http://sc.lib.muohio.edu/</a:t>
            </a:r>
          </a:p>
          <a:p>
            <a:endParaRPr lang="en-US" sz="1400" b="1" dirty="0">
              <a:solidFill>
                <a:srgbClr val="FFFFFF"/>
              </a:solidFill>
              <a:latin typeface="Tw Cen MT"/>
              <a:cs typeface="Tw Cen MT"/>
            </a:endParaRPr>
          </a:p>
          <a:p>
            <a:r>
              <a:rPr lang="en-US" sz="1400" b="1" dirty="0" smtClean="0">
                <a:solidFill>
                  <a:srgbClr val="FFFFFF"/>
                </a:solidFill>
                <a:latin typeface="Tw Cen MT"/>
                <a:cs typeface="Tw Cen MT"/>
              </a:rPr>
              <a:t>Miami University Scholars’ Portal: </a:t>
            </a:r>
          </a:p>
          <a:p>
            <a:r>
              <a:rPr lang="en-US" sz="1400" dirty="0" smtClean="0">
                <a:solidFill>
                  <a:srgbClr val="FFFFFF"/>
                </a:solidFill>
                <a:latin typeface="Tw Cen MT"/>
                <a:cs typeface="Tw Cen MT"/>
              </a:rPr>
              <a:t>http://scholars.muohio.edu/</a:t>
            </a:r>
          </a:p>
          <a:p>
            <a:endParaRPr lang="en-US" sz="1400" dirty="0" smtClean="0">
              <a:solidFill>
                <a:srgbClr val="FFFFFF"/>
              </a:solidFill>
              <a:latin typeface="Tw Cen MT"/>
              <a:cs typeface="Tw Cen MT"/>
            </a:endParaRPr>
          </a:p>
          <a:p>
            <a:endParaRPr lang="en-US" sz="1400" dirty="0">
              <a:solidFill>
                <a:srgbClr val="FFFFFF"/>
              </a:solidFill>
              <a:latin typeface="Tw Cen MT"/>
              <a:cs typeface="Tw Cen MT"/>
            </a:endParaRPr>
          </a:p>
          <a:p>
            <a:r>
              <a:rPr lang="en-US" sz="1400" b="1" dirty="0" smtClean="0">
                <a:solidFill>
                  <a:srgbClr val="FFFFFF"/>
                </a:solidFill>
                <a:latin typeface="Tw Cen MT"/>
                <a:cs typeface="Tw Cen MT"/>
              </a:rPr>
              <a:t>Video: Bargaining for Better Publication Agreements</a:t>
            </a:r>
          </a:p>
          <a:p>
            <a:r>
              <a:rPr lang="en-US" sz="1400" dirty="0" smtClean="0">
                <a:solidFill>
                  <a:srgbClr val="FFFFFF"/>
                </a:solidFill>
                <a:latin typeface="Tw Cen MT"/>
                <a:cs typeface="Tw Cen MT"/>
              </a:rPr>
              <a:t>Kenneth Crews, Columbia Law School, Columbia University</a:t>
            </a:r>
          </a:p>
          <a:p>
            <a:r>
              <a:rPr lang="en-US" sz="1400" dirty="0" smtClean="0">
                <a:solidFill>
                  <a:srgbClr val="FFFFFF"/>
                </a:solidFill>
                <a:latin typeface="Tw Cen MT"/>
                <a:cs typeface="Tw Cen MT"/>
              </a:rPr>
              <a:t>http://youtu.be/xzh2EuQ0ivA</a:t>
            </a:r>
          </a:p>
          <a:p>
            <a:endParaRPr lang="en-US" sz="1400" b="1" dirty="0" smtClean="0">
              <a:solidFill>
                <a:srgbClr val="FFFFFF"/>
              </a:solidFill>
              <a:latin typeface="Tw Cen MT"/>
              <a:cs typeface="Tw Cen MT"/>
            </a:endParaRPr>
          </a:p>
          <a:p>
            <a:endParaRPr lang="en-US" sz="1400" b="1" dirty="0">
              <a:solidFill>
                <a:srgbClr val="FFFFFF"/>
              </a:solidFill>
              <a:latin typeface="Tw Cen MT"/>
              <a:cs typeface="Tw Cen MT"/>
            </a:endParaRPr>
          </a:p>
          <a:p>
            <a:r>
              <a:rPr lang="en-US" sz="1400" b="1" dirty="0" smtClean="0">
                <a:solidFill>
                  <a:srgbClr val="FFFFFF"/>
                </a:solidFill>
                <a:latin typeface="Tw Cen MT"/>
                <a:cs typeface="Tw Cen MT"/>
              </a:rPr>
              <a:t>Video: Open Access Explained!</a:t>
            </a:r>
          </a:p>
          <a:p>
            <a:r>
              <a:rPr lang="en-US" sz="1400" dirty="0" smtClean="0">
                <a:solidFill>
                  <a:srgbClr val="FFFFFF"/>
                </a:solidFill>
                <a:latin typeface="Tw Cen MT"/>
                <a:cs typeface="Tw Cen MT"/>
              </a:rPr>
              <a:t>PhD Comics</a:t>
            </a:r>
          </a:p>
          <a:p>
            <a:r>
              <a:rPr lang="en-US" sz="1400" dirty="0" smtClean="0">
                <a:solidFill>
                  <a:srgbClr val="FFFFFF"/>
                </a:solidFill>
                <a:latin typeface="Tw Cen MT"/>
                <a:cs typeface="Tw Cen MT"/>
              </a:rPr>
              <a:t>http://youtu.be/L5rVH1KGBCY</a:t>
            </a:r>
          </a:p>
          <a:p>
            <a:endParaRPr lang="en-US" sz="2400" dirty="0">
              <a:solidFill>
                <a:srgbClr val="FFFFFF"/>
              </a:solidFill>
              <a:latin typeface="Tw Cen MT"/>
              <a:cs typeface="Tw Cen MT"/>
            </a:endParaRPr>
          </a:p>
          <a:p>
            <a:endParaRPr lang="en-US" sz="2400" dirty="0" smtClean="0">
              <a:solidFill>
                <a:srgbClr val="FFFFFF"/>
              </a:solidFill>
              <a:latin typeface="Tw Cen MT"/>
              <a:cs typeface="Tw Cen MT"/>
            </a:endParaRPr>
          </a:p>
        </p:txBody>
      </p:sp>
      <p:sp>
        <p:nvSpPr>
          <p:cNvPr id="6" name="TextBox 5"/>
          <p:cNvSpPr txBox="1"/>
          <p:nvPr/>
        </p:nvSpPr>
        <p:spPr>
          <a:xfrm>
            <a:off x="264598" y="83234"/>
            <a:ext cx="9144000" cy="1107996"/>
          </a:xfrm>
          <a:prstGeom prst="rect">
            <a:avLst/>
          </a:prstGeom>
          <a:noFill/>
        </p:spPr>
        <p:txBody>
          <a:bodyPr wrap="square" rtlCol="0">
            <a:spAutoFit/>
          </a:bodyPr>
          <a:lstStyle/>
          <a:p>
            <a:r>
              <a:rPr lang="en-US" sz="2400" b="1" dirty="0" smtClean="0">
                <a:solidFill>
                  <a:srgbClr val="FFFFFF"/>
                </a:solidFill>
                <a:effectLst>
                  <a:outerShdw blurRad="50800" dist="38100" dir="8100000" algn="tr" rotWithShape="0">
                    <a:prstClr val="black">
                      <a:alpha val="40000"/>
                    </a:prstClr>
                  </a:outerShdw>
                </a:effectLst>
                <a:latin typeface="Tw Cen MT"/>
                <a:cs typeface="Tw Cen MT"/>
              </a:rPr>
              <a:t>For more information about author rights, Miami’s Scholarly Commons, open access, or publication agreements:</a:t>
            </a:r>
          </a:p>
          <a:p>
            <a:endParaRPr lang="en-US" dirty="0"/>
          </a:p>
        </p:txBody>
      </p:sp>
    </p:spTree>
    <p:extLst>
      <p:ext uri="{BB962C8B-B14F-4D97-AF65-F5344CB8AC3E}">
        <p14:creationId xmlns:p14="http://schemas.microsoft.com/office/powerpoint/2010/main" val="10141717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9" name="TextBox 8"/>
          <p:cNvSpPr txBox="1"/>
          <p:nvPr/>
        </p:nvSpPr>
        <p:spPr>
          <a:xfrm>
            <a:off x="-15536290" y="6017716"/>
            <a:ext cx="24438580" cy="984885"/>
          </a:xfrm>
          <a:prstGeom prst="rect">
            <a:avLst/>
          </a:prstGeom>
          <a:noFill/>
        </p:spPr>
        <p:txBody>
          <a:bodyPr wrap="square" rtlCol="0">
            <a:spAutoFit/>
          </a:bodyPr>
          <a:lstStyle/>
          <a:p>
            <a:pPr algn="r"/>
            <a:r>
              <a:rPr lang="en-US" sz="1000" dirty="0" smtClean="0">
                <a:solidFill>
                  <a:srgbClr val="FFFFFF"/>
                </a:solidFill>
                <a:latin typeface="Tw Cen MT"/>
                <a:cs typeface="Tw Cen MT"/>
              </a:rPr>
              <a:t>thank you © adihrespati used by CC BY 2.0</a:t>
            </a:r>
          </a:p>
          <a:p>
            <a:pPr algn="r"/>
            <a:r>
              <a:rPr lang="en-US" sz="1000" dirty="0" smtClean="0">
                <a:solidFill>
                  <a:srgbClr val="FFFFFF"/>
                </a:solidFill>
                <a:latin typeface="Tw Cen MT"/>
                <a:cs typeface="Tw Cen MT"/>
              </a:rPr>
              <a:t>http://www.flickr.com/photos/29224712@N08/2755905578/lightbox/</a:t>
            </a:r>
          </a:p>
          <a:p>
            <a:pPr algn="r"/>
            <a:r>
              <a:rPr lang="en-US" sz="1000" dirty="0" smtClean="0">
                <a:solidFill>
                  <a:srgbClr val="FFFFFF"/>
                </a:solidFill>
                <a:latin typeface="Tw Cen MT"/>
                <a:cs typeface="Tw Cen MT"/>
              </a:rPr>
              <a:t>Questions © Oberazzi used by CC  BY-NC-SA 2.0</a:t>
            </a:r>
          </a:p>
          <a:p>
            <a:pPr algn="r"/>
            <a:r>
              <a:rPr lang="en-US" sz="1000" dirty="0" smtClean="0">
                <a:solidFill>
                  <a:srgbClr val="FFFFFF"/>
                </a:solidFill>
                <a:latin typeface="Tw Cen MT"/>
                <a:cs typeface="Tw Cen MT"/>
              </a:rPr>
              <a:t>http://www.flickr.com/photos/oberazzi/318947873/lightbox/ </a:t>
            </a:r>
          </a:p>
          <a:p>
            <a:endParaRPr lang="en-US" dirty="0"/>
          </a:p>
        </p:txBody>
      </p:sp>
      <p:pic>
        <p:nvPicPr>
          <p:cNvPr id="11" name="Picture 10" descr="ThankYou.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047286" cy="3023643"/>
          </a:xfrm>
          <a:prstGeom prst="rect">
            <a:avLst/>
          </a:prstGeom>
        </p:spPr>
      </p:pic>
      <p:pic>
        <p:nvPicPr>
          <p:cNvPr id="14" name="Picture 13" descr="Question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538" y="3265345"/>
            <a:ext cx="4290133" cy="3329143"/>
          </a:xfrm>
          <a:prstGeom prst="rect">
            <a:avLst/>
          </a:prstGeom>
        </p:spPr>
      </p:pic>
    </p:spTree>
    <p:extLst>
      <p:ext uri="{BB962C8B-B14F-4D97-AF65-F5344CB8AC3E}">
        <p14:creationId xmlns:p14="http://schemas.microsoft.com/office/powerpoint/2010/main" val="271527246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sp>
        <p:nvSpPr>
          <p:cNvPr id="4" name="TextBox 3"/>
          <p:cNvSpPr txBox="1"/>
          <p:nvPr/>
        </p:nvSpPr>
        <p:spPr>
          <a:xfrm>
            <a:off x="284738" y="217032"/>
            <a:ext cx="8499851" cy="3108543"/>
          </a:xfrm>
          <a:prstGeom prst="rect">
            <a:avLst/>
          </a:prstGeom>
          <a:noFill/>
        </p:spPr>
        <p:txBody>
          <a:bodyPr wrap="square" rtlCol="0">
            <a:spAutoFit/>
          </a:bodyPr>
          <a:lstStyle/>
          <a:p>
            <a:r>
              <a:rPr lang="en-US" sz="2000" dirty="0" smtClean="0">
                <a:solidFill>
                  <a:srgbClr val="FFFFFF"/>
                </a:solidFill>
                <a:latin typeface="Tw Cen MT"/>
                <a:cs typeface="Tw Cen MT"/>
              </a:rPr>
              <a:t>Acknowledgements:</a:t>
            </a:r>
          </a:p>
          <a:p>
            <a:endParaRPr lang="en-US" sz="1600" dirty="0">
              <a:solidFill>
                <a:srgbClr val="FFFFFF"/>
              </a:solidFill>
              <a:latin typeface="Tw Cen MT"/>
              <a:cs typeface="Tw Cen MT"/>
            </a:endParaRPr>
          </a:p>
          <a:p>
            <a:r>
              <a:rPr lang="en-US" sz="1600" dirty="0" smtClean="0">
                <a:solidFill>
                  <a:srgbClr val="FFFFFF"/>
                </a:solidFill>
                <a:latin typeface="Tw Cen MT"/>
                <a:cs typeface="Tw Cen MT"/>
              </a:rPr>
              <a:t>Association of College &amp; Research Libraries (ACRL) Scholarly Communication Toolkit:</a:t>
            </a:r>
          </a:p>
          <a:p>
            <a:r>
              <a:rPr lang="en-US" sz="1600" dirty="0" smtClean="0">
                <a:solidFill>
                  <a:srgbClr val="FFFFFF"/>
                </a:solidFill>
                <a:latin typeface="Tw Cen MT"/>
                <a:cs typeface="Tw Cen MT"/>
              </a:rPr>
              <a:t>http://www.scholcomm.acrl.ala.org/node/6</a:t>
            </a:r>
          </a:p>
          <a:p>
            <a:endParaRPr lang="en-US" sz="1600" dirty="0">
              <a:solidFill>
                <a:srgbClr val="FFFFFF"/>
              </a:solidFill>
              <a:latin typeface="Tw Cen MT"/>
              <a:cs typeface="Tw Cen MT"/>
            </a:endParaRPr>
          </a:p>
          <a:p>
            <a:r>
              <a:rPr lang="en-US" sz="1600" dirty="0" smtClean="0">
                <a:solidFill>
                  <a:srgbClr val="FFFFFF"/>
                </a:solidFill>
                <a:latin typeface="Tw Cen MT"/>
                <a:cs typeface="Tw Cen MT"/>
              </a:rPr>
              <a:t>Keener, Molly. (2011). Copyright: Know the Basics. ACRL Scholarly Communication Toolkit. http://www.scholcomm.acrl.ala.org/node/6</a:t>
            </a:r>
          </a:p>
          <a:p>
            <a:endParaRPr lang="en-US" sz="1600" dirty="0">
              <a:solidFill>
                <a:srgbClr val="FFFFFF"/>
              </a:solidFill>
              <a:latin typeface="Tw Cen MT"/>
              <a:cs typeface="Tw Cen MT"/>
            </a:endParaRPr>
          </a:p>
          <a:p>
            <a:r>
              <a:rPr lang="en-US" sz="1600" dirty="0" smtClean="0">
                <a:solidFill>
                  <a:srgbClr val="FFFFFF"/>
                </a:solidFill>
                <a:latin typeface="Tw Cen MT"/>
                <a:cs typeface="Tw Cen MT"/>
              </a:rPr>
              <a:t>Stewart , Claire (2012). Copyright &amp; Your Research 2012.  Center for Scholarly Communication and Digital Curation. http://www.slideshare.net/cscdc/copyright-your-research-2012</a:t>
            </a:r>
          </a:p>
          <a:p>
            <a:endParaRPr lang="en-US" sz="1600" dirty="0">
              <a:solidFill>
                <a:srgbClr val="FFFFFF"/>
              </a:solidFill>
              <a:latin typeface="Tw Cen MT"/>
              <a:cs typeface="Tw Cen MT"/>
            </a:endParaRPr>
          </a:p>
          <a:p>
            <a:endParaRPr lang="en-US" sz="1600" dirty="0" smtClean="0">
              <a:solidFill>
                <a:srgbClr val="FFFFFF"/>
              </a:solidFill>
              <a:latin typeface="Tw Cen MT"/>
              <a:cs typeface="Tw Cen MT"/>
            </a:endParaRPr>
          </a:p>
        </p:txBody>
      </p:sp>
      <p:sp>
        <p:nvSpPr>
          <p:cNvPr id="5" name="TextBox 4"/>
          <p:cNvSpPr txBox="1"/>
          <p:nvPr/>
        </p:nvSpPr>
        <p:spPr>
          <a:xfrm>
            <a:off x="284738" y="3740359"/>
            <a:ext cx="7673286" cy="2831544"/>
          </a:xfrm>
          <a:prstGeom prst="rect">
            <a:avLst/>
          </a:prstGeom>
          <a:noFill/>
        </p:spPr>
        <p:txBody>
          <a:bodyPr wrap="square" rtlCol="0">
            <a:spAutoFit/>
          </a:bodyPr>
          <a:lstStyle/>
          <a:p>
            <a:r>
              <a:rPr lang="en-US" sz="2000" dirty="0" smtClean="0">
                <a:solidFill>
                  <a:srgbClr val="FFFFFF"/>
                </a:solidFill>
                <a:latin typeface="Tw Cen MT"/>
                <a:cs typeface="Tw Cen MT"/>
              </a:rPr>
              <a:t>This work was created by Jen Waller for the Center for the Enhancement of Learning, Teaching, and University Assessment (CELTUA) Workshop, “Copyright: Protecting Your Own, Fair Use of Others” on March 21, 2013 at Miami University. </a:t>
            </a:r>
          </a:p>
          <a:p>
            <a:endParaRPr lang="en-US" sz="2000" dirty="0">
              <a:solidFill>
                <a:srgbClr val="FFFFFF"/>
              </a:solidFill>
              <a:latin typeface="Tw Cen MT"/>
              <a:cs typeface="Tw Cen MT"/>
            </a:endParaRPr>
          </a:p>
          <a:p>
            <a:r>
              <a:rPr lang="en-US" sz="2000" dirty="0" smtClean="0">
                <a:solidFill>
                  <a:srgbClr val="FFFFFF"/>
                </a:solidFill>
                <a:latin typeface="Tw Cen MT"/>
                <a:cs typeface="Tw Cen MT"/>
              </a:rPr>
              <a:t>This work is licensed under a Creative Commons Attribution Non-Commercial Share Alike 3.0 United States license:</a:t>
            </a:r>
          </a:p>
          <a:p>
            <a:r>
              <a:rPr lang="en-US" sz="2000" dirty="0" smtClean="0">
                <a:solidFill>
                  <a:srgbClr val="FFFFFF"/>
                </a:solidFill>
                <a:latin typeface="Tw Cen MT"/>
                <a:cs typeface="Tw Cen MT"/>
                <a:hlinkClick r:id="rId3"/>
              </a:rPr>
              <a:t>http://creativecommons.org/licenses/by-nc-sa/3.0/ </a:t>
            </a:r>
            <a:endParaRPr lang="en-US" sz="2000" dirty="0" smtClean="0">
              <a:solidFill>
                <a:srgbClr val="FFFFFF"/>
              </a:solidFill>
              <a:latin typeface="Tw Cen MT"/>
              <a:cs typeface="Tw Cen MT"/>
            </a:endParaRPr>
          </a:p>
          <a:p>
            <a:endParaRPr lang="en-US" dirty="0"/>
          </a:p>
        </p:txBody>
      </p:sp>
      <p:cxnSp>
        <p:nvCxnSpPr>
          <p:cNvPr id="8" name="Straight Connector 7"/>
          <p:cNvCxnSpPr/>
          <p:nvPr/>
        </p:nvCxnSpPr>
        <p:spPr>
          <a:xfrm>
            <a:off x="284738" y="3404743"/>
            <a:ext cx="849985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037215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25999" y="379413"/>
            <a:ext cx="4532923" cy="1320434"/>
          </a:xfrm>
        </p:spPr>
        <p:txBody>
          <a:bodyPr>
            <a:normAutofit/>
          </a:bodyPr>
          <a:lstStyle/>
          <a:p>
            <a:r>
              <a:rPr lang="en-US" sz="7200" b="1" dirty="0" smtClean="0">
                <a:solidFill>
                  <a:schemeClr val="bg1"/>
                </a:solidFill>
                <a:effectLst>
                  <a:outerShdw blurRad="50800" dist="38100" dir="2700000" algn="tl" rotWithShape="0">
                    <a:prstClr val="black">
                      <a:alpha val="40000"/>
                    </a:prstClr>
                  </a:outerShdw>
                </a:effectLst>
                <a:latin typeface="Tw Cen MT"/>
                <a:cs typeface="Tw Cen MT"/>
              </a:rPr>
              <a:t>Copyright</a:t>
            </a:r>
            <a:endParaRPr lang="en-US" sz="7200" b="1"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3" name="Subtitle 2"/>
          <p:cNvSpPr>
            <a:spLocks noGrp="1"/>
          </p:cNvSpPr>
          <p:nvPr>
            <p:ph type="subTitle" idx="1"/>
          </p:nvPr>
        </p:nvSpPr>
        <p:spPr>
          <a:xfrm>
            <a:off x="5294922" y="2135065"/>
            <a:ext cx="3849077" cy="1752600"/>
          </a:xfrm>
        </p:spPr>
        <p:txBody>
          <a:bodyPr>
            <a:noAutofit/>
          </a:bodyPr>
          <a:lstStyle/>
          <a:p>
            <a:r>
              <a:rPr lang="en-US" sz="4400" dirty="0" smtClean="0">
                <a:solidFill>
                  <a:srgbClr val="FFFFFF"/>
                </a:solidFill>
                <a:effectLst>
                  <a:outerShdw blurRad="50800" dist="38100" dir="2700000" algn="tl" rotWithShape="0">
                    <a:prstClr val="black">
                      <a:alpha val="40000"/>
                    </a:prstClr>
                  </a:outerShdw>
                </a:effectLst>
                <a:latin typeface="Tw Cen MT"/>
                <a:cs typeface="Tw Cen MT"/>
              </a:rPr>
              <a:t>Fair Use of Others</a:t>
            </a:r>
          </a:p>
        </p:txBody>
      </p:sp>
      <p:pic>
        <p:nvPicPr>
          <p:cNvPr id="5" name="Picture 4" descr="CopyrightSymbol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5158154" cy="6877539"/>
          </a:xfrm>
          <a:prstGeom prst="rect">
            <a:avLst/>
          </a:prstGeom>
        </p:spPr>
      </p:pic>
      <p:sp>
        <p:nvSpPr>
          <p:cNvPr id="6" name="TextBox 5"/>
          <p:cNvSpPr txBox="1"/>
          <p:nvPr/>
        </p:nvSpPr>
        <p:spPr>
          <a:xfrm>
            <a:off x="644768" y="6211669"/>
            <a:ext cx="8499232"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Copyright © DiscourseMarker used by CC BY-NC-SA-2.0</a:t>
            </a:r>
            <a:endParaRPr lang="en-US" sz="1000" dirty="0">
              <a:solidFill>
                <a:srgbClr val="FFFFFF"/>
              </a:solidFill>
              <a:latin typeface="Tw Cen MT"/>
              <a:cs typeface="Tw Cen MT"/>
            </a:endParaRPr>
          </a:p>
          <a:p>
            <a:pPr algn="r"/>
            <a:r>
              <a:rPr lang="en-US" sz="1000" dirty="0" smtClean="0">
                <a:solidFill>
                  <a:srgbClr val="FFFFFF"/>
                </a:solidFill>
                <a:latin typeface="Tw Cen MT"/>
                <a:cs typeface="Tw Cen MT"/>
              </a:rPr>
              <a:t>http://www.flickr.com/photos/kris3198/2409340274/lightbox/</a:t>
            </a:r>
            <a:endParaRPr lang="en-US" sz="1000" dirty="0">
              <a:solidFill>
                <a:srgbClr val="FFFFFF"/>
              </a:solidFill>
              <a:latin typeface="Tw Cen MT"/>
              <a:cs typeface="Tw Cen MT"/>
            </a:endParaRPr>
          </a:p>
        </p:txBody>
      </p:sp>
    </p:spTree>
    <p:extLst>
      <p:ext uri="{BB962C8B-B14F-4D97-AF65-F5344CB8AC3E}">
        <p14:creationId xmlns:p14="http://schemas.microsoft.com/office/powerpoint/2010/main" val="14505345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118" y="380694"/>
            <a:ext cx="8929076" cy="1320434"/>
          </a:xfrm>
        </p:spPr>
        <p:txBody>
          <a:bodyPr>
            <a:normAutofit fontScale="90000"/>
          </a:bodyPr>
          <a:lstStyle/>
          <a:p>
            <a:pPr algn="l"/>
            <a:r>
              <a:rPr lang="en-US" sz="7200" b="1" dirty="0" smtClean="0">
                <a:solidFill>
                  <a:schemeClr val="bg1"/>
                </a:solidFill>
                <a:latin typeface="Tw Cen MT"/>
                <a:cs typeface="Tw Cen MT"/>
              </a:rPr>
              <a:t> </a:t>
            </a:r>
            <a:r>
              <a:rPr lang="en-US" sz="7200" b="1" dirty="0" smtClean="0">
                <a:solidFill>
                  <a:schemeClr val="bg1"/>
                </a:solidFill>
                <a:effectLst>
                  <a:outerShdw blurRad="50800" dist="38100" dir="2700000" algn="tl" rotWithShape="0">
                    <a:prstClr val="black">
                      <a:alpha val="40000"/>
                    </a:prstClr>
                  </a:outerShdw>
                </a:effectLst>
                <a:latin typeface="Tw Cen MT"/>
                <a:cs typeface="Tw Cen MT"/>
              </a:rPr>
              <a:t>Learning Outcomes</a:t>
            </a:r>
            <a:br>
              <a:rPr lang="en-US" sz="7200" b="1" dirty="0" smtClean="0">
                <a:solidFill>
                  <a:schemeClr val="bg1"/>
                </a:solidFill>
                <a:effectLst>
                  <a:outerShdw blurRad="50800" dist="38100" dir="2700000" algn="tl" rotWithShape="0">
                    <a:prstClr val="black">
                      <a:alpha val="40000"/>
                    </a:prstClr>
                  </a:outerShdw>
                </a:effectLst>
                <a:latin typeface="Tw Cen MT"/>
                <a:cs typeface="Tw Cen MT"/>
              </a:rPr>
            </a:br>
            <a:endParaRPr lang="en-US" sz="7200" b="1" dirty="0">
              <a:solidFill>
                <a:schemeClr val="bg1"/>
              </a:solidFill>
              <a:effectLst>
                <a:outerShdw blurRad="50800" dist="38100" dir="2700000" algn="tl" rotWithShape="0">
                  <a:prstClr val="black">
                    <a:alpha val="40000"/>
                  </a:prstClr>
                </a:outerShdw>
              </a:effectLst>
              <a:latin typeface="Tw Cen MT"/>
              <a:cs typeface="Tw Cen MT"/>
            </a:endParaRPr>
          </a:p>
        </p:txBody>
      </p:sp>
      <p:sp>
        <p:nvSpPr>
          <p:cNvPr id="3" name="Subtitle 2"/>
          <p:cNvSpPr>
            <a:spLocks noGrp="1"/>
          </p:cNvSpPr>
          <p:nvPr>
            <p:ph type="subTitle" idx="1"/>
          </p:nvPr>
        </p:nvSpPr>
        <p:spPr>
          <a:xfrm>
            <a:off x="1" y="1040910"/>
            <a:ext cx="9143999" cy="5817089"/>
          </a:xfrm>
        </p:spPr>
        <p:txBody>
          <a:bodyPr>
            <a:noAutofit/>
          </a:bodyPr>
          <a:lstStyle/>
          <a:p>
            <a:pPr algn="l"/>
            <a:r>
              <a:rPr lang="en-US" sz="3600" dirty="0" smtClean="0">
                <a:solidFill>
                  <a:srgbClr val="FFFFFF"/>
                </a:solidFill>
                <a:latin typeface="Tw Cen MT"/>
                <a:cs typeface="Tw Cen MT"/>
              </a:rPr>
              <a:t> </a:t>
            </a:r>
            <a:r>
              <a:rPr lang="en-US" sz="3600" dirty="0" smtClean="0">
                <a:solidFill>
                  <a:srgbClr val="FFFFFF"/>
                </a:solidFill>
                <a:effectLst>
                  <a:outerShdw blurRad="50800" dist="38100" dir="2700000" algn="tl" rotWithShape="0">
                    <a:prstClr val="black">
                      <a:alpha val="40000"/>
                    </a:prstClr>
                  </a:outerShdw>
                </a:effectLst>
                <a:latin typeface="Tw Cen MT"/>
                <a:cs typeface="Tw Cen MT"/>
              </a:rPr>
              <a:t>At the end of this section, participants will:</a:t>
            </a:r>
          </a:p>
          <a:p>
            <a:pPr algn="l"/>
            <a:endParaRPr lang="en-US" sz="3600" dirty="0" smtClean="0">
              <a:solidFill>
                <a:srgbClr val="FFFFFF"/>
              </a:solidFill>
              <a:latin typeface="Tw Cen MT"/>
              <a:cs typeface="Tw Cen MT"/>
            </a:endParaRPr>
          </a:p>
          <a:p>
            <a:pPr marL="1028700" lvl="1" indent="-571500" algn="l">
              <a:buFont typeface="Arial"/>
              <a:buChar char="•"/>
            </a:pPr>
            <a:r>
              <a:rPr lang="en-US" dirty="0" smtClean="0">
                <a:solidFill>
                  <a:srgbClr val="FFFFFF"/>
                </a:solidFill>
                <a:latin typeface="Tw Cen MT"/>
                <a:cs typeface="Tw Cen MT"/>
              </a:rPr>
              <a:t>Better understand how copyright arises</a:t>
            </a:r>
          </a:p>
          <a:p>
            <a:pPr lvl="1" algn="l"/>
            <a:endParaRPr lang="en-US" dirty="0" smtClean="0">
              <a:solidFill>
                <a:srgbClr val="FFFFFF"/>
              </a:solidFill>
              <a:latin typeface="Tw Cen MT"/>
              <a:cs typeface="Tw Cen MT"/>
            </a:endParaRPr>
          </a:p>
          <a:p>
            <a:pPr marL="1028700" lvl="1" indent="-571500" algn="l">
              <a:buFont typeface="Arial"/>
              <a:buChar char="•"/>
            </a:pPr>
            <a:r>
              <a:rPr lang="en-US" dirty="0" smtClean="0">
                <a:solidFill>
                  <a:srgbClr val="FFFFFF"/>
                </a:solidFill>
                <a:latin typeface="Tw Cen MT"/>
                <a:cs typeface="Tw Cen MT"/>
              </a:rPr>
              <a:t>Better understand rights transfer and retention commonly used in publishing contracts</a:t>
            </a:r>
          </a:p>
          <a:p>
            <a:pPr lvl="1" algn="l"/>
            <a:endParaRPr lang="en-US" dirty="0" smtClean="0">
              <a:solidFill>
                <a:srgbClr val="FFFFFF"/>
              </a:solidFill>
              <a:latin typeface="Tw Cen MT"/>
              <a:cs typeface="Tw Cen MT"/>
            </a:endParaRPr>
          </a:p>
          <a:p>
            <a:pPr marL="1028700" lvl="1" indent="-571500" algn="l">
              <a:buFont typeface="Arial"/>
              <a:buChar char="•"/>
            </a:pPr>
            <a:r>
              <a:rPr lang="en-US" dirty="0" smtClean="0">
                <a:solidFill>
                  <a:srgbClr val="FFFFFF"/>
                </a:solidFill>
                <a:latin typeface="Tw Cen MT"/>
                <a:cs typeface="Tw Cen MT"/>
              </a:rPr>
              <a:t>Better understand how copyright issues impact </a:t>
            </a:r>
            <a:r>
              <a:rPr lang="en-US" dirty="0" smtClean="0">
                <a:solidFill>
                  <a:srgbClr val="FFFFFF"/>
                </a:solidFill>
                <a:latin typeface="Tw Cen MT"/>
                <a:cs typeface="Tw Cen MT"/>
              </a:rPr>
              <a:t>dissemination of </a:t>
            </a:r>
            <a:r>
              <a:rPr lang="en-US" dirty="0" smtClean="0">
                <a:solidFill>
                  <a:srgbClr val="FFFFFF"/>
                </a:solidFill>
                <a:latin typeface="Tw Cen MT"/>
                <a:cs typeface="Tw Cen MT"/>
              </a:rPr>
              <a:t>academic work</a:t>
            </a:r>
          </a:p>
          <a:p>
            <a:pPr algn="l"/>
            <a:endParaRPr lang="en-US" sz="2800" dirty="0" smtClean="0">
              <a:solidFill>
                <a:srgbClr val="FFFFFF"/>
              </a:solidFill>
              <a:latin typeface="Tw Cen MT"/>
              <a:cs typeface="Tw Cen MT"/>
            </a:endParaRPr>
          </a:p>
          <a:p>
            <a:pPr algn="l"/>
            <a:endParaRPr lang="en-US" sz="2800" dirty="0" smtClean="0">
              <a:solidFill>
                <a:srgbClr val="FFFFFF"/>
              </a:solidFill>
              <a:latin typeface="Tw Cen MT"/>
              <a:cs typeface="Tw Cen MT"/>
            </a:endParaRPr>
          </a:p>
          <a:p>
            <a:pPr algn="l"/>
            <a:endParaRPr lang="en-US" sz="2800" dirty="0">
              <a:solidFill>
                <a:srgbClr val="FFFFFF"/>
              </a:solidFill>
              <a:latin typeface="Tw Cen MT"/>
              <a:cs typeface="Tw Cen MT"/>
            </a:endParaRPr>
          </a:p>
          <a:p>
            <a:pPr algn="l"/>
            <a:endParaRPr lang="en-US" sz="3600" dirty="0" smtClean="0">
              <a:solidFill>
                <a:srgbClr val="FFFFFF"/>
              </a:solidFill>
              <a:latin typeface="Tw Cen MT"/>
              <a:cs typeface="Tw Cen MT"/>
            </a:endParaRPr>
          </a:p>
        </p:txBody>
      </p:sp>
      <p:sp>
        <p:nvSpPr>
          <p:cNvPr id="6" name="TextBox 5"/>
          <p:cNvSpPr txBox="1"/>
          <p:nvPr/>
        </p:nvSpPr>
        <p:spPr>
          <a:xfrm>
            <a:off x="644768" y="6211669"/>
            <a:ext cx="8499232" cy="369332"/>
          </a:xfrm>
          <a:prstGeom prst="rect">
            <a:avLst/>
          </a:prstGeom>
          <a:noFill/>
        </p:spPr>
        <p:txBody>
          <a:bodyPr wrap="square" rtlCol="0">
            <a:spAutoFit/>
          </a:bodyPr>
          <a:lstStyle/>
          <a:p>
            <a:pPr algn="r"/>
            <a:endParaRPr lang="en-US" dirty="0">
              <a:solidFill>
                <a:srgbClr val="FFFFFF"/>
              </a:solidFill>
              <a:latin typeface="Tw Cen MT"/>
              <a:cs typeface="Tw Cen MT"/>
            </a:endParaRPr>
          </a:p>
        </p:txBody>
      </p:sp>
    </p:spTree>
    <p:extLst>
      <p:ext uri="{BB962C8B-B14F-4D97-AF65-F5344CB8AC3E}">
        <p14:creationId xmlns:p14="http://schemas.microsoft.com/office/powerpoint/2010/main" val="29668415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6473279"/>
            <a:ext cx="9144000" cy="276999"/>
          </a:xfrm>
          <a:prstGeom prst="rect">
            <a:avLst/>
          </a:prstGeom>
          <a:noFill/>
        </p:spPr>
        <p:txBody>
          <a:bodyPr wrap="square" rtlCol="0">
            <a:spAutoFit/>
          </a:bodyPr>
          <a:lstStyle/>
          <a:p>
            <a:pPr algn="r"/>
            <a:r>
              <a:rPr lang="en-US" sz="1200" dirty="0" smtClean="0">
                <a:solidFill>
                  <a:srgbClr val="FFFFFF"/>
                </a:solidFill>
                <a:latin typeface="Tw Cen MT"/>
                <a:cs typeface="Tw Cen MT"/>
              </a:rPr>
              <a:t>Lawyer Fortune Cookie © slgckgc used by CC BY 2.0   http://www.flickr.com/photos/slgc/4908344195/lightbox/</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3" name="TextBox 2"/>
          <p:cNvSpPr txBox="1"/>
          <p:nvPr/>
        </p:nvSpPr>
        <p:spPr>
          <a:xfrm>
            <a:off x="7477760" y="2326640"/>
            <a:ext cx="184666" cy="369332"/>
          </a:xfrm>
          <a:prstGeom prst="rect">
            <a:avLst/>
          </a:prstGeom>
          <a:noFill/>
        </p:spPr>
        <p:txBody>
          <a:bodyPr wrap="none" rtlCol="0">
            <a:spAutoFit/>
          </a:bodyPr>
          <a:lstStyle/>
          <a:p>
            <a:endParaRPr lang="en-US" dirty="0"/>
          </a:p>
        </p:txBody>
      </p:sp>
      <p:pic>
        <p:nvPicPr>
          <p:cNvPr id="6" name="Picture 5" descr="LawyerFortuneCooki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644"/>
            <a:ext cx="6209188" cy="4162097"/>
          </a:xfrm>
          <a:prstGeom prst="rect">
            <a:avLst/>
          </a:prstGeom>
        </p:spPr>
      </p:pic>
      <p:sp>
        <p:nvSpPr>
          <p:cNvPr id="10" name="TextBox 9"/>
          <p:cNvSpPr txBox="1"/>
          <p:nvPr/>
        </p:nvSpPr>
        <p:spPr>
          <a:xfrm>
            <a:off x="6361746" y="97838"/>
            <a:ext cx="2601360" cy="2246769"/>
          </a:xfrm>
          <a:prstGeom prst="rect">
            <a:avLst/>
          </a:prstGeom>
          <a:noFill/>
        </p:spPr>
        <p:txBody>
          <a:bodyPr wrap="square" rtlCol="0">
            <a:spAutoFit/>
          </a:bodyPr>
          <a:lstStyle/>
          <a:p>
            <a:r>
              <a:rPr lang="en-US" sz="2800" dirty="0" smtClean="0">
                <a:solidFill>
                  <a:srgbClr val="FFFFFF"/>
                </a:solidFill>
                <a:latin typeface="Tw Cen MT"/>
                <a:cs typeface="Tw Cen MT"/>
              </a:rPr>
              <a:t>I </a:t>
            </a:r>
            <a:r>
              <a:rPr lang="en-US" sz="2800" i="1" dirty="0" smtClean="0">
                <a:solidFill>
                  <a:srgbClr val="FFFFFF"/>
                </a:solidFill>
                <a:latin typeface="Tw Cen MT"/>
                <a:cs typeface="Tw Cen MT"/>
              </a:rPr>
              <a:t>might</a:t>
            </a:r>
            <a:r>
              <a:rPr lang="en-US" sz="2800" dirty="0" smtClean="0">
                <a:solidFill>
                  <a:srgbClr val="FFFFFF"/>
                </a:solidFill>
                <a:latin typeface="Tw Cen MT"/>
                <a:cs typeface="Tw Cen MT"/>
              </a:rPr>
              <a:t> make a good lawyer.</a:t>
            </a:r>
          </a:p>
          <a:p>
            <a:endParaRPr lang="en-US" sz="2800" dirty="0">
              <a:solidFill>
                <a:srgbClr val="FFFFFF"/>
              </a:solidFill>
              <a:latin typeface="Tw Cen MT"/>
              <a:cs typeface="Tw Cen MT"/>
            </a:endParaRPr>
          </a:p>
          <a:p>
            <a:r>
              <a:rPr lang="en-US" sz="2800" dirty="0" smtClean="0">
                <a:solidFill>
                  <a:srgbClr val="FFFFFF"/>
                </a:solidFill>
                <a:latin typeface="Tw Cen MT"/>
                <a:cs typeface="Tw Cen MT"/>
              </a:rPr>
              <a:t>But I am not a</a:t>
            </a:r>
          </a:p>
          <a:p>
            <a:r>
              <a:rPr lang="en-US" sz="2800" dirty="0" smtClean="0">
                <a:solidFill>
                  <a:srgbClr val="FFFFFF"/>
                </a:solidFill>
                <a:latin typeface="Tw Cen MT"/>
                <a:cs typeface="Tw Cen MT"/>
              </a:rPr>
              <a:t>lawyer.</a:t>
            </a:r>
            <a:endParaRPr lang="en-US" sz="2800" dirty="0">
              <a:solidFill>
                <a:srgbClr val="FFFFFF"/>
              </a:solidFill>
              <a:latin typeface="Tw Cen MT"/>
              <a:cs typeface="Tw Cen MT"/>
            </a:endParaRPr>
          </a:p>
        </p:txBody>
      </p:sp>
      <p:sp>
        <p:nvSpPr>
          <p:cNvPr id="11" name="TextBox 10"/>
          <p:cNvSpPr txBox="1"/>
          <p:nvPr/>
        </p:nvSpPr>
        <p:spPr>
          <a:xfrm>
            <a:off x="280132" y="4279596"/>
            <a:ext cx="8863868" cy="1938992"/>
          </a:xfrm>
          <a:prstGeom prst="rect">
            <a:avLst/>
          </a:prstGeom>
          <a:noFill/>
        </p:spPr>
        <p:txBody>
          <a:bodyPr wrap="square" rtlCol="0">
            <a:spAutoFit/>
          </a:bodyPr>
          <a:lstStyle/>
          <a:p>
            <a:r>
              <a:rPr lang="en-US" sz="4000" dirty="0" smtClean="0">
                <a:solidFill>
                  <a:srgbClr val="FFFFFF"/>
                </a:solidFill>
                <a:latin typeface="Tw Cen MT"/>
                <a:cs typeface="Tw Cen MT"/>
              </a:rPr>
              <a:t>I am a librarian.</a:t>
            </a:r>
          </a:p>
          <a:p>
            <a:endParaRPr lang="en-US" sz="4000" dirty="0">
              <a:solidFill>
                <a:srgbClr val="FFFFFF"/>
              </a:solidFill>
              <a:latin typeface="Tw Cen MT"/>
              <a:cs typeface="Tw Cen MT"/>
            </a:endParaRPr>
          </a:p>
          <a:p>
            <a:r>
              <a:rPr lang="en-US" sz="4000" dirty="0" smtClean="0">
                <a:solidFill>
                  <a:srgbClr val="FFFFFF"/>
                </a:solidFill>
                <a:latin typeface="Tw Cen MT"/>
                <a:cs typeface="Tw Cen MT"/>
              </a:rPr>
              <a:t>I study (among other things) copyright.</a:t>
            </a:r>
            <a:endParaRPr lang="en-US" sz="4000" dirty="0">
              <a:solidFill>
                <a:srgbClr val="FFFFFF"/>
              </a:solidFill>
              <a:latin typeface="Tw Cen MT"/>
              <a:cs typeface="Tw Cen MT"/>
            </a:endParaRPr>
          </a:p>
        </p:txBody>
      </p:sp>
    </p:spTree>
    <p:extLst>
      <p:ext uri="{BB962C8B-B14F-4D97-AF65-F5344CB8AC3E}">
        <p14:creationId xmlns:p14="http://schemas.microsoft.com/office/powerpoint/2010/main" val="42048803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8462" y="6385447"/>
            <a:ext cx="865553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Large copyright graffiti sign on cream colored wall © Horia Varlan used by CC BY 2.0</a:t>
            </a:r>
          </a:p>
          <a:p>
            <a:pPr algn="r"/>
            <a:r>
              <a:rPr lang="en-US" sz="1000" dirty="0" smtClean="0">
                <a:solidFill>
                  <a:srgbClr val="FFFFFF"/>
                </a:solidFill>
                <a:latin typeface="Tw Cen MT"/>
                <a:cs typeface="Tw Cen MT"/>
              </a:rPr>
              <a:t>http://www.flickr.com/photos/horiavarlan/4273272605/lightbox/</a:t>
            </a:r>
            <a:endParaRPr lang="en-US" sz="1000" dirty="0">
              <a:solidFill>
                <a:srgbClr val="FFFFFF"/>
              </a:solidFill>
              <a:latin typeface="Tw Cen MT"/>
              <a:cs typeface="Tw Cen MT"/>
            </a:endParaRPr>
          </a:p>
        </p:txBody>
      </p:sp>
      <p:pic>
        <p:nvPicPr>
          <p:cNvPr id="11" name="Picture 10" descr="CopyrightGraffit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5335" y="1"/>
            <a:ext cx="4064000" cy="2706624"/>
          </a:xfrm>
          <a:prstGeom prst="rect">
            <a:avLst/>
          </a:prstGeom>
        </p:spPr>
      </p:pic>
      <p:sp>
        <p:nvSpPr>
          <p:cNvPr id="12" name="TextBox 11"/>
          <p:cNvSpPr txBox="1"/>
          <p:nvPr/>
        </p:nvSpPr>
        <p:spPr>
          <a:xfrm>
            <a:off x="0" y="182089"/>
            <a:ext cx="5509845" cy="1446550"/>
          </a:xfrm>
          <a:prstGeom prst="rect">
            <a:avLst/>
          </a:prstGeom>
          <a:noFill/>
        </p:spPr>
        <p:txBody>
          <a:bodyPr wrap="square" rtlCol="0">
            <a:spAutoFit/>
          </a:bodyPr>
          <a:lstStyle/>
          <a:p>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Who is the Copyright Holder?</a:t>
            </a: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14" name="TextBox 13"/>
          <p:cNvSpPr txBox="1"/>
          <p:nvPr/>
        </p:nvSpPr>
        <p:spPr>
          <a:xfrm>
            <a:off x="-1" y="2775409"/>
            <a:ext cx="9144001" cy="3288079"/>
          </a:xfrm>
          <a:prstGeom prst="rect">
            <a:avLst/>
          </a:prstGeom>
          <a:noFill/>
        </p:spPr>
        <p:txBody>
          <a:bodyPr wrap="square" rtlCol="0">
            <a:spAutoFit/>
          </a:bodyPr>
          <a:lstStyle/>
          <a:p>
            <a:pPr marL="571500" indent="-571500">
              <a:buFont typeface="Wingdings" charset="2"/>
              <a:buChar char="§"/>
            </a:pPr>
            <a:r>
              <a:rPr lang="en-US" sz="2800" dirty="0" smtClean="0">
                <a:solidFill>
                  <a:srgbClr val="FFFFFF"/>
                </a:solidFill>
                <a:latin typeface="Tw Cen MT"/>
                <a:cs typeface="Tw Cen MT"/>
              </a:rPr>
              <a:t>The creator is usually the initial copyright holder</a:t>
            </a:r>
          </a:p>
          <a:p>
            <a:endParaRPr lang="en-US" sz="2800" dirty="0" smtClean="0">
              <a:solidFill>
                <a:srgbClr val="FFFFFF"/>
              </a:solidFill>
              <a:latin typeface="Tw Cen MT"/>
              <a:cs typeface="Tw Cen MT"/>
            </a:endParaRPr>
          </a:p>
          <a:p>
            <a:pPr marL="571500" indent="-571500">
              <a:lnSpc>
                <a:spcPct val="90000"/>
              </a:lnSpc>
              <a:buFont typeface="Wingdings" charset="2"/>
              <a:buChar char="§"/>
            </a:pPr>
            <a:r>
              <a:rPr lang="en-US" sz="2800" dirty="0" smtClean="0">
                <a:solidFill>
                  <a:srgbClr val="FFFFFF"/>
                </a:solidFill>
                <a:latin typeface="Tw Cen MT"/>
                <a:cs typeface="Tw Cen MT"/>
              </a:rPr>
              <a:t>If two or more people jointly create a work, they are joint copyright holders, with equal rights</a:t>
            </a:r>
          </a:p>
          <a:p>
            <a:pPr>
              <a:lnSpc>
                <a:spcPct val="90000"/>
              </a:lnSpc>
            </a:pPr>
            <a:endParaRPr lang="en-US" sz="2800" dirty="0" smtClean="0">
              <a:solidFill>
                <a:srgbClr val="FFFFFF"/>
              </a:solidFill>
              <a:latin typeface="Tw Cen MT"/>
              <a:cs typeface="Tw Cen MT"/>
            </a:endParaRPr>
          </a:p>
          <a:p>
            <a:pPr marL="571500" indent="-571500">
              <a:lnSpc>
                <a:spcPct val="90000"/>
              </a:lnSpc>
              <a:buFont typeface="Wingdings" charset="2"/>
              <a:buChar char="§"/>
            </a:pPr>
            <a:r>
              <a:rPr lang="en-US" sz="2800" dirty="0" smtClean="0">
                <a:solidFill>
                  <a:srgbClr val="FFFFFF"/>
                </a:solidFill>
                <a:latin typeface="Tw Cen MT"/>
                <a:cs typeface="Tw Cen MT"/>
              </a:rPr>
              <a:t>With some exceptions, work created as a part of a person’s employment is a “work made for hire” and the copyright rests with the employer</a:t>
            </a:r>
          </a:p>
        </p:txBody>
      </p:sp>
    </p:spTree>
    <p:extLst>
      <p:ext uri="{BB962C8B-B14F-4D97-AF65-F5344CB8AC3E}">
        <p14:creationId xmlns:p14="http://schemas.microsoft.com/office/powerpoint/2010/main" val="42268674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8462" y="6388892"/>
            <a:ext cx="865553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Large copyright sign made of jigsaw puzzle pieces © Horia Varlan used by CC BY 2.0</a:t>
            </a:r>
          </a:p>
          <a:p>
            <a:pPr algn="r"/>
            <a:r>
              <a:rPr lang="en-US" sz="1000" dirty="0" smtClean="0">
                <a:solidFill>
                  <a:srgbClr val="FFFFFF"/>
                </a:solidFill>
                <a:latin typeface="Tw Cen MT"/>
                <a:cs typeface="Tw Cen MT"/>
              </a:rPr>
              <a:t>http://www.flickr.com/photos/horiavarlan/4839454263/lightbox/</a:t>
            </a:r>
          </a:p>
        </p:txBody>
      </p:sp>
      <p:sp>
        <p:nvSpPr>
          <p:cNvPr id="12" name="TextBox 11"/>
          <p:cNvSpPr txBox="1"/>
          <p:nvPr/>
        </p:nvSpPr>
        <p:spPr>
          <a:xfrm>
            <a:off x="0" y="566809"/>
            <a:ext cx="5509845" cy="1446550"/>
          </a:xfrm>
          <a:prstGeom prst="rect">
            <a:avLst/>
          </a:prstGeom>
          <a:noFill/>
        </p:spPr>
        <p:txBody>
          <a:bodyPr wrap="square" rtlCol="0">
            <a:spAutoFit/>
          </a:bodyPr>
          <a:lstStyle/>
          <a:p>
            <a:pPr algn="ctr"/>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What is Copyright?</a:t>
            </a:r>
          </a:p>
          <a:p>
            <a:endParaRPr lang="en-US" sz="4400" b="1" dirty="0">
              <a:solidFill>
                <a:srgbClr val="FFFFFF"/>
              </a:solidFill>
              <a:effectLst>
                <a:outerShdw blurRad="50800" dist="38100" dir="2700000" algn="tl" rotWithShape="0">
                  <a:prstClr val="black">
                    <a:alpha val="40000"/>
                  </a:prstClr>
                </a:outerShdw>
              </a:effectLst>
              <a:latin typeface="Tw Cen MT"/>
              <a:cs typeface="Tw Cen MT"/>
            </a:endParaRP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14" name="TextBox 13"/>
          <p:cNvSpPr txBox="1"/>
          <p:nvPr/>
        </p:nvSpPr>
        <p:spPr>
          <a:xfrm>
            <a:off x="194037" y="2740184"/>
            <a:ext cx="9144001" cy="3046988"/>
          </a:xfrm>
          <a:prstGeom prst="rect">
            <a:avLst/>
          </a:prstGeom>
          <a:noFill/>
        </p:spPr>
        <p:txBody>
          <a:bodyPr wrap="square" rtlCol="0">
            <a:spAutoFit/>
          </a:bodyPr>
          <a:lstStyle/>
          <a:p>
            <a:endParaRPr lang="en-US" sz="2400" b="1" dirty="0" smtClean="0">
              <a:solidFill>
                <a:srgbClr val="FFFFFF"/>
              </a:solidFill>
              <a:effectLst>
                <a:outerShdw blurRad="50800" dist="38100" dir="2700000" algn="tl" rotWithShape="0">
                  <a:prstClr val="black">
                    <a:alpha val="40000"/>
                  </a:prstClr>
                </a:outerShdw>
              </a:effectLst>
              <a:latin typeface="Tw Cen MT"/>
              <a:cs typeface="Tw Cen MT"/>
            </a:endParaRPr>
          </a:p>
          <a:p>
            <a:pPr marL="800100" lvl="1" indent="-342900">
              <a:buFont typeface="Wingdings" charset="2"/>
              <a:buChar char="§"/>
            </a:pPr>
            <a:r>
              <a:rPr lang="en-US" sz="2400" dirty="0" smtClean="0">
                <a:solidFill>
                  <a:srgbClr val="FFFFFF"/>
                </a:solidFill>
                <a:effectLst>
                  <a:outerShdw blurRad="50800" dist="38100" dir="2700000" algn="tl" rotWithShape="0">
                    <a:prstClr val="black">
                      <a:alpha val="40000"/>
                    </a:prstClr>
                  </a:outerShdw>
                </a:effectLst>
                <a:latin typeface="Tw Cen MT"/>
                <a:cs typeface="Tw Cen MT"/>
              </a:rPr>
              <a:t> right to reproduce (make copies)</a:t>
            </a:r>
          </a:p>
          <a:p>
            <a:pPr marL="800100" lvl="1" indent="-342900">
              <a:buFont typeface="Wingdings" charset="2"/>
              <a:buChar char="§"/>
            </a:pPr>
            <a:r>
              <a:rPr lang="en-US" sz="2400" dirty="0" smtClean="0">
                <a:solidFill>
                  <a:srgbClr val="FFFFFF"/>
                </a:solidFill>
                <a:effectLst>
                  <a:outerShdw blurRad="50800" dist="38100" dir="2700000" algn="tl" rotWithShape="0">
                    <a:prstClr val="black">
                      <a:alpha val="40000"/>
                    </a:prstClr>
                  </a:outerShdw>
                </a:effectLst>
                <a:latin typeface="Tw Cen MT"/>
                <a:cs typeface="Tw Cen MT"/>
              </a:rPr>
              <a:t> right to distribute (hand out in class, upload, give to colleagues)</a:t>
            </a:r>
          </a:p>
          <a:p>
            <a:pPr marL="800100" lvl="1" indent="-342900">
              <a:buFont typeface="Wingdings" charset="2"/>
              <a:buChar char="§"/>
            </a:pPr>
            <a:r>
              <a:rPr lang="en-US" sz="2400" dirty="0" smtClean="0">
                <a:solidFill>
                  <a:srgbClr val="FFFFFF"/>
                </a:solidFill>
                <a:effectLst>
                  <a:outerShdw blurRad="50800" dist="38100" dir="2700000" algn="tl" rotWithShape="0">
                    <a:prstClr val="black">
                      <a:alpha val="40000"/>
                    </a:prstClr>
                  </a:outerShdw>
                </a:effectLst>
                <a:latin typeface="Tw Cen MT"/>
                <a:cs typeface="Tw Cen MT"/>
              </a:rPr>
              <a:t> right to prepare derivatives (e.g. screenplay from a novel)</a:t>
            </a:r>
          </a:p>
          <a:p>
            <a:pPr marL="800100" lvl="1" indent="-342900">
              <a:buFont typeface="Wingdings" charset="2"/>
              <a:buChar char="§"/>
            </a:pPr>
            <a:r>
              <a:rPr lang="en-US" sz="2400" dirty="0" smtClean="0">
                <a:solidFill>
                  <a:srgbClr val="FFFFFF"/>
                </a:solidFill>
                <a:effectLst>
                  <a:outerShdw blurRad="50800" dist="38100" dir="2700000" algn="tl" rotWithShape="0">
                    <a:prstClr val="black">
                      <a:alpha val="40000"/>
                    </a:prstClr>
                  </a:outerShdw>
                </a:effectLst>
                <a:latin typeface="Tw Cen MT"/>
                <a:cs typeface="Tw Cen MT"/>
              </a:rPr>
              <a:t> right to perform the work (theatrical or musical performance)</a:t>
            </a:r>
          </a:p>
          <a:p>
            <a:pPr marL="800100" lvl="1" indent="-342900">
              <a:buFont typeface="Wingdings" charset="2"/>
              <a:buChar char="§"/>
            </a:pPr>
            <a:r>
              <a:rPr lang="en-US" sz="2400" dirty="0" smtClean="0">
                <a:solidFill>
                  <a:srgbClr val="FFFFFF"/>
                </a:solidFill>
                <a:effectLst>
                  <a:outerShdw blurRad="50800" dist="38100" dir="2700000" algn="tl" rotWithShape="0">
                    <a:prstClr val="black">
                      <a:alpha val="40000"/>
                    </a:prstClr>
                  </a:outerShdw>
                </a:effectLst>
                <a:latin typeface="Tw Cen MT"/>
                <a:cs typeface="Tw Cen MT"/>
              </a:rPr>
              <a:t> right to display the work (hang in a gallery)</a:t>
            </a:r>
          </a:p>
          <a:p>
            <a:pPr marL="800100" lvl="1" indent="-342900">
              <a:buFont typeface="Wingdings" charset="2"/>
              <a:buChar char="§"/>
            </a:pPr>
            <a:r>
              <a:rPr lang="en-US" sz="2400" dirty="0" smtClean="0">
                <a:solidFill>
                  <a:srgbClr val="FFFFFF"/>
                </a:solidFill>
                <a:effectLst>
                  <a:outerShdw blurRad="50800" dist="38100" dir="2700000" algn="tl" rotWithShape="0">
                    <a:prstClr val="black">
                      <a:alpha val="40000"/>
                    </a:prstClr>
                  </a:outerShdw>
                </a:effectLst>
                <a:latin typeface="Tw Cen MT"/>
                <a:cs typeface="Tw Cen MT"/>
              </a:rPr>
              <a:t> right to license any of the above to third parties</a:t>
            </a:r>
          </a:p>
          <a:p>
            <a:endParaRPr lang="en-US" sz="2400" b="1" dirty="0" smtClean="0">
              <a:solidFill>
                <a:srgbClr val="FFFFFF"/>
              </a:solidFill>
              <a:effectLst>
                <a:outerShdw blurRad="50800" dist="38100" dir="2700000" algn="tl" rotWithShape="0">
                  <a:prstClr val="black">
                    <a:alpha val="40000"/>
                  </a:prstClr>
                </a:outerShdw>
              </a:effectLst>
              <a:latin typeface="Tw Cen MT"/>
              <a:cs typeface="Tw Cen MT"/>
            </a:endParaRPr>
          </a:p>
        </p:txBody>
      </p:sp>
      <p:pic>
        <p:nvPicPr>
          <p:cNvPr id="3" name="Picture 2" descr="CopyrightPuzz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1522" y="-286254"/>
            <a:ext cx="4580086" cy="3041177"/>
          </a:xfrm>
          <a:prstGeom prst="rect">
            <a:avLst/>
          </a:prstGeom>
        </p:spPr>
      </p:pic>
      <p:sp>
        <p:nvSpPr>
          <p:cNvPr id="4" name="TextBox 3"/>
          <p:cNvSpPr txBox="1"/>
          <p:nvPr/>
        </p:nvSpPr>
        <p:spPr>
          <a:xfrm>
            <a:off x="0" y="1942714"/>
            <a:ext cx="7761486" cy="861774"/>
          </a:xfrm>
          <a:prstGeom prst="rect">
            <a:avLst/>
          </a:prstGeom>
          <a:noFill/>
        </p:spPr>
        <p:txBody>
          <a:bodyPr wrap="square" rtlCol="0">
            <a:spAutoFit/>
          </a:bodyPr>
          <a:lstStyle/>
          <a:p>
            <a:r>
              <a:rPr lang="en-US" sz="3200" b="1" dirty="0" smtClean="0">
                <a:solidFill>
                  <a:srgbClr val="FFFFFF"/>
                </a:solidFill>
                <a:effectLst>
                  <a:outerShdw blurRad="50800" dist="38100" dir="2700000" algn="tl" rotWithShape="0">
                    <a:prstClr val="black">
                      <a:alpha val="40000"/>
                    </a:prstClr>
                  </a:outerShdw>
                </a:effectLst>
                <a:latin typeface="Tw Cen MT"/>
                <a:cs typeface="Tw Cen MT"/>
              </a:rPr>
              <a:t>Copyright is a bundle of rights:</a:t>
            </a:r>
          </a:p>
          <a:p>
            <a:endParaRPr lang="en-US" dirty="0"/>
          </a:p>
        </p:txBody>
      </p:sp>
    </p:spTree>
    <p:extLst>
      <p:ext uri="{BB962C8B-B14F-4D97-AF65-F5344CB8AC3E}">
        <p14:creationId xmlns:p14="http://schemas.microsoft.com/office/powerpoint/2010/main" val="27651738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8462" y="6388892"/>
            <a:ext cx="865553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copyright_001.jpg © Olivia Hotshot used by CC BY-NC 2.0</a:t>
            </a:r>
          </a:p>
          <a:p>
            <a:pPr algn="r"/>
            <a:r>
              <a:rPr lang="en-US" sz="1000" dirty="0" smtClean="0">
                <a:solidFill>
                  <a:srgbClr val="FFFFFF"/>
                </a:solidFill>
                <a:latin typeface="Tw Cen MT"/>
                <a:cs typeface="Tw Cen MT"/>
              </a:rPr>
              <a:t>http://www.flickr.com/photos/oliviahotshot/3497952240/lightbox/</a:t>
            </a:r>
          </a:p>
        </p:txBody>
      </p:sp>
      <p:sp>
        <p:nvSpPr>
          <p:cNvPr id="12" name="TextBox 11"/>
          <p:cNvSpPr txBox="1"/>
          <p:nvPr/>
        </p:nvSpPr>
        <p:spPr>
          <a:xfrm>
            <a:off x="229317" y="319833"/>
            <a:ext cx="5509845" cy="2123658"/>
          </a:xfrm>
          <a:prstGeom prst="rect">
            <a:avLst/>
          </a:prstGeom>
          <a:noFill/>
        </p:spPr>
        <p:txBody>
          <a:bodyPr wrap="square" rtlCol="0">
            <a:spAutoFit/>
          </a:bodyPr>
          <a:lstStyle/>
          <a:p>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How do we get</a:t>
            </a:r>
          </a:p>
          <a:p>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Copyright?</a:t>
            </a:r>
          </a:p>
          <a:p>
            <a:endParaRPr lang="en-US" sz="4400" b="1" dirty="0">
              <a:solidFill>
                <a:srgbClr val="FFFFFF"/>
              </a:solidFill>
              <a:effectLst>
                <a:outerShdw blurRad="50800" dist="38100" dir="2700000" algn="tl" rotWithShape="0">
                  <a:prstClr val="black">
                    <a:alpha val="40000"/>
                  </a:prstClr>
                </a:outerShdw>
              </a:effectLst>
              <a:latin typeface="Tw Cen MT"/>
              <a:cs typeface="Tw Cen MT"/>
            </a:endParaRP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14" name="TextBox 13"/>
          <p:cNvSpPr txBox="1"/>
          <p:nvPr/>
        </p:nvSpPr>
        <p:spPr>
          <a:xfrm>
            <a:off x="91204" y="2887682"/>
            <a:ext cx="9144001" cy="4154983"/>
          </a:xfrm>
          <a:prstGeom prst="rect">
            <a:avLst/>
          </a:prstGeom>
          <a:noFill/>
        </p:spPr>
        <p:txBody>
          <a:bodyPr wrap="square" rtlCol="0">
            <a:spAutoFit/>
          </a:bodyPr>
          <a:lstStyle/>
          <a:p>
            <a:pPr marL="457200" indent="-457200">
              <a:buFont typeface="Wingdings" charset="2"/>
              <a:buChar char="§"/>
            </a:pPr>
            <a:r>
              <a:rPr lang="en-US" sz="2800" dirty="0" smtClean="0">
                <a:solidFill>
                  <a:srgbClr val="FFFFFF"/>
                </a:solidFill>
                <a:latin typeface="Tw Cen MT"/>
                <a:cs typeface="Tw Cen MT"/>
              </a:rPr>
              <a:t>Copyright exists from the moment of creation, and lasts for the life of the author plus 70 years*</a:t>
            </a:r>
          </a:p>
          <a:p>
            <a:endParaRPr lang="en-US" sz="2800" dirty="0" smtClean="0">
              <a:solidFill>
                <a:srgbClr val="FFFFFF"/>
              </a:solidFill>
              <a:latin typeface="Tw Cen MT"/>
              <a:cs typeface="Tw Cen MT"/>
            </a:endParaRPr>
          </a:p>
          <a:p>
            <a:pPr marL="457200" indent="-457200">
              <a:buFont typeface="Wingdings" charset="2"/>
              <a:buChar char="§"/>
            </a:pPr>
            <a:r>
              <a:rPr lang="en-US" sz="2800" dirty="0" smtClean="0">
                <a:solidFill>
                  <a:srgbClr val="FFFFFF"/>
                </a:solidFill>
                <a:latin typeface="Tw Cen MT"/>
                <a:cs typeface="Tw Cen MT"/>
              </a:rPr>
              <a:t>You used to mark your work and register it with the copyright office, but you don’t anymore</a:t>
            </a:r>
          </a:p>
          <a:p>
            <a:pPr marL="457200" indent="-457200" algn="r">
              <a:buFont typeface="Wingdings" charset="2"/>
              <a:buChar char="§"/>
            </a:pPr>
            <a:endParaRPr lang="en-US" sz="2800" dirty="0" smtClean="0">
              <a:solidFill>
                <a:srgbClr val="FFFFFF"/>
              </a:solidFill>
              <a:latin typeface="Tw Cen MT"/>
              <a:cs typeface="Tw Cen MT"/>
            </a:endParaRPr>
          </a:p>
          <a:p>
            <a:pPr marL="571500" indent="-571500">
              <a:buFont typeface="Wingdings" charset="2"/>
              <a:buChar char="§"/>
            </a:pPr>
            <a:r>
              <a:rPr lang="en-US" sz="3600" b="1" dirty="0" smtClean="0">
                <a:solidFill>
                  <a:schemeClr val="accent6">
                    <a:lumMod val="75000"/>
                  </a:schemeClr>
                </a:solidFill>
                <a:effectLst>
                  <a:glow rad="228600">
                    <a:schemeClr val="accent6">
                      <a:satMod val="175000"/>
                      <a:alpha val="40000"/>
                    </a:schemeClr>
                  </a:glow>
                  <a:outerShdw blurRad="50800" dist="38100" dir="2700000" algn="tl" rotWithShape="0">
                    <a:srgbClr val="000000">
                      <a:alpha val="43000"/>
                    </a:srgbClr>
                  </a:outerShdw>
                </a:effectLst>
                <a:latin typeface="Tw Cen MT"/>
                <a:cs typeface="Tw Cen MT"/>
              </a:rPr>
              <a:t>Copyright Just Happens</a:t>
            </a:r>
          </a:p>
          <a:p>
            <a:endParaRPr lang="en-US" dirty="0" smtClean="0">
              <a:solidFill>
                <a:srgbClr val="FFFFFF"/>
              </a:solidFill>
              <a:effectLst/>
              <a:latin typeface="Tw Cen MT"/>
              <a:cs typeface="Tw Cen MT"/>
            </a:endParaRPr>
          </a:p>
          <a:p>
            <a:r>
              <a:rPr lang="en-US" dirty="0">
                <a:solidFill>
                  <a:srgbClr val="FFFFFF"/>
                </a:solidFill>
                <a:effectLst/>
                <a:latin typeface="Tw Cen MT"/>
                <a:cs typeface="Tw Cen MT"/>
              </a:rPr>
              <a:t>*</a:t>
            </a:r>
            <a:r>
              <a:rPr lang="en-US" dirty="0" smtClean="0">
                <a:solidFill>
                  <a:srgbClr val="FFFFFF"/>
                </a:solidFill>
                <a:effectLst/>
                <a:latin typeface="Tw Cen MT"/>
                <a:cs typeface="Tw Cen MT"/>
              </a:rPr>
              <a:t>there are always exceptions</a:t>
            </a:r>
          </a:p>
          <a:p>
            <a:endParaRPr lang="en-US" sz="2400" dirty="0" smtClean="0"/>
          </a:p>
        </p:txBody>
      </p:sp>
      <p:pic>
        <p:nvPicPr>
          <p:cNvPr id="4" name="Picture 3" descr="CopyrightBubbl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5702" y="-203270"/>
            <a:ext cx="4428298" cy="3090952"/>
          </a:xfrm>
          <a:prstGeom prst="rect">
            <a:avLst/>
          </a:prstGeom>
        </p:spPr>
      </p:pic>
    </p:spTree>
    <p:extLst>
      <p:ext uri="{BB962C8B-B14F-4D97-AF65-F5344CB8AC3E}">
        <p14:creationId xmlns:p14="http://schemas.microsoft.com/office/powerpoint/2010/main" val="11463967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88462" y="6388892"/>
            <a:ext cx="8655538" cy="400110"/>
          </a:xfrm>
          <a:prstGeom prst="rect">
            <a:avLst/>
          </a:prstGeom>
          <a:noFill/>
        </p:spPr>
        <p:txBody>
          <a:bodyPr wrap="square" rtlCol="0">
            <a:spAutoFit/>
          </a:bodyPr>
          <a:lstStyle/>
          <a:p>
            <a:pPr algn="r"/>
            <a:r>
              <a:rPr lang="en-US" sz="1000" dirty="0" smtClean="0">
                <a:solidFill>
                  <a:srgbClr val="FFFFFF"/>
                </a:solidFill>
                <a:latin typeface="Tw Cen MT"/>
                <a:cs typeface="Tw Cen MT"/>
              </a:rPr>
              <a:t>Noria con Copyrights © Alex Novoa used by CC BY-NC-ND 2.0</a:t>
            </a:r>
          </a:p>
          <a:p>
            <a:pPr algn="r"/>
            <a:r>
              <a:rPr lang="en-US" sz="1000" dirty="0" smtClean="0">
                <a:solidFill>
                  <a:srgbClr val="FFFFFF"/>
                </a:solidFill>
                <a:latin typeface="Tw Cen MT"/>
                <a:cs typeface="Tw Cen MT"/>
              </a:rPr>
              <a:t>http://www.flickr.com/photos/alezes/4984061265/lightbox/</a:t>
            </a:r>
          </a:p>
        </p:txBody>
      </p:sp>
      <p:sp>
        <p:nvSpPr>
          <p:cNvPr id="12" name="TextBox 11"/>
          <p:cNvSpPr txBox="1"/>
          <p:nvPr/>
        </p:nvSpPr>
        <p:spPr>
          <a:xfrm>
            <a:off x="229317" y="319833"/>
            <a:ext cx="5509845" cy="2123658"/>
          </a:xfrm>
          <a:prstGeom prst="rect">
            <a:avLst/>
          </a:prstGeom>
          <a:noFill/>
        </p:spPr>
        <p:txBody>
          <a:bodyPr wrap="square" rtlCol="0">
            <a:spAutoFit/>
          </a:bodyPr>
          <a:lstStyle/>
          <a:p>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Requirements for</a:t>
            </a:r>
          </a:p>
          <a:p>
            <a:r>
              <a:rPr lang="en-US" sz="4400" b="1" dirty="0" smtClean="0">
                <a:solidFill>
                  <a:srgbClr val="FFFFFF"/>
                </a:solidFill>
                <a:effectLst>
                  <a:outerShdw blurRad="50800" dist="38100" dir="2700000" algn="tl" rotWithShape="0">
                    <a:prstClr val="black">
                      <a:alpha val="40000"/>
                    </a:prstClr>
                  </a:outerShdw>
                </a:effectLst>
                <a:latin typeface="Tw Cen MT"/>
                <a:cs typeface="Tw Cen MT"/>
              </a:rPr>
              <a:t>Protection</a:t>
            </a:r>
          </a:p>
          <a:p>
            <a:endParaRPr lang="en-US" sz="4400" b="1" dirty="0">
              <a:solidFill>
                <a:srgbClr val="FFFFFF"/>
              </a:solidFill>
              <a:effectLst>
                <a:outerShdw blurRad="50800" dist="38100" dir="2700000" algn="tl" rotWithShape="0">
                  <a:prstClr val="black">
                    <a:alpha val="40000"/>
                  </a:prstClr>
                </a:outerShdw>
              </a:effectLst>
              <a:latin typeface="Tw Cen MT"/>
              <a:cs typeface="Tw Cen MT"/>
            </a:endParaRP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sp>
        <p:nvSpPr>
          <p:cNvPr id="14" name="TextBox 13"/>
          <p:cNvSpPr txBox="1"/>
          <p:nvPr/>
        </p:nvSpPr>
        <p:spPr>
          <a:xfrm>
            <a:off x="229317" y="2426529"/>
            <a:ext cx="5462079" cy="3477875"/>
          </a:xfrm>
          <a:prstGeom prst="rect">
            <a:avLst/>
          </a:prstGeom>
          <a:noFill/>
        </p:spPr>
        <p:txBody>
          <a:bodyPr wrap="square" rtlCol="0">
            <a:spAutoFit/>
          </a:bodyPr>
          <a:lstStyle/>
          <a:p>
            <a:pPr marL="457200" indent="-457200">
              <a:buFont typeface="Wingdings" charset="2"/>
              <a:buChar char="§"/>
            </a:pPr>
            <a:r>
              <a:rPr lang="en-US" sz="2800" dirty="0" smtClean="0">
                <a:solidFill>
                  <a:srgbClr val="FFFFFF"/>
                </a:solidFill>
                <a:latin typeface="Tw Cen MT"/>
                <a:cs typeface="Tw Cen MT"/>
              </a:rPr>
              <a:t>An original work</a:t>
            </a:r>
          </a:p>
          <a:p>
            <a:endParaRPr lang="en-US" sz="2800" dirty="0" smtClean="0">
              <a:solidFill>
                <a:srgbClr val="FFFFFF"/>
              </a:solidFill>
              <a:latin typeface="Tw Cen MT"/>
              <a:cs typeface="Tw Cen MT"/>
            </a:endParaRPr>
          </a:p>
          <a:p>
            <a:pPr marL="457200" indent="-457200">
              <a:buFont typeface="Wingdings" charset="2"/>
              <a:buChar char="§"/>
            </a:pPr>
            <a:r>
              <a:rPr lang="en-US" sz="2800" dirty="0" smtClean="0">
                <a:solidFill>
                  <a:srgbClr val="FFFFFF"/>
                </a:solidFill>
                <a:latin typeface="Tw Cen MT"/>
                <a:cs typeface="Tw Cen MT"/>
              </a:rPr>
              <a:t>Creativity (just a dash)</a:t>
            </a:r>
          </a:p>
          <a:p>
            <a:endParaRPr lang="en-US" sz="2800" dirty="0" smtClean="0">
              <a:solidFill>
                <a:srgbClr val="FFFFFF"/>
              </a:solidFill>
              <a:latin typeface="Tw Cen MT"/>
              <a:cs typeface="Tw Cen MT"/>
            </a:endParaRPr>
          </a:p>
          <a:p>
            <a:pPr marL="457200" indent="-457200">
              <a:buFont typeface="Wingdings" charset="2"/>
              <a:buChar char="§"/>
            </a:pPr>
            <a:r>
              <a:rPr lang="en-US" sz="2800" dirty="0" smtClean="0">
                <a:solidFill>
                  <a:srgbClr val="FFFFFF"/>
                </a:solidFill>
                <a:latin typeface="Tw Cen MT"/>
                <a:cs typeface="Tw Cen MT"/>
              </a:rPr>
              <a:t>Fixed in a tangible medium of expression</a:t>
            </a:r>
          </a:p>
          <a:p>
            <a:pPr algn="r"/>
            <a:endParaRPr lang="en-US" sz="2800" dirty="0" smtClean="0">
              <a:solidFill>
                <a:srgbClr val="FFFFFF"/>
              </a:solidFill>
              <a:latin typeface="Tw Cen MT"/>
              <a:cs typeface="Tw Cen MT"/>
            </a:endParaRPr>
          </a:p>
          <a:p>
            <a:endParaRPr lang="en-US" sz="2400" dirty="0" smtClean="0"/>
          </a:p>
        </p:txBody>
      </p:sp>
      <p:pic>
        <p:nvPicPr>
          <p:cNvPr id="3" name="Picture 2" descr="CopyrightFerrisWhee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3964" y="-1"/>
            <a:ext cx="3680036" cy="5525580"/>
          </a:xfrm>
          <a:prstGeom prst="rect">
            <a:avLst/>
          </a:prstGeom>
        </p:spPr>
      </p:pic>
    </p:spTree>
    <p:extLst>
      <p:ext uri="{BB962C8B-B14F-4D97-AF65-F5344CB8AC3E}">
        <p14:creationId xmlns:p14="http://schemas.microsoft.com/office/powerpoint/2010/main" val="199979878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731" y="6388892"/>
            <a:ext cx="4039018" cy="400110"/>
          </a:xfrm>
          <a:prstGeom prst="rect">
            <a:avLst/>
          </a:prstGeom>
          <a:noFill/>
        </p:spPr>
        <p:txBody>
          <a:bodyPr wrap="square" rtlCol="0">
            <a:spAutoFit/>
          </a:bodyPr>
          <a:lstStyle/>
          <a:p>
            <a:r>
              <a:rPr lang="en-US" sz="1000" dirty="0" smtClean="0">
                <a:solidFill>
                  <a:srgbClr val="FFFFFF"/>
                </a:solidFill>
                <a:latin typeface="Tw Cen MT"/>
                <a:cs typeface="Tw Cen MT"/>
              </a:rPr>
              <a:t>Copyright is a Pierced Heart © bixentro used by CC BY 2.0</a:t>
            </a:r>
          </a:p>
          <a:p>
            <a:r>
              <a:rPr lang="en-US" sz="1000" dirty="0" smtClean="0">
                <a:solidFill>
                  <a:srgbClr val="FFFFFF"/>
                </a:solidFill>
                <a:latin typeface="Tw Cen MT"/>
                <a:cs typeface="Tw Cen MT"/>
              </a:rPr>
              <a:t>http://www.flickr.com/photos/bixentro/1541906794/lightbox/</a:t>
            </a:r>
          </a:p>
        </p:txBody>
      </p:sp>
      <p:sp>
        <p:nvSpPr>
          <p:cNvPr id="12" name="TextBox 11"/>
          <p:cNvSpPr txBox="1"/>
          <p:nvPr/>
        </p:nvSpPr>
        <p:spPr>
          <a:xfrm>
            <a:off x="229317" y="319833"/>
            <a:ext cx="4152183" cy="4493538"/>
          </a:xfrm>
          <a:prstGeom prst="rect">
            <a:avLst/>
          </a:prstGeom>
          <a:noFill/>
        </p:spPr>
        <p:txBody>
          <a:bodyPr wrap="square" rtlCol="0">
            <a:spAutoFit/>
          </a:bodyPr>
          <a:lstStyle/>
          <a:p>
            <a:r>
              <a:rPr lang="en-US" sz="6600" b="1" dirty="0" smtClean="0">
                <a:solidFill>
                  <a:srgbClr val="FFFFFF"/>
                </a:solidFill>
                <a:effectLst>
                  <a:outerShdw blurRad="50800" dist="38100" dir="2700000" algn="tl" rotWithShape="0">
                    <a:prstClr val="black">
                      <a:alpha val="40000"/>
                    </a:prstClr>
                  </a:outerShdw>
                </a:effectLst>
                <a:latin typeface="Tw Cen MT"/>
                <a:cs typeface="Tw Cen MT"/>
              </a:rPr>
              <a:t>Managing</a:t>
            </a:r>
          </a:p>
          <a:p>
            <a:r>
              <a:rPr lang="en-US" sz="6600" b="1" dirty="0" smtClean="0">
                <a:solidFill>
                  <a:srgbClr val="FFFFFF"/>
                </a:solidFill>
                <a:effectLst>
                  <a:outerShdw blurRad="50800" dist="38100" dir="2700000" algn="tl" rotWithShape="0">
                    <a:prstClr val="black">
                      <a:alpha val="40000"/>
                    </a:prstClr>
                  </a:outerShdw>
                </a:effectLst>
                <a:latin typeface="Tw Cen MT"/>
                <a:cs typeface="Tw Cen MT"/>
              </a:rPr>
              <a:t>Our</a:t>
            </a:r>
          </a:p>
          <a:p>
            <a:r>
              <a:rPr lang="en-US" sz="6600" b="1" dirty="0" smtClean="0">
                <a:solidFill>
                  <a:srgbClr val="FFFFFF"/>
                </a:solidFill>
                <a:effectLst>
                  <a:outerShdw blurRad="50800" dist="38100" dir="2700000" algn="tl" rotWithShape="0">
                    <a:prstClr val="black">
                      <a:alpha val="40000"/>
                    </a:prstClr>
                  </a:outerShdw>
                </a:effectLst>
                <a:latin typeface="Tw Cen MT"/>
                <a:cs typeface="Tw Cen MT"/>
              </a:rPr>
              <a:t>Rights</a:t>
            </a:r>
          </a:p>
          <a:p>
            <a:endParaRPr lang="en-US" sz="4400" b="1" dirty="0" smtClean="0">
              <a:solidFill>
                <a:srgbClr val="FFFFFF"/>
              </a:solidFill>
              <a:effectLst>
                <a:outerShdw blurRad="50800" dist="38100" dir="2700000" algn="tl" rotWithShape="0">
                  <a:prstClr val="black">
                    <a:alpha val="40000"/>
                  </a:prstClr>
                </a:outerShdw>
              </a:effectLst>
              <a:latin typeface="Tw Cen MT"/>
              <a:cs typeface="Tw Cen MT"/>
            </a:endParaRPr>
          </a:p>
          <a:p>
            <a:endParaRPr lang="en-US" sz="4400" b="1" dirty="0">
              <a:solidFill>
                <a:srgbClr val="FFFFFF"/>
              </a:solidFill>
              <a:effectLst>
                <a:outerShdw blurRad="50800" dist="38100" dir="2700000" algn="tl" rotWithShape="0">
                  <a:prstClr val="black">
                    <a:alpha val="40000"/>
                  </a:prstClr>
                </a:outerShdw>
              </a:effectLst>
              <a:latin typeface="Tw Cen MT"/>
              <a:cs typeface="Tw Cen MT"/>
            </a:endParaRPr>
          </a:p>
        </p:txBody>
      </p:sp>
      <p:sp>
        <p:nvSpPr>
          <p:cNvPr id="13" name="TextBox 12"/>
          <p:cNvSpPr txBox="1"/>
          <p:nvPr/>
        </p:nvSpPr>
        <p:spPr>
          <a:xfrm>
            <a:off x="527538" y="2754923"/>
            <a:ext cx="184666" cy="369332"/>
          </a:xfrm>
          <a:prstGeom prst="rect">
            <a:avLst/>
          </a:prstGeom>
          <a:noFill/>
        </p:spPr>
        <p:txBody>
          <a:bodyPr wrap="none" rtlCol="0">
            <a:spAutoFit/>
          </a:bodyPr>
          <a:lstStyle/>
          <a:p>
            <a:endParaRPr lang="en-US" dirty="0"/>
          </a:p>
        </p:txBody>
      </p:sp>
      <p:pic>
        <p:nvPicPr>
          <p:cNvPr id="5" name="Picture 4" descr="CopyrightHear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2248" y="0"/>
            <a:ext cx="5091752" cy="6789002"/>
          </a:xfrm>
          <a:prstGeom prst="rect">
            <a:avLst/>
          </a:prstGeom>
        </p:spPr>
      </p:pic>
    </p:spTree>
    <p:extLst>
      <p:ext uri="{BB962C8B-B14F-4D97-AF65-F5344CB8AC3E}">
        <p14:creationId xmlns:p14="http://schemas.microsoft.com/office/powerpoint/2010/main" val="13985351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718</TotalTime>
  <Words>1500</Words>
  <Application>Microsoft Macintosh PowerPoint</Application>
  <PresentationFormat>On-screen Show (4:3)</PresentationFormat>
  <Paragraphs>209</Paragraphs>
  <Slides>27</Slides>
  <Notes>23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Copyright</vt:lpstr>
      <vt:lpstr>Copyright</vt:lpstr>
      <vt:lpstr> Learning Outcomes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Copyright</vt:lpstr>
    </vt:vector>
  </TitlesOfParts>
  <Company>Miami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Copyright: Protecting Your Own Fair Use of Others</dc:title>
  <dc:creator>Jen Waller</dc:creator>
  <cp:lastModifiedBy>Jen Waller</cp:lastModifiedBy>
  <cp:revision>64</cp:revision>
  <dcterms:created xsi:type="dcterms:W3CDTF">2013-03-20T16:35:27Z</dcterms:created>
  <dcterms:modified xsi:type="dcterms:W3CDTF">2013-03-21T17:17:38Z</dcterms:modified>
</cp:coreProperties>
</file>