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notesMasterIdLst>
    <p:notesMasterId r:id="rId61"/>
  </p:notesMasterIdLst>
  <p:sldIdLst>
    <p:sldId id="347" r:id="rId2"/>
    <p:sldId id="346" r:id="rId3"/>
    <p:sldId id="369" r:id="rId4"/>
    <p:sldId id="370" r:id="rId5"/>
    <p:sldId id="371" r:id="rId6"/>
    <p:sldId id="353" r:id="rId7"/>
    <p:sldId id="334" r:id="rId8"/>
    <p:sldId id="356" r:id="rId9"/>
    <p:sldId id="380" r:id="rId10"/>
    <p:sldId id="348" r:id="rId11"/>
    <p:sldId id="352" r:id="rId12"/>
    <p:sldId id="355" r:id="rId13"/>
    <p:sldId id="357" r:id="rId14"/>
    <p:sldId id="358" r:id="rId15"/>
    <p:sldId id="335" r:id="rId16"/>
    <p:sldId id="393" r:id="rId17"/>
    <p:sldId id="359" r:id="rId18"/>
    <p:sldId id="336" r:id="rId19"/>
    <p:sldId id="338" r:id="rId20"/>
    <p:sldId id="339" r:id="rId21"/>
    <p:sldId id="341" r:id="rId22"/>
    <p:sldId id="342" r:id="rId23"/>
    <p:sldId id="351" r:id="rId24"/>
    <p:sldId id="343" r:id="rId25"/>
    <p:sldId id="360" r:id="rId26"/>
    <p:sldId id="364" r:id="rId27"/>
    <p:sldId id="365" r:id="rId28"/>
    <p:sldId id="394" r:id="rId29"/>
    <p:sldId id="366" r:id="rId30"/>
    <p:sldId id="344" r:id="rId31"/>
    <p:sldId id="372" r:id="rId32"/>
    <p:sldId id="374" r:id="rId33"/>
    <p:sldId id="373" r:id="rId34"/>
    <p:sldId id="362" r:id="rId35"/>
    <p:sldId id="367" r:id="rId36"/>
    <p:sldId id="381" r:id="rId37"/>
    <p:sldId id="382" r:id="rId38"/>
    <p:sldId id="383" r:id="rId39"/>
    <p:sldId id="391" r:id="rId40"/>
    <p:sldId id="387" r:id="rId41"/>
    <p:sldId id="395" r:id="rId42"/>
    <p:sldId id="397" r:id="rId43"/>
    <p:sldId id="392" r:id="rId44"/>
    <p:sldId id="384" r:id="rId45"/>
    <p:sldId id="385" r:id="rId46"/>
    <p:sldId id="386" r:id="rId47"/>
    <p:sldId id="389" r:id="rId48"/>
    <p:sldId id="396" r:id="rId49"/>
    <p:sldId id="399" r:id="rId50"/>
    <p:sldId id="390" r:id="rId51"/>
    <p:sldId id="400" r:id="rId52"/>
    <p:sldId id="388" r:id="rId53"/>
    <p:sldId id="398" r:id="rId54"/>
    <p:sldId id="368" r:id="rId55"/>
    <p:sldId id="376" r:id="rId56"/>
    <p:sldId id="377" r:id="rId57"/>
    <p:sldId id="378" r:id="rId58"/>
    <p:sldId id="379" r:id="rId59"/>
    <p:sldId id="375"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gray"/>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473" autoAdjust="0"/>
  </p:normalViewPr>
  <p:slideViewPr>
    <p:cSldViewPr snapToGrid="0" snapToObjects="1">
      <p:cViewPr>
        <p:scale>
          <a:sx n="68" d="100"/>
          <a:sy n="68" d="100"/>
        </p:scale>
        <p:origin x="-1968" y="-24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presProps" Target="presProps.xml"/><Relationship Id="rId64" Type="http://schemas.openxmlformats.org/officeDocument/2006/relationships/viewProps" Target="viewProps.xml"/><Relationship Id="rId65" Type="http://schemas.openxmlformats.org/officeDocument/2006/relationships/theme" Target="theme/theme1.xml"/><Relationship Id="rId66"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notesMaster" Target="notesMasters/notesMaster1.xml"/><Relationship Id="rId62"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FC3FBA-0E32-B64C-91BB-A2EF2C0C8CFE}" type="datetimeFigureOut">
              <a:rPr lang="en-US" smtClean="0"/>
              <a:t>4/11/14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4130FC-6667-A14F-AFD5-82B12269EA1A}" type="slidenum">
              <a:rPr lang="en-US" smtClean="0"/>
              <a:t>‹#›</a:t>
            </a:fld>
            <a:endParaRPr lang="en-US" dirty="0"/>
          </a:p>
        </p:txBody>
      </p:sp>
    </p:spTree>
    <p:extLst>
      <p:ext uri="{BB962C8B-B14F-4D97-AF65-F5344CB8AC3E}">
        <p14:creationId xmlns:p14="http://schemas.microsoft.com/office/powerpoint/2010/main" val="41727135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Google Glass</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effectLst/>
                <a:latin typeface="+mn-lt"/>
                <a:ea typeface="+mn-ea"/>
                <a:cs typeface="+mn-cs"/>
              </a:rPr>
              <a:t>how </a:t>
            </a:r>
            <a:r>
              <a:rPr lang="en-US" sz="1200" kern="1200" baseline="0" dirty="0" smtClean="0">
                <a:solidFill>
                  <a:schemeClr val="tx1"/>
                </a:solidFill>
                <a:effectLst/>
                <a:latin typeface="+mn-lt"/>
                <a:ea typeface="+mn-ea"/>
                <a:cs typeface="+mn-cs"/>
              </a:rPr>
              <a:t>it </a:t>
            </a:r>
            <a:r>
              <a:rPr lang="en-US" sz="1200" kern="1200" baseline="0" dirty="0" smtClean="0">
                <a:solidFill>
                  <a:schemeClr val="tx1"/>
                </a:solidFill>
                <a:effectLst/>
                <a:latin typeface="+mn-lt"/>
                <a:ea typeface="+mn-ea"/>
                <a:cs typeface="+mn-cs"/>
              </a:rPr>
              <a:t>works</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effectLst/>
                <a:latin typeface="+mn-lt"/>
                <a:ea typeface="+mn-ea"/>
                <a:cs typeface="+mn-cs"/>
              </a:rPr>
              <a:t>my </a:t>
            </a:r>
            <a:r>
              <a:rPr lang="en-US" sz="1200" kern="1200" baseline="0" dirty="0" smtClean="0">
                <a:solidFill>
                  <a:schemeClr val="tx1"/>
                </a:solidFill>
                <a:effectLst/>
                <a:latin typeface="+mn-lt"/>
                <a:ea typeface="+mn-ea"/>
                <a:cs typeface="+mn-cs"/>
              </a:rPr>
              <a:t>thoughts about how it </a:t>
            </a:r>
            <a:r>
              <a:rPr lang="en-US" sz="1200" kern="1200" baseline="0" dirty="0" smtClean="0">
                <a:solidFill>
                  <a:schemeClr val="tx1"/>
                </a:solidFill>
                <a:effectLst/>
                <a:latin typeface="+mn-lt"/>
                <a:ea typeface="+mn-ea"/>
                <a:cs typeface="+mn-cs"/>
              </a:rPr>
              <a:t>works</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effectLst/>
                <a:latin typeface="+mn-lt"/>
                <a:ea typeface="+mn-ea"/>
                <a:cs typeface="+mn-cs"/>
              </a:rPr>
              <a:t>how </a:t>
            </a:r>
            <a:r>
              <a:rPr lang="en-US" sz="1200" kern="1200" baseline="0" dirty="0" smtClean="0">
                <a:solidFill>
                  <a:schemeClr val="tx1"/>
                </a:solidFill>
                <a:effectLst/>
                <a:latin typeface="+mn-lt"/>
                <a:ea typeface="+mn-ea"/>
                <a:cs typeface="+mn-cs"/>
              </a:rPr>
              <a:t>I’ve been using </a:t>
            </a:r>
            <a:r>
              <a:rPr lang="en-US" sz="1200" kern="1200" baseline="0" dirty="0" smtClean="0">
                <a:solidFill>
                  <a:schemeClr val="tx1"/>
                </a:solidFill>
                <a:effectLst/>
                <a:latin typeface="+mn-lt"/>
                <a:ea typeface="+mn-ea"/>
                <a:cs typeface="+mn-cs"/>
              </a:rPr>
              <a:t>it</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effectLst/>
                <a:latin typeface="+mn-lt"/>
                <a:ea typeface="+mn-ea"/>
                <a:cs typeface="+mn-cs"/>
              </a:rPr>
              <a:t>how </a:t>
            </a:r>
            <a:r>
              <a:rPr lang="en-US" sz="1200" kern="1200" baseline="0" dirty="0" smtClean="0">
                <a:solidFill>
                  <a:schemeClr val="tx1"/>
                </a:solidFill>
                <a:effectLst/>
                <a:latin typeface="+mn-lt"/>
                <a:ea typeface="+mn-ea"/>
                <a:cs typeface="+mn-cs"/>
              </a:rPr>
              <a:t>others are using </a:t>
            </a:r>
            <a:r>
              <a:rPr lang="en-US" sz="1200" kern="1200" baseline="0" dirty="0" smtClean="0">
                <a:solidFill>
                  <a:schemeClr val="tx1"/>
                </a:solidFill>
                <a:effectLst/>
                <a:latin typeface="+mn-lt"/>
                <a:ea typeface="+mn-ea"/>
                <a:cs typeface="+mn-cs"/>
              </a:rPr>
              <a:t>it</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effectLst/>
                <a:latin typeface="+mn-lt"/>
                <a:ea typeface="+mn-ea"/>
                <a:cs typeface="+mn-cs"/>
              </a:rPr>
              <a:t>ways </a:t>
            </a:r>
            <a:r>
              <a:rPr lang="en-US" sz="1200" kern="1200" baseline="0" dirty="0" smtClean="0">
                <a:solidFill>
                  <a:schemeClr val="tx1"/>
                </a:solidFill>
                <a:effectLst/>
                <a:latin typeface="+mn-lt"/>
                <a:ea typeface="+mn-ea"/>
                <a:cs typeface="+mn-cs"/>
              </a:rPr>
              <a:t>you might want to think about using it in the future.</a:t>
            </a:r>
          </a:p>
        </p:txBody>
      </p:sp>
      <p:sp>
        <p:nvSpPr>
          <p:cNvPr id="4" name="Slide Number Placeholder 3"/>
          <p:cNvSpPr>
            <a:spLocks noGrp="1"/>
          </p:cNvSpPr>
          <p:nvPr>
            <p:ph type="sldNum" sz="quarter" idx="10"/>
          </p:nvPr>
        </p:nvSpPr>
        <p:spPr/>
        <p:txBody>
          <a:bodyPr/>
          <a:lstStyle/>
          <a:p>
            <a:fld id="{294130FC-6667-A14F-AFD5-82B12269EA1A}" type="slidenum">
              <a:rPr lang="en-US" smtClean="0"/>
              <a:t>1</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Colleague wants to push </a:t>
            </a:r>
            <a:r>
              <a:rPr lang="en-US" sz="1200" kern="1200" dirty="0" smtClean="0">
                <a:solidFill>
                  <a:schemeClr val="tx1"/>
                </a:solidFill>
                <a:effectLst/>
                <a:latin typeface="+mn-lt"/>
                <a:ea typeface="+mn-ea"/>
                <a:cs typeface="+mn-cs"/>
              </a:rPr>
              <a:t>his daughter on </a:t>
            </a:r>
            <a:r>
              <a:rPr lang="en-US" sz="1200" kern="1200" dirty="0" smtClean="0">
                <a:solidFill>
                  <a:schemeClr val="tx1"/>
                </a:solidFill>
                <a:effectLst/>
                <a:latin typeface="+mn-lt"/>
                <a:ea typeface="+mn-ea"/>
                <a:cs typeface="+mn-cs"/>
              </a:rPr>
              <a:t>swing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Google</a:t>
            </a:r>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Hangout</a:t>
            </a:r>
            <a:r>
              <a:rPr lang="en-US" sz="1200" kern="1200" dirty="0" smtClean="0">
                <a:solidFill>
                  <a:schemeClr val="tx1"/>
                </a:solidFill>
                <a:effectLst/>
                <a:latin typeface="+mn-lt"/>
                <a:ea typeface="+mn-ea"/>
                <a:cs typeface="+mn-cs"/>
              </a:rPr>
              <a:t> with his mother </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possible </a:t>
            </a:r>
            <a:r>
              <a:rPr lang="en-US" sz="1200" kern="1200" dirty="0" smtClean="0">
                <a:solidFill>
                  <a:schemeClr val="tx1"/>
                </a:solidFill>
                <a:effectLst/>
                <a:latin typeface="+mn-lt"/>
                <a:ea typeface="+mn-ea"/>
                <a:cs typeface="+mn-cs"/>
              </a:rPr>
              <a:t>with a cell phone, but it’s difficult precisely because it’s not hands free.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important </a:t>
            </a:r>
            <a:r>
              <a:rPr lang="en-US" sz="1200" kern="1200" dirty="0" smtClean="0">
                <a:solidFill>
                  <a:schemeClr val="tx1"/>
                </a:solidFill>
                <a:effectLst/>
                <a:latin typeface="+mn-lt"/>
                <a:ea typeface="+mn-ea"/>
                <a:cs typeface="+mn-cs"/>
              </a:rPr>
              <a:t>for all of us to keep these “human” aspects in</a:t>
            </a:r>
            <a:r>
              <a:rPr lang="en-US" sz="1200" kern="1200" baseline="0" dirty="0" smtClean="0">
                <a:solidFill>
                  <a:schemeClr val="tx1"/>
                </a:solidFill>
                <a:effectLst/>
                <a:latin typeface="+mn-lt"/>
                <a:ea typeface="+mn-ea"/>
                <a:cs typeface="+mn-cs"/>
              </a:rPr>
              <a:t> mind when we’re using and evaluating new </a:t>
            </a:r>
            <a:r>
              <a:rPr lang="en-US" sz="1200" kern="1200" baseline="0" dirty="0" smtClean="0">
                <a:solidFill>
                  <a:schemeClr val="tx1"/>
                </a:solidFill>
                <a:effectLst/>
                <a:latin typeface="+mn-lt"/>
                <a:ea typeface="+mn-ea"/>
                <a:cs typeface="+mn-cs"/>
              </a:rPr>
              <a:t>technology</a:t>
            </a: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10</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Miami University</a:t>
            </a:r>
          </a:p>
          <a:p>
            <a:r>
              <a:rPr lang="en-US" dirty="0" smtClean="0"/>
              <a:t>1809</a:t>
            </a:r>
          </a:p>
          <a:p>
            <a:r>
              <a:rPr lang="en-US" baseline="0" dirty="0" smtClean="0"/>
              <a:t>public university</a:t>
            </a:r>
          </a:p>
          <a:p>
            <a:r>
              <a:rPr lang="en-US" baseline="0" dirty="0" smtClean="0"/>
              <a:t>main </a:t>
            </a:r>
            <a:r>
              <a:rPr lang="en-US" baseline="0" dirty="0" smtClean="0"/>
              <a:t>campus in Oxford, </a:t>
            </a:r>
            <a:r>
              <a:rPr lang="en-US" baseline="0" dirty="0" smtClean="0"/>
              <a:t>Ohio</a:t>
            </a:r>
          </a:p>
          <a:p>
            <a:r>
              <a:rPr lang="en-US" baseline="0" dirty="0" smtClean="0"/>
              <a:t>three </a:t>
            </a:r>
            <a:r>
              <a:rPr lang="en-US" baseline="0" dirty="0" smtClean="0"/>
              <a:t>smaller regional campuses in Hamilton, Middletown, and West Chester, Ohio.</a:t>
            </a:r>
          </a:p>
          <a:p>
            <a:endParaRPr lang="en-US" baseline="0" dirty="0" smtClean="0"/>
          </a:p>
          <a:p>
            <a:r>
              <a:rPr lang="en-US" baseline="0" dirty="0" smtClean="0"/>
              <a:t>In 2012 </a:t>
            </a:r>
            <a:endParaRPr lang="en-US" baseline="0" dirty="0" smtClean="0"/>
          </a:p>
          <a:p>
            <a:r>
              <a:rPr lang="en-US" baseline="0" dirty="0" smtClean="0"/>
              <a:t>full </a:t>
            </a:r>
            <a:r>
              <a:rPr lang="en-US" baseline="0" dirty="0" smtClean="0"/>
              <a:t>time enrollment of 21,000 </a:t>
            </a:r>
            <a:r>
              <a:rPr lang="en-US" baseline="0" dirty="0" smtClean="0"/>
              <a:t>undergrads</a:t>
            </a:r>
          </a:p>
          <a:p>
            <a:r>
              <a:rPr lang="en-US" baseline="0" dirty="0" smtClean="0"/>
              <a:t>graduate </a:t>
            </a:r>
            <a:r>
              <a:rPr lang="en-US" baseline="0" dirty="0" smtClean="0"/>
              <a:t>enrollment of 3700 </a:t>
            </a:r>
            <a:r>
              <a:rPr lang="en-US" baseline="0" dirty="0" smtClean="0"/>
              <a:t>students</a:t>
            </a:r>
          </a:p>
          <a:p>
            <a:endParaRPr lang="en-US" baseline="0" dirty="0" smtClean="0"/>
          </a:p>
          <a:p>
            <a:r>
              <a:rPr lang="en-US" baseline="0" dirty="0" smtClean="0"/>
              <a:t>Focuses on </a:t>
            </a:r>
            <a:r>
              <a:rPr lang="en-US" baseline="0" dirty="0" smtClean="0"/>
              <a:t>undergraduate liberal </a:t>
            </a:r>
            <a:r>
              <a:rPr lang="en-US" baseline="0" dirty="0" smtClean="0"/>
              <a:t>education</a:t>
            </a:r>
          </a:p>
          <a:p>
            <a:r>
              <a:rPr lang="en-US" baseline="0" dirty="0" smtClean="0"/>
              <a:t>offers </a:t>
            </a:r>
            <a:r>
              <a:rPr lang="en-US" baseline="0" dirty="0" smtClean="0"/>
              <a:t>bachelors degrees in over 100 </a:t>
            </a:r>
            <a:r>
              <a:rPr lang="en-US" baseline="0" dirty="0" smtClean="0"/>
              <a:t>areas</a:t>
            </a:r>
          </a:p>
          <a:p>
            <a:r>
              <a:rPr lang="en-US" baseline="0" dirty="0" smtClean="0"/>
              <a:t>masters </a:t>
            </a:r>
            <a:r>
              <a:rPr lang="en-US" baseline="0" dirty="0" smtClean="0"/>
              <a:t>degrees in more than 50 </a:t>
            </a:r>
            <a:r>
              <a:rPr lang="en-US" baseline="0" dirty="0" smtClean="0"/>
              <a:t>areas</a:t>
            </a:r>
          </a:p>
          <a:p>
            <a:r>
              <a:rPr lang="en-US" baseline="0" dirty="0" smtClean="0"/>
              <a:t>several </a:t>
            </a:r>
            <a:r>
              <a:rPr lang="en-US" baseline="0" dirty="0" smtClean="0"/>
              <a:t>doctoral degrees.</a:t>
            </a:r>
            <a:endParaRPr lang="en-US" dirty="0" smtClean="0"/>
          </a:p>
        </p:txBody>
      </p:sp>
      <p:sp>
        <p:nvSpPr>
          <p:cNvPr id="4" name="Slide Number Placeholder 3"/>
          <p:cNvSpPr>
            <a:spLocks noGrp="1"/>
          </p:cNvSpPr>
          <p:nvPr>
            <p:ph type="sldNum" sz="quarter" idx="10"/>
          </p:nvPr>
        </p:nvSpPr>
        <p:spPr/>
        <p:txBody>
          <a:bodyPr/>
          <a:lstStyle/>
          <a:p>
            <a:fld id="{828708DF-F17B-0746-95C5-D2685E50C98B}" type="slidenum">
              <a:rPr lang="en-US" smtClean="0"/>
              <a:t>11</a:t>
            </a:fld>
            <a:endParaRPr lang="en-US" dirty="0"/>
          </a:p>
        </p:txBody>
      </p:sp>
    </p:spTree>
    <p:extLst>
      <p:ext uri="{BB962C8B-B14F-4D97-AF65-F5344CB8AC3E}">
        <p14:creationId xmlns:p14="http://schemas.microsoft.com/office/powerpoint/2010/main" val="25653687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AIMS = Armstrong </a:t>
            </a:r>
            <a:r>
              <a:rPr lang="en-US" sz="1200" kern="1200" baseline="0" dirty="0" smtClean="0">
                <a:solidFill>
                  <a:schemeClr val="tx1"/>
                </a:solidFill>
                <a:effectLst/>
                <a:latin typeface="+mn-lt"/>
                <a:ea typeface="+mn-ea"/>
                <a:cs typeface="+mn-cs"/>
              </a:rPr>
              <a:t>Institute for Interactive Media </a:t>
            </a:r>
            <a:r>
              <a:rPr lang="en-US" sz="1200" kern="1200" baseline="0" dirty="0" smtClean="0">
                <a:solidFill>
                  <a:schemeClr val="tx1"/>
                </a:solidFill>
                <a:effectLst/>
                <a:latin typeface="+mn-lt"/>
                <a:ea typeface="+mn-ea"/>
                <a:cs typeface="+mn-cs"/>
              </a:rPr>
              <a:t>Studies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interdisciplinary </a:t>
            </a:r>
            <a:r>
              <a:rPr lang="en-US" sz="1200" kern="1200" baseline="0" dirty="0" smtClean="0">
                <a:solidFill>
                  <a:schemeClr val="tx1"/>
                </a:solidFill>
                <a:effectLst/>
                <a:latin typeface="+mn-lt"/>
                <a:ea typeface="+mn-ea"/>
                <a:cs typeface="+mn-cs"/>
              </a:rPr>
              <a:t>program that examines how digital technology is transforming traditional areas of </a:t>
            </a:r>
            <a:r>
              <a:rPr lang="en-US" sz="1200" kern="1200" baseline="0" dirty="0" smtClean="0">
                <a:solidFill>
                  <a:schemeClr val="tx1"/>
                </a:solidFill>
                <a:effectLst/>
                <a:latin typeface="+mn-lt"/>
                <a:ea typeface="+mn-ea"/>
                <a:cs typeface="+mn-cs"/>
              </a:rPr>
              <a:t>inquiry.</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affiliate instructor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Teach “</a:t>
            </a:r>
            <a:r>
              <a:rPr lang="en-US" sz="1200" kern="1200" baseline="0" dirty="0" smtClean="0">
                <a:solidFill>
                  <a:schemeClr val="tx1"/>
                </a:solidFill>
                <a:effectLst/>
                <a:latin typeface="+mn-lt"/>
                <a:ea typeface="+mn-ea"/>
                <a:cs typeface="+mn-cs"/>
              </a:rPr>
              <a:t>Information in the Digital Age” or IMS </a:t>
            </a:r>
            <a:r>
              <a:rPr lang="en-US" sz="1200" kern="1200" baseline="0" dirty="0" smtClean="0">
                <a:solidFill>
                  <a:schemeClr val="tx1"/>
                </a:solidFill>
                <a:effectLst/>
                <a:latin typeface="+mn-lt"/>
                <a:ea typeface="+mn-ea"/>
                <a:cs typeface="+mn-cs"/>
              </a:rPr>
              <a:t>201</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class </a:t>
            </a:r>
            <a:r>
              <a:rPr lang="en-US" sz="1200" kern="1200" baseline="0" dirty="0" smtClean="0">
                <a:solidFill>
                  <a:schemeClr val="tx1"/>
                </a:solidFill>
                <a:effectLst/>
                <a:latin typeface="+mn-lt"/>
                <a:ea typeface="+mn-ea"/>
                <a:cs typeface="+mn-cs"/>
              </a:rPr>
              <a:t>explores what it means to be information literate in today’s digital </a:t>
            </a:r>
            <a:r>
              <a:rPr lang="en-US" sz="1200" kern="1200" baseline="0" dirty="0" smtClean="0">
                <a:solidFill>
                  <a:schemeClr val="tx1"/>
                </a:solidFill>
                <a:effectLst/>
                <a:latin typeface="+mn-lt"/>
                <a:ea typeface="+mn-ea"/>
                <a:cs typeface="+mn-cs"/>
              </a:rPr>
              <a:t>world</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includes </a:t>
            </a:r>
            <a:r>
              <a:rPr lang="en-US" sz="1200" kern="1200" baseline="0" dirty="0" smtClean="0">
                <a:solidFill>
                  <a:schemeClr val="tx1"/>
                </a:solidFill>
                <a:effectLst/>
                <a:latin typeface="+mn-lt"/>
                <a:ea typeface="+mn-ea"/>
                <a:cs typeface="+mn-cs"/>
              </a:rPr>
              <a:t>all aspects of the information lifecycle, including ethical and legal </a:t>
            </a:r>
            <a:r>
              <a:rPr lang="en-US" sz="1200" kern="1200" baseline="0" dirty="0" smtClean="0">
                <a:solidFill>
                  <a:schemeClr val="tx1"/>
                </a:solidFill>
                <a:effectLst/>
                <a:latin typeface="+mn-lt"/>
                <a:ea typeface="+mn-ea"/>
                <a:cs typeface="+mn-cs"/>
              </a:rPr>
              <a:t>issues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Librarians </a:t>
            </a:r>
            <a:r>
              <a:rPr lang="en-US" sz="1200" kern="1200" baseline="0" dirty="0" smtClean="0">
                <a:solidFill>
                  <a:schemeClr val="tx1"/>
                </a:solidFill>
                <a:effectLst/>
                <a:latin typeface="+mn-lt"/>
                <a:ea typeface="+mn-ea"/>
                <a:cs typeface="+mn-cs"/>
              </a:rPr>
              <a:t>are the primary instructors for IMS </a:t>
            </a:r>
            <a:r>
              <a:rPr lang="en-US" sz="1200" kern="1200" baseline="0" dirty="0" smtClean="0">
                <a:solidFill>
                  <a:schemeClr val="tx1"/>
                </a:solidFill>
                <a:effectLst/>
                <a:latin typeface="+mn-lt"/>
                <a:ea typeface="+mn-ea"/>
                <a:cs typeface="+mn-cs"/>
              </a:rPr>
              <a:t>201</a:t>
            </a:r>
          </a:p>
        </p:txBody>
      </p:sp>
      <p:sp>
        <p:nvSpPr>
          <p:cNvPr id="4" name="Slide Number Placeholder 3"/>
          <p:cNvSpPr>
            <a:spLocks noGrp="1"/>
          </p:cNvSpPr>
          <p:nvPr>
            <p:ph type="sldNum" sz="quarter" idx="10"/>
          </p:nvPr>
        </p:nvSpPr>
        <p:spPr/>
        <p:txBody>
          <a:bodyPr/>
          <a:lstStyle/>
          <a:p>
            <a:fld id="{294130FC-6667-A14F-AFD5-82B12269EA1A}" type="slidenum">
              <a:rPr lang="en-US" smtClean="0"/>
              <a:t>12</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worked </a:t>
            </a:r>
            <a:r>
              <a:rPr lang="en-US" sz="1200" kern="1200" baseline="0" dirty="0" smtClean="0">
                <a:solidFill>
                  <a:schemeClr val="tx1"/>
                </a:solidFill>
                <a:effectLst/>
                <a:latin typeface="+mn-lt"/>
                <a:ea typeface="+mn-ea"/>
                <a:cs typeface="+mn-cs"/>
              </a:rPr>
              <a:t>with all of the IMS 201 instructors to schedule class sessions about Glass and </a:t>
            </a:r>
            <a:r>
              <a:rPr lang="en-US" sz="1200" kern="1200" baseline="0" dirty="0" smtClean="0">
                <a:solidFill>
                  <a:schemeClr val="tx1"/>
                </a:solidFill>
                <a:effectLst/>
                <a:latin typeface="+mn-lt"/>
                <a:ea typeface="+mn-ea"/>
                <a:cs typeface="+mn-cs"/>
              </a:rPr>
              <a:t>Privacy</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sometimes </a:t>
            </a:r>
            <a:r>
              <a:rPr lang="en-US" sz="1200" kern="1200" baseline="0" dirty="0" smtClean="0">
                <a:solidFill>
                  <a:schemeClr val="tx1"/>
                </a:solidFill>
                <a:effectLst/>
                <a:latin typeface="+mn-lt"/>
                <a:ea typeface="+mn-ea"/>
                <a:cs typeface="+mn-cs"/>
              </a:rPr>
              <a:t>be 55-</a:t>
            </a:r>
            <a:r>
              <a:rPr lang="en-US" sz="1200" kern="1200" baseline="0" dirty="0" smtClean="0">
                <a:solidFill>
                  <a:schemeClr val="tx1"/>
                </a:solidFill>
                <a:effectLst/>
                <a:latin typeface="+mn-lt"/>
                <a:ea typeface="+mn-ea"/>
                <a:cs typeface="+mn-cs"/>
              </a:rPr>
              <a:t>minutes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sometimes </a:t>
            </a:r>
            <a:r>
              <a:rPr lang="en-US" sz="1200" kern="1200" baseline="0" dirty="0" smtClean="0">
                <a:solidFill>
                  <a:schemeClr val="tx1"/>
                </a:solidFill>
                <a:effectLst/>
                <a:latin typeface="+mn-lt"/>
                <a:ea typeface="+mn-ea"/>
                <a:cs typeface="+mn-cs"/>
              </a:rPr>
              <a:t>be 2+ hours.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13</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Glass</a:t>
            </a:r>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was the carrot or the hook that got </a:t>
            </a:r>
            <a:r>
              <a:rPr lang="en-US" sz="1200" kern="1200" baseline="0" dirty="0" smtClean="0">
                <a:solidFill>
                  <a:schemeClr val="tx1"/>
                </a:solidFill>
                <a:effectLst/>
                <a:latin typeface="+mn-lt"/>
                <a:ea typeface="+mn-ea"/>
                <a:cs typeface="+mn-cs"/>
              </a:rPr>
              <a:t>students excited</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all </a:t>
            </a:r>
            <a:r>
              <a:rPr lang="en-US" sz="1200" kern="1200" baseline="0" dirty="0" smtClean="0">
                <a:solidFill>
                  <a:schemeClr val="tx1"/>
                </a:solidFill>
                <a:effectLst/>
                <a:latin typeface="+mn-lt"/>
                <a:ea typeface="+mn-ea"/>
                <a:cs typeface="+mn-cs"/>
              </a:rPr>
              <a:t>very eager to try out the technology, learn how I got it, how it worked, and think up creative uses for </a:t>
            </a:r>
            <a:r>
              <a:rPr lang="en-US" sz="1200" kern="1200" baseline="0" dirty="0" smtClean="0">
                <a:solidFill>
                  <a:schemeClr val="tx1"/>
                </a:solidFill>
                <a:effectLst/>
                <a:latin typeface="+mn-lt"/>
                <a:ea typeface="+mn-ea"/>
                <a:cs typeface="+mn-cs"/>
              </a:rPr>
              <a:t>it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Always participation</a:t>
            </a:r>
            <a:r>
              <a:rPr lang="en-US" sz="1200" kern="1200" baseline="0" dirty="0" smtClean="0">
                <a:solidFill>
                  <a:schemeClr val="tx1"/>
                </a:solidFill>
                <a:effectLst/>
                <a:latin typeface="+mn-lt"/>
                <a:ea typeface="+mn-ea"/>
                <a:cs typeface="+mn-cs"/>
              </a:rPr>
              <a:t>, discussion and interaction in every </a:t>
            </a:r>
            <a:r>
              <a:rPr lang="en-US" sz="1200" kern="1200" baseline="0" dirty="0" smtClean="0">
                <a:solidFill>
                  <a:schemeClr val="tx1"/>
                </a:solidFill>
                <a:effectLst/>
                <a:latin typeface="+mn-lt"/>
                <a:ea typeface="+mn-ea"/>
                <a:cs typeface="+mn-cs"/>
              </a:rPr>
              <a:t>class</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14</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One</a:t>
            </a:r>
            <a:r>
              <a:rPr lang="en-US" sz="1200" kern="1200" baseline="0" dirty="0" smtClean="0">
                <a:solidFill>
                  <a:schemeClr val="tx1"/>
                </a:solidFill>
                <a:effectLst/>
                <a:latin typeface="+mn-lt"/>
                <a:ea typeface="+mn-ea"/>
                <a:cs typeface="+mn-cs"/>
              </a:rPr>
              <a:t> of the most reported privacy concerns about Google Glass is that people will be able to take your photo without your knowledge or </a:t>
            </a:r>
            <a:r>
              <a:rPr lang="en-US" sz="1200" kern="1200" baseline="0" dirty="0" smtClean="0">
                <a:solidFill>
                  <a:schemeClr val="tx1"/>
                </a:solidFill>
                <a:effectLst/>
                <a:latin typeface="+mn-lt"/>
                <a:ea typeface="+mn-ea"/>
                <a:cs typeface="+mn-cs"/>
              </a:rPr>
              <a:t>consent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Reminder of </a:t>
            </a:r>
            <a:r>
              <a:rPr lang="en-US" sz="1200" kern="1200" baseline="0" dirty="0" smtClean="0">
                <a:solidFill>
                  <a:schemeClr val="tx1"/>
                </a:solidFill>
                <a:effectLst/>
                <a:latin typeface="+mn-lt"/>
                <a:ea typeface="+mn-ea"/>
                <a:cs typeface="+mn-cs"/>
              </a:rPr>
              <a:t>the “No mobile phones allowed” signs we used to see in </a:t>
            </a:r>
            <a:r>
              <a:rPr lang="en-US" sz="1200" kern="1200" baseline="0" dirty="0" smtClean="0">
                <a:solidFill>
                  <a:schemeClr val="tx1"/>
                </a:solidFill>
                <a:effectLst/>
                <a:latin typeface="+mn-lt"/>
                <a:ea typeface="+mn-ea"/>
                <a:cs typeface="+mn-cs"/>
              </a:rPr>
              <a:t>libraries</a:t>
            </a: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Wanted students </a:t>
            </a:r>
            <a:r>
              <a:rPr lang="en-US" sz="1200" kern="1200" baseline="0" dirty="0" smtClean="0">
                <a:solidFill>
                  <a:schemeClr val="tx1"/>
                </a:solidFill>
                <a:effectLst/>
                <a:latin typeface="+mn-lt"/>
                <a:ea typeface="+mn-ea"/>
                <a:cs typeface="+mn-cs"/>
              </a:rPr>
              <a:t>to think critically about this </a:t>
            </a:r>
            <a:r>
              <a:rPr lang="en-US" sz="1200" kern="1200" baseline="0" dirty="0" smtClean="0">
                <a:solidFill>
                  <a:schemeClr val="tx1"/>
                </a:solidFill>
                <a:effectLst/>
                <a:latin typeface="+mn-lt"/>
                <a:ea typeface="+mn-ea"/>
                <a:cs typeface="+mn-cs"/>
              </a:rPr>
              <a:t>reaction</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mirrors </a:t>
            </a:r>
            <a:r>
              <a:rPr lang="en-US" sz="1200" kern="1200" baseline="0" dirty="0" smtClean="0">
                <a:solidFill>
                  <a:schemeClr val="tx1"/>
                </a:solidFill>
                <a:effectLst/>
                <a:latin typeface="+mn-lt"/>
                <a:ea typeface="+mn-ea"/>
                <a:cs typeface="+mn-cs"/>
              </a:rPr>
              <a:t>the “what if”  thinking that often happens when new technology is </a:t>
            </a:r>
            <a:r>
              <a:rPr lang="en-US" sz="1200" kern="1200" baseline="0" dirty="0" smtClean="0">
                <a:solidFill>
                  <a:schemeClr val="tx1"/>
                </a:solidFill>
                <a:effectLst/>
                <a:latin typeface="+mn-lt"/>
                <a:ea typeface="+mn-ea"/>
                <a:cs typeface="+mn-cs"/>
              </a:rPr>
              <a:t>introduced</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Glass </a:t>
            </a:r>
            <a:r>
              <a:rPr lang="en-US" sz="1200" kern="1200" baseline="0" dirty="0" smtClean="0">
                <a:solidFill>
                  <a:schemeClr val="tx1"/>
                </a:solidFill>
                <a:effectLst/>
                <a:latin typeface="+mn-lt"/>
                <a:ea typeface="+mn-ea"/>
                <a:cs typeface="+mn-cs"/>
              </a:rPr>
              <a:t>isn’t the </a:t>
            </a:r>
            <a:r>
              <a:rPr lang="en-US" sz="1200" kern="1200" baseline="0" dirty="0" smtClean="0">
                <a:solidFill>
                  <a:schemeClr val="tx1"/>
                </a:solidFill>
                <a:effectLst/>
                <a:latin typeface="+mn-lt"/>
                <a:ea typeface="+mn-ea"/>
                <a:cs typeface="+mn-cs"/>
              </a:rPr>
              <a:t>problem</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P</a:t>
            </a:r>
            <a:r>
              <a:rPr lang="en-US" sz="1200" kern="1200" dirty="0" smtClean="0">
                <a:solidFill>
                  <a:schemeClr val="tx1"/>
                </a:solidFill>
                <a:effectLst/>
                <a:latin typeface="+mn-lt"/>
                <a:ea typeface="+mn-ea"/>
                <a:cs typeface="+mn-cs"/>
              </a:rPr>
              <a:t>eople </a:t>
            </a:r>
            <a:r>
              <a:rPr lang="en-US" sz="1200" kern="1200" dirty="0" smtClean="0">
                <a:solidFill>
                  <a:schemeClr val="tx1"/>
                </a:solidFill>
                <a:effectLst/>
                <a:latin typeface="+mn-lt"/>
                <a:ea typeface="+mn-ea"/>
                <a:cs typeface="+mn-cs"/>
              </a:rPr>
              <a:t>can already take pictures </a:t>
            </a:r>
            <a:r>
              <a:rPr lang="en-US" sz="1200" kern="1200" dirty="0" smtClean="0">
                <a:solidFill>
                  <a:schemeClr val="tx1"/>
                </a:solidFill>
                <a:effectLst/>
                <a:latin typeface="+mn-lt"/>
                <a:ea typeface="+mn-ea"/>
                <a:cs typeface="+mn-cs"/>
              </a:rPr>
              <a:t>without </a:t>
            </a:r>
            <a:r>
              <a:rPr lang="en-US" sz="1200" kern="1200" dirty="0" smtClean="0">
                <a:solidFill>
                  <a:schemeClr val="tx1"/>
                </a:solidFill>
                <a:effectLst/>
                <a:latin typeface="+mn-lt"/>
                <a:ea typeface="+mn-ea"/>
                <a:cs typeface="+mn-cs"/>
              </a:rPr>
              <a:t>your </a:t>
            </a:r>
            <a:r>
              <a:rPr lang="en-US" sz="1200" kern="1200" dirty="0" smtClean="0">
                <a:solidFill>
                  <a:schemeClr val="tx1"/>
                </a:solidFill>
                <a:effectLst/>
                <a:latin typeface="+mn-lt"/>
                <a:ea typeface="+mn-ea"/>
                <a:cs typeface="+mn-cs"/>
              </a:rPr>
              <a:t>knowledge</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15</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Miami </a:t>
            </a:r>
            <a:r>
              <a:rPr lang="en-US" sz="1200" kern="1200" baseline="0" dirty="0" smtClean="0">
                <a:solidFill>
                  <a:schemeClr val="tx1"/>
                </a:solidFill>
                <a:effectLst/>
                <a:latin typeface="+mn-lt"/>
                <a:ea typeface="+mn-ea"/>
                <a:cs typeface="+mn-cs"/>
              </a:rPr>
              <a:t>U </a:t>
            </a:r>
            <a:r>
              <a:rPr lang="en-US" sz="1200" kern="1200" baseline="0" dirty="0" err="1" smtClean="0">
                <a:solidFill>
                  <a:schemeClr val="tx1"/>
                </a:solidFill>
                <a:effectLst/>
                <a:latin typeface="+mn-lt"/>
                <a:ea typeface="+mn-ea"/>
                <a:cs typeface="+mn-cs"/>
              </a:rPr>
              <a:t>Makeouts</a:t>
            </a: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over </a:t>
            </a:r>
            <a:r>
              <a:rPr lang="en-US" sz="1200" kern="1200" baseline="0" dirty="0" smtClean="0">
                <a:solidFill>
                  <a:schemeClr val="tx1"/>
                </a:solidFill>
                <a:effectLst/>
                <a:latin typeface="+mn-lt"/>
                <a:ea typeface="+mn-ea"/>
                <a:cs typeface="+mn-cs"/>
              </a:rPr>
              <a:t>7,000 </a:t>
            </a:r>
            <a:r>
              <a:rPr lang="en-US" sz="1200" kern="1200" baseline="0" dirty="0" smtClean="0">
                <a:solidFill>
                  <a:schemeClr val="tx1"/>
                </a:solidFill>
                <a:effectLst/>
                <a:latin typeface="+mn-lt"/>
                <a:ea typeface="+mn-ea"/>
                <a:cs typeface="+mn-cs"/>
              </a:rPr>
              <a:t>followers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many </a:t>
            </a:r>
            <a:r>
              <a:rPr lang="en-US" sz="1200" kern="1200" baseline="0" dirty="0" smtClean="0">
                <a:solidFill>
                  <a:schemeClr val="tx1"/>
                </a:solidFill>
                <a:effectLst/>
                <a:latin typeface="+mn-lt"/>
                <a:ea typeface="+mn-ea"/>
                <a:cs typeface="+mn-cs"/>
              </a:rPr>
              <a:t>of the students were aware of </a:t>
            </a:r>
            <a:r>
              <a:rPr lang="en-US" sz="1200" kern="1200" baseline="0" dirty="0" smtClean="0">
                <a:solidFill>
                  <a:schemeClr val="tx1"/>
                </a:solidFill>
                <a:effectLst/>
                <a:latin typeface="+mn-lt"/>
                <a:ea typeface="+mn-ea"/>
                <a:cs typeface="+mn-cs"/>
              </a:rPr>
              <a:t>it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immediately </a:t>
            </a:r>
            <a:r>
              <a:rPr lang="en-US" sz="1200" kern="1200" baseline="0" dirty="0" smtClean="0">
                <a:solidFill>
                  <a:schemeClr val="tx1"/>
                </a:solidFill>
                <a:effectLst/>
                <a:latin typeface="+mn-lt"/>
                <a:ea typeface="+mn-ea"/>
                <a:cs typeface="+mn-cs"/>
              </a:rPr>
              <a:t>understood that photos can be taken without their knowledge or permission when they’re in a public </a:t>
            </a:r>
            <a:r>
              <a:rPr lang="en-US" sz="1200" kern="1200" baseline="0" dirty="0" smtClean="0">
                <a:solidFill>
                  <a:schemeClr val="tx1"/>
                </a:solidFill>
                <a:effectLst/>
                <a:latin typeface="+mn-lt"/>
                <a:ea typeface="+mn-ea"/>
                <a:cs typeface="+mn-cs"/>
              </a:rPr>
              <a:t>place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Glass </a:t>
            </a:r>
            <a:r>
              <a:rPr lang="en-US" sz="1200" kern="1200" baseline="0" dirty="0" smtClean="0">
                <a:solidFill>
                  <a:schemeClr val="tx1"/>
                </a:solidFill>
                <a:effectLst/>
                <a:latin typeface="+mn-lt"/>
                <a:ea typeface="+mn-ea"/>
                <a:cs typeface="+mn-cs"/>
              </a:rPr>
              <a:t>isn’t necessarily the issue here.</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16</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Not about the </a:t>
            </a:r>
            <a:r>
              <a:rPr lang="en-US" sz="1200" kern="1200" dirty="0" smtClean="0">
                <a:solidFill>
                  <a:schemeClr val="tx1"/>
                </a:solidFill>
                <a:effectLst/>
                <a:latin typeface="+mn-lt"/>
                <a:ea typeface="+mn-ea"/>
                <a:cs typeface="+mn-cs"/>
              </a:rPr>
              <a:t>latest technology at </a:t>
            </a:r>
            <a:r>
              <a:rPr lang="en-US" sz="1200" kern="1200" dirty="0" smtClean="0">
                <a:solidFill>
                  <a:schemeClr val="tx1"/>
                </a:solidFill>
                <a:effectLst/>
                <a:latin typeface="+mn-lt"/>
                <a:ea typeface="+mn-ea"/>
                <a:cs typeface="+mn-cs"/>
              </a:rPr>
              <a:t>all</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People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can use a telephoto lens when you’re in a private </a:t>
            </a:r>
            <a:r>
              <a:rPr lang="en-US" sz="1200" kern="1200" dirty="0" smtClean="0">
                <a:solidFill>
                  <a:schemeClr val="tx1"/>
                </a:solidFill>
                <a:effectLst/>
                <a:latin typeface="+mn-lt"/>
                <a:ea typeface="+mn-ea"/>
                <a:cs typeface="+mn-cs"/>
              </a:rPr>
              <a:t>place.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 </a:t>
            </a:r>
            <a:r>
              <a:rPr lang="en-US" sz="1200" kern="1200" dirty="0" smtClean="0">
                <a:solidFill>
                  <a:schemeClr val="tx1"/>
                </a:solidFill>
                <a:effectLst/>
                <a:latin typeface="+mn-lt"/>
                <a:ea typeface="+mn-ea"/>
                <a:cs typeface="+mn-cs"/>
              </a:rPr>
              <a:t>fear</a:t>
            </a:r>
            <a:r>
              <a:rPr lang="en-US" sz="1200" kern="1200" baseline="0" dirty="0" smtClean="0">
                <a:solidFill>
                  <a:schemeClr val="tx1"/>
                </a:solidFill>
                <a:effectLst/>
                <a:latin typeface="+mn-lt"/>
                <a:ea typeface="+mn-ea"/>
                <a:cs typeface="+mn-cs"/>
              </a:rPr>
              <a:t> of photography via Glass is</a:t>
            </a:r>
            <a:r>
              <a:rPr lang="en-US" sz="1200" kern="1200" dirty="0" smtClean="0">
                <a:solidFill>
                  <a:schemeClr val="tx1"/>
                </a:solidFill>
                <a:effectLst/>
                <a:latin typeface="+mn-lt"/>
                <a:ea typeface="+mn-ea"/>
                <a:cs typeface="+mn-cs"/>
              </a:rPr>
              <a:t> not really about the photography, and it’s not really about the Glass. Instead, I think there are three things that it’s really about:</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17</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Instantaneous dissemination</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18</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persistence </a:t>
            </a:r>
            <a:r>
              <a:rPr lang="en-US" sz="1200" kern="1200" baseline="0" dirty="0" smtClean="0">
                <a:solidFill>
                  <a:schemeClr val="tx1"/>
                </a:solidFill>
                <a:effectLst/>
                <a:latin typeface="+mn-lt"/>
                <a:ea typeface="+mn-ea"/>
                <a:cs typeface="+mn-cs"/>
              </a:rPr>
              <a:t>of online </a:t>
            </a:r>
            <a:r>
              <a:rPr lang="en-US" sz="1200" kern="1200" baseline="0" dirty="0" smtClean="0">
                <a:solidFill>
                  <a:schemeClr val="tx1"/>
                </a:solidFill>
                <a:effectLst/>
                <a:latin typeface="+mn-lt"/>
                <a:ea typeface="+mn-ea"/>
                <a:cs typeface="+mn-cs"/>
              </a:rPr>
              <a:t>data</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Internet </a:t>
            </a:r>
            <a:r>
              <a:rPr lang="en-US" sz="1200" kern="1200" baseline="0" dirty="0" smtClean="0">
                <a:solidFill>
                  <a:schemeClr val="tx1"/>
                </a:solidFill>
                <a:effectLst/>
                <a:latin typeface="+mn-lt"/>
                <a:ea typeface="+mn-ea"/>
                <a:cs typeface="+mn-cs"/>
              </a:rPr>
              <a:t>Archive, the Wayback Machine, </a:t>
            </a:r>
            <a:r>
              <a:rPr lang="en-US" sz="1200" kern="1200" baseline="0" dirty="0" smtClean="0">
                <a:solidFill>
                  <a:schemeClr val="tx1"/>
                </a:solidFill>
                <a:effectLst/>
                <a:latin typeface="+mn-lt"/>
                <a:ea typeface="+mn-ea"/>
                <a:cs typeface="+mn-cs"/>
              </a:rPr>
              <a:t>Library </a:t>
            </a:r>
            <a:r>
              <a:rPr lang="en-US" sz="1200" kern="1200" baseline="0" dirty="0" smtClean="0">
                <a:solidFill>
                  <a:schemeClr val="tx1"/>
                </a:solidFill>
                <a:effectLst/>
                <a:latin typeface="+mn-lt"/>
                <a:ea typeface="+mn-ea"/>
                <a:cs typeface="+mn-cs"/>
              </a:rPr>
              <a:t>of Congress is archiving </a:t>
            </a:r>
            <a:r>
              <a:rPr lang="en-US" sz="1200" kern="1200" baseline="0" dirty="0" smtClean="0">
                <a:solidFill>
                  <a:schemeClr val="tx1"/>
                </a:solidFill>
                <a:effectLst/>
                <a:latin typeface="+mn-lt"/>
                <a:ea typeface="+mn-ea"/>
                <a:cs typeface="+mn-cs"/>
              </a:rPr>
              <a:t>tweets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effectLst/>
              </a:rPr>
              <a:t>It </a:t>
            </a:r>
            <a:r>
              <a:rPr lang="en-US" dirty="0" smtClean="0">
                <a:effectLst/>
              </a:rPr>
              <a:t>gave</a:t>
            </a:r>
            <a:r>
              <a:rPr lang="en-US" baseline="0" dirty="0" smtClean="0">
                <a:effectLst/>
              </a:rPr>
              <a:t> us an opportunity to talk about how the Internet works.</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19</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“Glass Explorer”</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effectLst/>
                <a:latin typeface="+mn-lt"/>
                <a:ea typeface="+mn-ea"/>
                <a:cs typeface="+mn-cs"/>
              </a:rPr>
              <a:t>Notification last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June</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effectLst/>
                <a:latin typeface="+mn-lt"/>
                <a:ea typeface="+mn-ea"/>
                <a:cs typeface="+mn-cs"/>
              </a:rPr>
              <a:t>one </a:t>
            </a:r>
            <a:r>
              <a:rPr lang="en-US" sz="1200" kern="1200" dirty="0" smtClean="0">
                <a:solidFill>
                  <a:schemeClr val="tx1"/>
                </a:solidFill>
                <a:effectLst/>
                <a:latin typeface="+mn-lt"/>
                <a:ea typeface="+mn-ea"/>
                <a:cs typeface="+mn-cs"/>
              </a:rPr>
              <a:t>of about 8000 </a:t>
            </a:r>
            <a:r>
              <a:rPr lang="en-US" sz="1200" kern="1200" dirty="0" smtClean="0">
                <a:solidFill>
                  <a:schemeClr val="tx1"/>
                </a:solidFill>
                <a:effectLst/>
                <a:latin typeface="+mn-lt"/>
                <a:ea typeface="+mn-ea"/>
                <a:cs typeface="+mn-cs"/>
              </a:rPr>
              <a:t>people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Glass </a:t>
            </a:r>
            <a:r>
              <a:rPr lang="en-US" sz="1200" kern="1200" dirty="0" smtClean="0">
                <a:solidFill>
                  <a:schemeClr val="tx1"/>
                </a:solidFill>
                <a:effectLst/>
                <a:latin typeface="+mn-lt"/>
                <a:ea typeface="+mn-ea"/>
                <a:cs typeface="+mn-cs"/>
              </a:rPr>
              <a:t>is a wearable, head-mounted computer that acts like a voice-activated, hands-free smartphone.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interested </a:t>
            </a:r>
            <a:r>
              <a:rPr lang="en-US" sz="1200" kern="1200" dirty="0" smtClean="0">
                <a:solidFill>
                  <a:schemeClr val="tx1"/>
                </a:solidFill>
                <a:effectLst/>
                <a:latin typeface="+mn-lt"/>
                <a:ea typeface="+mn-ea"/>
                <a:cs typeface="+mn-cs"/>
              </a:rPr>
              <a:t>in how people perceive and react to new </a:t>
            </a:r>
            <a:r>
              <a:rPr lang="en-US" sz="1200" kern="1200" dirty="0" smtClean="0">
                <a:solidFill>
                  <a:schemeClr val="tx1"/>
                </a:solidFill>
                <a:effectLst/>
                <a:latin typeface="+mn-lt"/>
                <a:ea typeface="+mn-ea"/>
                <a:cs typeface="+mn-cs"/>
              </a:rPr>
              <a:t>technology</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interested </a:t>
            </a:r>
            <a:r>
              <a:rPr lang="en-US" sz="1200" kern="1200" dirty="0" smtClean="0">
                <a:solidFill>
                  <a:schemeClr val="tx1"/>
                </a:solidFill>
                <a:effectLst/>
                <a:latin typeface="+mn-lt"/>
                <a:ea typeface="+mn-ea"/>
                <a:cs typeface="+mn-cs"/>
              </a:rPr>
              <a:t>in library services and education using new </a:t>
            </a:r>
            <a:r>
              <a:rPr lang="en-US" sz="1200" kern="1200" dirty="0" smtClean="0">
                <a:solidFill>
                  <a:schemeClr val="tx1"/>
                </a:solidFill>
                <a:effectLst/>
                <a:latin typeface="+mn-lt"/>
                <a:ea typeface="+mn-ea"/>
                <a:cs typeface="+mn-cs"/>
              </a:rPr>
              <a:t>technology</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how did I get selected?</a:t>
            </a:r>
            <a:endParaRPr lang="en-US" dirty="0" smtClean="0"/>
          </a:p>
        </p:txBody>
      </p:sp>
      <p:sp>
        <p:nvSpPr>
          <p:cNvPr id="4" name="Slide Number Placeholder 3"/>
          <p:cNvSpPr>
            <a:spLocks noGrp="1"/>
          </p:cNvSpPr>
          <p:nvPr>
            <p:ph type="sldNum" sz="quarter" idx="10"/>
          </p:nvPr>
        </p:nvSpPr>
        <p:spPr/>
        <p:txBody>
          <a:bodyPr/>
          <a:lstStyle/>
          <a:p>
            <a:fld id="{294130FC-6667-A14F-AFD5-82B12269EA1A}" type="slidenum">
              <a:rPr lang="en-US" smtClean="0"/>
              <a:t>2</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Ease of search</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People</a:t>
            </a:r>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and things are very findable on the </a:t>
            </a:r>
            <a:r>
              <a:rPr lang="en-US" sz="1200" kern="1200" baseline="0" dirty="0" smtClean="0">
                <a:solidFill>
                  <a:schemeClr val="tx1"/>
                </a:solidFill>
                <a:effectLst/>
                <a:latin typeface="+mn-lt"/>
                <a:ea typeface="+mn-ea"/>
                <a:cs typeface="+mn-cs"/>
              </a:rPr>
              <a:t>Web</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20</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effectLst/>
                <a:latin typeface="+mn-lt"/>
                <a:ea typeface="+mn-ea"/>
                <a:cs typeface="+mn-cs"/>
              </a:rPr>
              <a:t>Objections </a:t>
            </a:r>
            <a:r>
              <a:rPr lang="en-US" sz="1200" kern="1200" dirty="0" smtClean="0">
                <a:solidFill>
                  <a:schemeClr val="tx1"/>
                </a:solidFill>
                <a:effectLst/>
                <a:latin typeface="+mn-lt"/>
                <a:ea typeface="+mn-ea"/>
                <a:cs typeface="+mn-cs"/>
              </a:rPr>
              <a:t>around platform</a:t>
            </a:r>
          </a:p>
          <a:p>
            <a:r>
              <a:rPr lang="en-US" sz="1200" kern="1200" dirty="0" smtClean="0">
                <a:solidFill>
                  <a:schemeClr val="tx1"/>
                </a:solidFill>
                <a:effectLst/>
                <a:latin typeface="+mn-lt"/>
                <a:ea typeface="+mn-ea"/>
                <a:cs typeface="+mn-cs"/>
              </a:rPr>
              <a:t>don’t put all </a:t>
            </a:r>
            <a:r>
              <a:rPr lang="en-US" sz="1200" kern="1200" dirty="0" smtClean="0">
                <a:solidFill>
                  <a:schemeClr val="tx1"/>
                </a:solidFill>
                <a:effectLst/>
                <a:latin typeface="+mn-lt"/>
                <a:ea typeface="+mn-ea"/>
                <a:cs typeface="+mn-cs"/>
              </a:rPr>
              <a:t>my eggs in one </a:t>
            </a:r>
            <a:r>
              <a:rPr lang="en-US" sz="1200" kern="1200" dirty="0" smtClean="0">
                <a:solidFill>
                  <a:schemeClr val="tx1"/>
                </a:solidFill>
                <a:effectLst/>
                <a:latin typeface="+mn-lt"/>
                <a:ea typeface="+mn-ea"/>
                <a:cs typeface="+mn-cs"/>
              </a:rPr>
              <a:t>basket</a:t>
            </a:r>
          </a:p>
          <a:p>
            <a:r>
              <a:rPr lang="en-US" sz="1200" kern="1200" dirty="0" smtClean="0">
                <a:solidFill>
                  <a:schemeClr val="tx1"/>
                </a:solidFill>
                <a:effectLst/>
                <a:latin typeface="+mn-lt"/>
                <a:ea typeface="+mn-ea"/>
                <a:cs typeface="+mn-cs"/>
              </a:rPr>
              <a:t>scatter </a:t>
            </a:r>
            <a:r>
              <a:rPr lang="en-US" sz="1200" kern="1200" dirty="0" smtClean="0">
                <a:solidFill>
                  <a:schemeClr val="tx1"/>
                </a:solidFill>
                <a:effectLst/>
                <a:latin typeface="+mn-lt"/>
                <a:ea typeface="+mn-ea"/>
                <a:cs typeface="+mn-cs"/>
              </a:rPr>
              <a:t>my online</a:t>
            </a:r>
            <a:r>
              <a:rPr lang="en-US" sz="1200" kern="1200" baseline="0" dirty="0" smtClean="0">
                <a:solidFill>
                  <a:schemeClr val="tx1"/>
                </a:solidFill>
                <a:effectLst/>
                <a:latin typeface="+mn-lt"/>
                <a:ea typeface="+mn-ea"/>
                <a:cs typeface="+mn-cs"/>
              </a:rPr>
              <a:t> and computing </a:t>
            </a:r>
            <a:r>
              <a:rPr lang="en-US" sz="1200" kern="1200" baseline="0" dirty="0" smtClean="0">
                <a:solidFill>
                  <a:schemeClr val="tx1"/>
                </a:solidFill>
                <a:effectLst/>
                <a:latin typeface="+mn-lt"/>
                <a:ea typeface="+mn-ea"/>
                <a:cs typeface="+mn-cs"/>
              </a:rPr>
              <a:t>experience</a:t>
            </a:r>
          </a:p>
          <a:p>
            <a:r>
              <a:rPr lang="en-US" sz="1200" kern="1200" dirty="0" smtClean="0">
                <a:solidFill>
                  <a:schemeClr val="tx1"/>
                </a:solidFill>
                <a:effectLst/>
                <a:latin typeface="+mn-lt"/>
                <a:ea typeface="+mn-ea"/>
                <a:cs typeface="+mn-cs"/>
              </a:rPr>
              <a:t>spread </a:t>
            </a:r>
            <a:r>
              <a:rPr lang="en-US" sz="1200" kern="1200" dirty="0" smtClean="0">
                <a:solidFill>
                  <a:schemeClr val="tx1"/>
                </a:solidFill>
                <a:effectLst/>
                <a:latin typeface="+mn-lt"/>
                <a:ea typeface="+mn-ea"/>
                <a:cs typeface="+mn-cs"/>
              </a:rPr>
              <a:t>my digital life </a:t>
            </a:r>
            <a:r>
              <a:rPr lang="en-US" sz="1200" kern="1200" dirty="0" smtClean="0">
                <a:solidFill>
                  <a:schemeClr val="tx1"/>
                </a:solidFill>
                <a:effectLst/>
                <a:latin typeface="+mn-lt"/>
                <a:ea typeface="+mn-ea"/>
                <a:cs typeface="+mn-cs"/>
              </a:rPr>
              <a:t>around</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privacy </a:t>
            </a:r>
            <a:r>
              <a:rPr lang="en-US" sz="1200" kern="1200" baseline="0" dirty="0" smtClean="0">
                <a:solidFill>
                  <a:schemeClr val="tx1"/>
                </a:solidFill>
                <a:effectLst/>
                <a:latin typeface="+mn-lt"/>
                <a:ea typeface="+mn-ea"/>
                <a:cs typeface="+mn-cs"/>
              </a:rPr>
              <a:t>– and the privacy implications – as it related to our reliance on Google for so many </a:t>
            </a:r>
            <a:r>
              <a:rPr lang="en-US" sz="1200" kern="1200" baseline="0" dirty="0" smtClean="0">
                <a:solidFill>
                  <a:schemeClr val="tx1"/>
                </a:solidFill>
                <a:effectLst/>
                <a:latin typeface="+mn-lt"/>
                <a:ea typeface="+mn-ea"/>
                <a:cs typeface="+mn-cs"/>
              </a:rPr>
              <a:t>things.</a:t>
            </a:r>
          </a:p>
          <a:p>
            <a:r>
              <a:rPr lang="en-US" sz="1200" kern="1200" baseline="0" dirty="0" smtClean="0">
                <a:solidFill>
                  <a:schemeClr val="tx1"/>
                </a:solidFill>
                <a:effectLst/>
                <a:latin typeface="+mn-lt"/>
                <a:ea typeface="+mn-ea"/>
                <a:cs typeface="+mn-cs"/>
              </a:rPr>
              <a:t>deliberately </a:t>
            </a:r>
            <a:r>
              <a:rPr lang="en-US" sz="1200" kern="1200" baseline="0" dirty="0" smtClean="0">
                <a:solidFill>
                  <a:schemeClr val="tx1"/>
                </a:solidFill>
                <a:effectLst/>
                <a:latin typeface="+mn-lt"/>
                <a:ea typeface="+mn-ea"/>
                <a:cs typeface="+mn-cs"/>
              </a:rPr>
              <a:t>didn’t delve deeply into the current privacy concerns that the world is having with the NSA</a:t>
            </a:r>
            <a:r>
              <a:rPr lang="en-US" sz="1200" kern="1200" baseline="0" dirty="0" smtClean="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21</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Glass </a:t>
            </a:r>
            <a:r>
              <a:rPr lang="en-US" sz="1200" kern="1200" baseline="0" dirty="0" smtClean="0">
                <a:solidFill>
                  <a:schemeClr val="tx1"/>
                </a:solidFill>
                <a:effectLst/>
                <a:latin typeface="+mn-lt"/>
                <a:ea typeface="+mn-ea"/>
                <a:cs typeface="+mn-cs"/>
              </a:rPr>
              <a:t>privileges Google’s tools and services.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Glass </a:t>
            </a:r>
            <a:r>
              <a:rPr lang="en-US" sz="1200" kern="1200" dirty="0" smtClean="0">
                <a:solidFill>
                  <a:schemeClr val="tx1"/>
                </a:solidFill>
                <a:effectLst/>
                <a:latin typeface="+mn-lt"/>
                <a:ea typeface="+mn-ea"/>
                <a:cs typeface="+mn-cs"/>
              </a:rPr>
              <a:t>requires you to have a Google+ </a:t>
            </a:r>
            <a:r>
              <a:rPr lang="en-US" sz="1200" kern="1200" dirty="0" smtClean="0">
                <a:solidFill>
                  <a:schemeClr val="tx1"/>
                </a:solidFill>
                <a:effectLst/>
                <a:latin typeface="+mn-lt"/>
                <a:ea typeface="+mn-ea"/>
                <a:cs typeface="+mn-cs"/>
              </a:rPr>
              <a:t>account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Glass </a:t>
            </a:r>
            <a:r>
              <a:rPr lang="en-US" sz="1200" kern="1200" dirty="0" smtClean="0">
                <a:solidFill>
                  <a:schemeClr val="tx1"/>
                </a:solidFill>
                <a:effectLst/>
                <a:latin typeface="+mn-lt"/>
                <a:ea typeface="+mn-ea"/>
                <a:cs typeface="+mn-cs"/>
              </a:rPr>
              <a:t>also automatically uploads your photos and videos to your Google+ account.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aren’t </a:t>
            </a:r>
            <a:r>
              <a:rPr lang="en-US" sz="1200" kern="1200" dirty="0" smtClean="0">
                <a:solidFill>
                  <a:schemeClr val="tx1"/>
                </a:solidFill>
                <a:effectLst/>
                <a:latin typeface="+mn-lt"/>
                <a:ea typeface="+mn-ea"/>
                <a:cs typeface="+mn-cs"/>
              </a:rPr>
              <a:t>required to share your photos or make them </a:t>
            </a:r>
            <a:r>
              <a:rPr lang="en-US" sz="1200" kern="1200" dirty="0" smtClean="0">
                <a:solidFill>
                  <a:schemeClr val="tx1"/>
                </a:solidFill>
                <a:effectLst/>
                <a:latin typeface="+mn-lt"/>
                <a:ea typeface="+mn-ea"/>
                <a:cs typeface="+mn-cs"/>
              </a:rPr>
              <a:t>public</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Can also </a:t>
            </a:r>
            <a:r>
              <a:rPr lang="en-US" sz="1200" kern="1200" dirty="0" smtClean="0">
                <a:solidFill>
                  <a:schemeClr val="tx1"/>
                </a:solidFill>
                <a:effectLst/>
                <a:latin typeface="+mn-lt"/>
                <a:ea typeface="+mn-ea"/>
                <a:cs typeface="+mn-cs"/>
              </a:rPr>
              <a:t>“delete” </a:t>
            </a:r>
            <a:r>
              <a:rPr lang="en-US" sz="1200" kern="1200" dirty="0" smtClean="0">
                <a:solidFill>
                  <a:schemeClr val="tx1"/>
                </a:solidFill>
                <a:effectLst/>
                <a:latin typeface="+mn-lt"/>
                <a:ea typeface="+mn-ea"/>
                <a:cs typeface="+mn-cs"/>
              </a:rPr>
              <a:t>them.</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But not </a:t>
            </a:r>
            <a:r>
              <a:rPr lang="en-US" sz="1200" kern="1200" dirty="0" smtClean="0">
                <a:solidFill>
                  <a:schemeClr val="tx1"/>
                </a:solidFill>
                <a:effectLst/>
                <a:latin typeface="+mn-lt"/>
                <a:ea typeface="+mn-ea"/>
                <a:cs typeface="+mn-cs"/>
              </a:rPr>
              <a:t>given a choice</a:t>
            </a:r>
            <a:r>
              <a:rPr lang="en-US" sz="1200" kern="1200" baseline="0" dirty="0" smtClean="0">
                <a:solidFill>
                  <a:schemeClr val="tx1"/>
                </a:solidFill>
                <a:effectLst/>
                <a:latin typeface="+mn-lt"/>
                <a:ea typeface="+mn-ea"/>
                <a:cs typeface="+mn-cs"/>
              </a:rPr>
              <a:t> of whether or not you want to upload </a:t>
            </a:r>
            <a:r>
              <a:rPr lang="en-US" sz="1200" kern="1200" baseline="0" dirty="0" smtClean="0">
                <a:solidFill>
                  <a:schemeClr val="tx1"/>
                </a:solidFill>
                <a:effectLst/>
                <a:latin typeface="+mn-lt"/>
                <a:ea typeface="+mn-ea"/>
                <a:cs typeface="+mn-cs"/>
              </a:rPr>
              <a:t>them or where </a:t>
            </a:r>
            <a:r>
              <a:rPr lang="en-US" sz="1200" kern="1200" baseline="0" dirty="0" smtClean="0">
                <a:solidFill>
                  <a:schemeClr val="tx1"/>
                </a:solidFill>
                <a:effectLst/>
                <a:latin typeface="+mn-lt"/>
                <a:ea typeface="+mn-ea"/>
                <a:cs typeface="+mn-cs"/>
              </a:rPr>
              <a:t>to upload them.</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22</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Privacy implications</a:t>
            </a:r>
            <a:r>
              <a:rPr lang="en-US" sz="1200" kern="1200" baseline="0" dirty="0" smtClean="0">
                <a:solidFill>
                  <a:schemeClr val="tx1"/>
                </a:solidFill>
                <a:effectLst/>
                <a:latin typeface="+mn-lt"/>
                <a:ea typeface="+mn-ea"/>
                <a:cs typeface="+mn-cs"/>
              </a:rPr>
              <a:t> became more </a:t>
            </a:r>
            <a:r>
              <a:rPr lang="en-US" sz="1200" kern="1200" baseline="0" dirty="0" smtClean="0">
                <a:solidFill>
                  <a:schemeClr val="tx1"/>
                </a:solidFill>
                <a:effectLst/>
                <a:latin typeface="+mn-lt"/>
                <a:ea typeface="+mn-ea"/>
                <a:cs typeface="+mn-cs"/>
              </a:rPr>
              <a:t>clear </a:t>
            </a:r>
            <a:r>
              <a:rPr lang="en-US" sz="1200" kern="1200" baseline="0" dirty="0" smtClean="0">
                <a:solidFill>
                  <a:schemeClr val="tx1"/>
                </a:solidFill>
                <a:effectLst/>
                <a:latin typeface="+mn-lt"/>
                <a:ea typeface="+mn-ea"/>
                <a:cs typeface="+mn-cs"/>
              </a:rPr>
              <a:t>when trying </a:t>
            </a:r>
            <a:r>
              <a:rPr lang="en-US" sz="1200" kern="1200" baseline="0" dirty="0" smtClean="0">
                <a:solidFill>
                  <a:schemeClr val="tx1"/>
                </a:solidFill>
                <a:effectLst/>
                <a:latin typeface="+mn-lt"/>
                <a:ea typeface="+mn-ea"/>
                <a:cs typeface="+mn-cs"/>
              </a:rPr>
              <a:t>on the Glass </a:t>
            </a: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right </a:t>
            </a:r>
            <a:r>
              <a:rPr lang="en-US" sz="1200" kern="1200" baseline="0" dirty="0" smtClean="0">
                <a:solidFill>
                  <a:schemeClr val="tx1"/>
                </a:solidFill>
                <a:effectLst/>
                <a:latin typeface="+mn-lt"/>
                <a:ea typeface="+mn-ea"/>
                <a:cs typeface="+mn-cs"/>
              </a:rPr>
              <a:t>side of Glass is a </a:t>
            </a:r>
            <a:r>
              <a:rPr lang="en-US" sz="1200" kern="1200" baseline="0" dirty="0" smtClean="0">
                <a:solidFill>
                  <a:schemeClr val="tx1"/>
                </a:solidFill>
                <a:effectLst/>
                <a:latin typeface="+mn-lt"/>
                <a:ea typeface="+mn-ea"/>
                <a:cs typeface="+mn-cs"/>
              </a:rPr>
              <a:t>touchpad</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Swipe &amp; scroll gestures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TAP</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easy </a:t>
            </a:r>
            <a:r>
              <a:rPr lang="en-US" sz="1200" kern="1200" baseline="0" dirty="0" smtClean="0">
                <a:solidFill>
                  <a:schemeClr val="tx1"/>
                </a:solidFill>
                <a:effectLst/>
                <a:latin typeface="+mn-lt"/>
                <a:ea typeface="+mn-ea"/>
                <a:cs typeface="+mn-cs"/>
              </a:rPr>
              <a:t>to take a picture and accidentally tap it, </a:t>
            </a:r>
            <a:r>
              <a:rPr lang="en-US" sz="1200" kern="1200" baseline="0" dirty="0" smtClean="0">
                <a:solidFill>
                  <a:schemeClr val="tx1"/>
                </a:solidFill>
                <a:effectLst/>
                <a:latin typeface="+mn-lt"/>
                <a:ea typeface="+mn-ea"/>
                <a:cs typeface="+mn-cs"/>
              </a:rPr>
              <a:t>selects it, tap </a:t>
            </a:r>
            <a:r>
              <a:rPr lang="en-US" sz="1200" kern="1200" baseline="0" dirty="0" smtClean="0">
                <a:solidFill>
                  <a:schemeClr val="tx1"/>
                </a:solidFill>
                <a:effectLst/>
                <a:latin typeface="+mn-lt"/>
                <a:ea typeface="+mn-ea"/>
                <a:cs typeface="+mn-cs"/>
              </a:rPr>
              <a:t>again, which uploads </a:t>
            </a:r>
            <a:r>
              <a:rPr lang="en-US" sz="1200" kern="1200" baseline="0" dirty="0" smtClean="0">
                <a:solidFill>
                  <a:schemeClr val="tx1"/>
                </a:solidFill>
                <a:effectLst/>
                <a:latin typeface="+mn-lt"/>
                <a:ea typeface="+mn-ea"/>
                <a:cs typeface="+mn-cs"/>
              </a:rPr>
              <a:t>it.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Glass tied </a:t>
            </a:r>
            <a:r>
              <a:rPr lang="en-US" sz="1200" kern="1200" dirty="0" smtClean="0">
                <a:solidFill>
                  <a:schemeClr val="tx1"/>
                </a:solidFill>
                <a:effectLst/>
                <a:latin typeface="+mn-lt"/>
                <a:ea typeface="+mn-ea"/>
                <a:cs typeface="+mn-cs"/>
              </a:rPr>
              <a:t>to my personal Google </a:t>
            </a:r>
            <a:r>
              <a:rPr lang="en-US" sz="1200" kern="1200" dirty="0" smtClean="0">
                <a:solidFill>
                  <a:schemeClr val="tx1"/>
                </a:solidFill>
                <a:effectLst/>
                <a:latin typeface="+mn-lt"/>
                <a:ea typeface="+mn-ea"/>
                <a:cs typeface="+mn-cs"/>
              </a:rPr>
              <a:t>account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One </a:t>
            </a:r>
            <a:r>
              <a:rPr lang="en-US" sz="1200" kern="1200" dirty="0" smtClean="0">
                <a:solidFill>
                  <a:schemeClr val="tx1"/>
                </a:solidFill>
                <a:effectLst/>
                <a:latin typeface="+mn-lt"/>
                <a:ea typeface="+mn-ea"/>
                <a:cs typeface="+mn-cs"/>
              </a:rPr>
              <a:t>wrong tap, and I could be sharing the</a:t>
            </a:r>
            <a:r>
              <a:rPr lang="en-US" sz="1200" kern="1200" baseline="0" dirty="0" smtClean="0">
                <a:solidFill>
                  <a:schemeClr val="tx1"/>
                </a:solidFill>
                <a:effectLst/>
                <a:latin typeface="+mn-lt"/>
                <a:ea typeface="+mn-ea"/>
                <a:cs typeface="+mn-cs"/>
              </a:rPr>
              <a:t> wrong thing</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23</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Glass </a:t>
            </a:r>
            <a:r>
              <a:rPr lang="en-US" sz="1200" kern="1200" dirty="0" err="1" smtClean="0">
                <a:solidFill>
                  <a:schemeClr val="tx1"/>
                </a:solidFill>
                <a:effectLst/>
                <a:latin typeface="+mn-lt"/>
                <a:ea typeface="+mn-ea"/>
                <a:cs typeface="+mn-cs"/>
              </a:rPr>
              <a:t>apps</a:t>
            </a:r>
            <a:r>
              <a:rPr lang="en-US" sz="1200" kern="1200" dirty="0" err="1" smtClean="0">
                <a:solidFill>
                  <a:schemeClr val="tx1"/>
                </a:solidFill>
                <a:effectLst/>
                <a:latin typeface="+mn-lt"/>
                <a:ea typeface="+mn-ea"/>
                <a:cs typeface="+mn-cs"/>
              </a:rPr>
              <a:t>,</a:t>
            </a:r>
            <a:r>
              <a:rPr lang="en-US" sz="1200" kern="1200" baseline="0" dirty="0" err="1" smtClean="0">
                <a:solidFill>
                  <a:schemeClr val="tx1"/>
                </a:solidFill>
                <a:effectLst/>
                <a:latin typeface="+mn-lt"/>
                <a:ea typeface="+mn-ea"/>
                <a:cs typeface="+mn-cs"/>
              </a:rPr>
              <a:t>“</a:t>
            </a:r>
            <a:r>
              <a:rPr lang="en-US" sz="1200" kern="1200" baseline="0" dirty="0" err="1" smtClean="0">
                <a:solidFill>
                  <a:schemeClr val="tx1"/>
                </a:solidFill>
                <a:effectLst/>
                <a:latin typeface="+mn-lt"/>
                <a:ea typeface="+mn-ea"/>
                <a:cs typeface="+mn-cs"/>
              </a:rPr>
              <a:t>Glassware</a:t>
            </a:r>
            <a:r>
              <a:rPr lang="en-US" sz="1200" kern="1200" baseline="0" dirty="0" smtClean="0">
                <a:solidFill>
                  <a:schemeClr val="tx1"/>
                </a:solidFill>
                <a:effectLst/>
                <a:latin typeface="+mn-lt"/>
                <a:ea typeface="+mn-ea"/>
                <a:cs typeface="+mn-cs"/>
              </a:rPr>
              <a:t>.” </a:t>
            </a: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Gmail</a:t>
            </a:r>
            <a:r>
              <a:rPr lang="en-US" sz="1200" kern="1200" baseline="0" dirty="0" smtClean="0">
                <a:solidFill>
                  <a:schemeClr val="tx1"/>
                </a:solidFill>
                <a:effectLst/>
                <a:latin typeface="+mn-lt"/>
                <a:ea typeface="+mn-ea"/>
                <a:cs typeface="+mn-cs"/>
              </a:rPr>
              <a:t>, Google+, Facebook, and Twitter. </a:t>
            </a: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media </a:t>
            </a:r>
            <a:r>
              <a:rPr lang="en-US" sz="1200" kern="1200" baseline="0" dirty="0" smtClean="0">
                <a:solidFill>
                  <a:schemeClr val="tx1"/>
                </a:solidFill>
                <a:effectLst/>
                <a:latin typeface="+mn-lt"/>
                <a:ea typeface="+mn-ea"/>
                <a:cs typeface="+mn-cs"/>
              </a:rPr>
              <a:t>outlets </a:t>
            </a:r>
            <a:r>
              <a:rPr lang="en-US" sz="1200" kern="1200" baseline="0" dirty="0" smtClean="0">
                <a:solidFill>
                  <a:schemeClr val="tx1"/>
                </a:solidFill>
                <a:effectLst/>
                <a:latin typeface="+mn-lt"/>
                <a:ea typeface="+mn-ea"/>
                <a:cs typeface="+mn-cs"/>
              </a:rPr>
              <a:t>CNN </a:t>
            </a:r>
            <a:r>
              <a:rPr lang="en-US" sz="1200" kern="1200" baseline="0" dirty="0" smtClean="0">
                <a:solidFill>
                  <a:schemeClr val="tx1"/>
                </a:solidFill>
                <a:effectLst/>
                <a:latin typeface="+mn-lt"/>
                <a:ea typeface="+mn-ea"/>
                <a:cs typeface="+mn-cs"/>
              </a:rPr>
              <a:t>breaking news, Elle, and the New York </a:t>
            </a:r>
            <a:r>
              <a:rPr lang="en-US" sz="1200" kern="1200" baseline="0" dirty="0" smtClean="0">
                <a:solidFill>
                  <a:schemeClr val="tx1"/>
                </a:solidFill>
                <a:effectLst/>
                <a:latin typeface="+mn-lt"/>
                <a:ea typeface="+mn-ea"/>
                <a:cs typeface="+mn-cs"/>
              </a:rPr>
              <a:t>Times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sports apps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shopping apps – Fancy</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Hands helpful w/cooking &amp; grocery shopping/lists - </a:t>
            </a:r>
            <a:r>
              <a:rPr lang="en-US" sz="1200" kern="1200" baseline="0" dirty="0" err="1" smtClean="0">
                <a:solidFill>
                  <a:schemeClr val="tx1"/>
                </a:solidFill>
                <a:effectLst/>
                <a:latin typeface="+mn-lt"/>
                <a:ea typeface="+mn-ea"/>
                <a:cs typeface="+mn-cs"/>
              </a:rPr>
              <a:t>KitchMe</a:t>
            </a:r>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and All the </a:t>
            </a:r>
            <a:r>
              <a:rPr lang="en-US" sz="1200" kern="1200" baseline="0" dirty="0" smtClean="0">
                <a:solidFill>
                  <a:schemeClr val="tx1"/>
                </a:solidFill>
                <a:effectLst/>
                <a:latin typeface="+mn-lt"/>
                <a:ea typeface="+mn-ea"/>
                <a:cs typeface="+mn-cs"/>
              </a:rPr>
              <a:t>Cooks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exercise apps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24</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Add these </a:t>
            </a:r>
            <a:r>
              <a:rPr lang="en-US" sz="1200" kern="1200" baseline="0" dirty="0" smtClean="0">
                <a:solidFill>
                  <a:schemeClr val="tx1"/>
                </a:solidFill>
                <a:effectLst/>
                <a:latin typeface="+mn-lt"/>
                <a:ea typeface="+mn-ea"/>
                <a:cs typeface="+mn-cs"/>
              </a:rPr>
              <a:t>apps to Glass, you get messages like this </a:t>
            </a:r>
            <a:r>
              <a:rPr lang="en-US" sz="1200" kern="1200" baseline="0" dirty="0" smtClean="0">
                <a:solidFill>
                  <a:schemeClr val="tx1"/>
                </a:solidFill>
                <a:effectLst/>
                <a:latin typeface="+mn-lt"/>
                <a:ea typeface="+mn-ea"/>
                <a:cs typeface="+mn-cs"/>
              </a:rPr>
              <a:t>one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engage </a:t>
            </a:r>
            <a:r>
              <a:rPr lang="en-US" sz="1200" kern="1200" baseline="0" dirty="0" smtClean="0">
                <a:solidFill>
                  <a:schemeClr val="tx1"/>
                </a:solidFill>
                <a:effectLst/>
                <a:latin typeface="+mn-lt"/>
                <a:ea typeface="+mn-ea"/>
                <a:cs typeface="+mn-cs"/>
              </a:rPr>
              <a:t>in a conversation about privacy with </a:t>
            </a:r>
            <a:r>
              <a:rPr lang="en-US" sz="1200" kern="1200" baseline="0" dirty="0" smtClean="0">
                <a:solidFill>
                  <a:schemeClr val="tx1"/>
                </a:solidFill>
                <a:effectLst/>
                <a:latin typeface="+mn-lt"/>
                <a:ea typeface="+mn-ea"/>
                <a:cs typeface="+mn-cs"/>
              </a:rPr>
              <a:t>students.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largely </a:t>
            </a:r>
            <a:r>
              <a:rPr lang="en-US" sz="1200" kern="1200" baseline="0" dirty="0" smtClean="0">
                <a:solidFill>
                  <a:schemeClr val="tx1"/>
                </a:solidFill>
                <a:effectLst/>
                <a:latin typeface="+mn-lt"/>
                <a:ea typeface="+mn-ea"/>
                <a:cs typeface="+mn-cs"/>
              </a:rPr>
              <a:t>unaware this practice exists with mobile apps, much less with Glass apps.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25</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leads to a discussion about privacy policies,</a:t>
            </a:r>
            <a:r>
              <a:rPr lang="en-US" sz="1200" kern="1200" baseline="0" dirty="0" smtClean="0">
                <a:solidFill>
                  <a:schemeClr val="tx1"/>
                </a:solidFill>
                <a:effectLst/>
                <a:latin typeface="+mn-lt"/>
                <a:ea typeface="+mn-ea"/>
                <a:cs typeface="+mn-cs"/>
              </a:rPr>
              <a:t> both on websites but especially on mobile apps.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Only 1 in 2 of of the most popular Android and iOS apps apps offer a privacy policy PRIOR to downloading the app, and then only one third offer it within the app. You can see that 28% of the most popular mobile apps don’t have a privacy policy at </a:t>
            </a:r>
            <a:r>
              <a:rPr lang="en-US" sz="1200" kern="1200" baseline="0" dirty="0" smtClean="0">
                <a:solidFill>
                  <a:schemeClr val="tx1"/>
                </a:solidFill>
                <a:effectLst/>
                <a:latin typeface="+mn-lt"/>
                <a:ea typeface="+mn-ea"/>
                <a:cs typeface="+mn-cs"/>
              </a:rPr>
              <a:t>all</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guess </a:t>
            </a:r>
            <a:r>
              <a:rPr lang="en-US" sz="1200" kern="1200" baseline="0" dirty="0" smtClean="0">
                <a:solidFill>
                  <a:schemeClr val="tx1"/>
                </a:solidFill>
                <a:effectLst/>
                <a:latin typeface="+mn-lt"/>
                <a:ea typeface="+mn-ea"/>
                <a:cs typeface="+mn-cs"/>
              </a:rPr>
              <a:t>that this is significantly higher with </a:t>
            </a:r>
            <a:r>
              <a:rPr lang="en-US" sz="1200" kern="1200" baseline="0" dirty="0" smtClean="0">
                <a:solidFill>
                  <a:schemeClr val="tx1"/>
                </a:solidFill>
                <a:effectLst/>
                <a:latin typeface="+mn-lt"/>
                <a:ea typeface="+mn-ea"/>
                <a:cs typeface="+mn-cs"/>
              </a:rPr>
              <a:t>Glass.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conversation </a:t>
            </a:r>
            <a:r>
              <a:rPr lang="en-US" sz="1200" kern="1200" baseline="0" dirty="0" smtClean="0">
                <a:solidFill>
                  <a:schemeClr val="tx1"/>
                </a:solidFill>
                <a:effectLst/>
                <a:latin typeface="+mn-lt"/>
                <a:ea typeface="+mn-ea"/>
                <a:cs typeface="+mn-cs"/>
              </a:rPr>
              <a:t>didn’t have to be specific to Glass, but Glass is the </a:t>
            </a:r>
            <a:r>
              <a:rPr lang="en-US" sz="1200" kern="1200" baseline="0" dirty="0" smtClean="0">
                <a:solidFill>
                  <a:schemeClr val="tx1"/>
                </a:solidFill>
                <a:effectLst/>
                <a:latin typeface="+mn-lt"/>
                <a:ea typeface="+mn-ea"/>
                <a:cs typeface="+mn-cs"/>
              </a:rPr>
              <a:t>hook</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more </a:t>
            </a:r>
            <a:r>
              <a:rPr lang="en-US" sz="1200" kern="1200" baseline="0" dirty="0" smtClean="0">
                <a:solidFill>
                  <a:schemeClr val="tx1"/>
                </a:solidFill>
                <a:effectLst/>
                <a:latin typeface="+mn-lt"/>
                <a:ea typeface="+mn-ea"/>
                <a:cs typeface="+mn-cs"/>
              </a:rPr>
              <a:t>difficult to get students interested in privacy policies when you’re holding mobile phone in your hand and waving it in front of </a:t>
            </a:r>
            <a:r>
              <a:rPr lang="en-US" sz="1200" kern="1200" baseline="0" dirty="0" smtClean="0">
                <a:solidFill>
                  <a:schemeClr val="tx1"/>
                </a:solidFill>
                <a:effectLst/>
                <a:latin typeface="+mn-lt"/>
                <a:ea typeface="+mn-ea"/>
                <a:cs typeface="+mn-cs"/>
              </a:rPr>
              <a:t>them - technology </a:t>
            </a:r>
            <a:r>
              <a:rPr lang="en-US" sz="1200" kern="1200" baseline="0" dirty="0" smtClean="0">
                <a:solidFill>
                  <a:schemeClr val="tx1"/>
                </a:solidFill>
                <a:effectLst/>
                <a:latin typeface="+mn-lt"/>
                <a:ea typeface="+mn-ea"/>
                <a:cs typeface="+mn-cs"/>
              </a:rPr>
              <a:t>they’re all familiar with and take for granted</a:t>
            </a:r>
            <a:r>
              <a:rPr lang="en-US" sz="1200" kern="1200" baseline="0" dirty="0" smtClean="0">
                <a:solidFill>
                  <a:schemeClr val="tx1"/>
                </a:solidFill>
                <a:effectLst/>
                <a:latin typeface="+mn-lt"/>
                <a:ea typeface="+mn-ea"/>
                <a:cs typeface="+mn-cs"/>
              </a:rPr>
              <a:t>.</a:t>
            </a:r>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26</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trade </a:t>
            </a:r>
            <a:r>
              <a:rPr lang="en-US" sz="1200" kern="1200" dirty="0" smtClean="0">
                <a:solidFill>
                  <a:schemeClr val="tx1"/>
                </a:solidFill>
                <a:effectLst/>
                <a:latin typeface="+mn-lt"/>
                <a:ea typeface="+mn-ea"/>
                <a:cs typeface="+mn-cs"/>
              </a:rPr>
              <a:t>privacy for </a:t>
            </a:r>
            <a:r>
              <a:rPr lang="en-US" sz="1200" kern="1200" dirty="0" smtClean="0">
                <a:solidFill>
                  <a:schemeClr val="tx1"/>
                </a:solidFill>
                <a:effectLst/>
                <a:latin typeface="+mn-lt"/>
                <a:ea typeface="+mn-ea"/>
                <a:cs typeface="+mn-cs"/>
              </a:rPr>
              <a:t>convenience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a:t>
            </a:r>
            <a:r>
              <a:rPr lang="en-US" sz="1200" kern="1200" dirty="0" smtClean="0">
                <a:solidFill>
                  <a:schemeClr val="tx1"/>
                </a:solidFill>
                <a:effectLst/>
                <a:latin typeface="+mn-lt"/>
                <a:ea typeface="+mn-ea"/>
                <a:cs typeface="+mn-cs"/>
              </a:rPr>
              <a:t>want the product, the service, the </a:t>
            </a:r>
            <a:r>
              <a:rPr lang="en-US" sz="1200" kern="1200" dirty="0" smtClean="0">
                <a:solidFill>
                  <a:schemeClr val="tx1"/>
                </a:solidFill>
                <a:effectLst/>
                <a:latin typeface="+mn-lt"/>
                <a:ea typeface="+mn-ea"/>
                <a:cs typeface="+mn-cs"/>
              </a:rPr>
              <a:t>tool</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provide </a:t>
            </a:r>
            <a:r>
              <a:rPr lang="en-US" sz="1200" kern="1200" dirty="0" smtClean="0">
                <a:solidFill>
                  <a:schemeClr val="tx1"/>
                </a:solidFill>
                <a:effectLst/>
                <a:latin typeface="+mn-lt"/>
                <a:ea typeface="+mn-ea"/>
                <a:cs typeface="+mn-cs"/>
              </a:rPr>
              <a:t>our information, even though we might not be aware of how that information will be used.</a:t>
            </a:r>
          </a:p>
        </p:txBody>
      </p:sp>
      <p:sp>
        <p:nvSpPr>
          <p:cNvPr id="4" name="Slide Number Placeholder 3"/>
          <p:cNvSpPr>
            <a:spLocks noGrp="1"/>
          </p:cNvSpPr>
          <p:nvPr>
            <p:ph type="sldNum" sz="quarter" idx="10"/>
          </p:nvPr>
        </p:nvSpPr>
        <p:spPr/>
        <p:txBody>
          <a:bodyPr/>
          <a:lstStyle/>
          <a:p>
            <a:fld id="{294130FC-6667-A14F-AFD5-82B12269EA1A}" type="slidenum">
              <a:rPr lang="en-US" smtClean="0"/>
              <a:t>27</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how </a:t>
            </a:r>
            <a:r>
              <a:rPr lang="en-US" sz="1200" kern="1200" dirty="0" smtClean="0">
                <a:solidFill>
                  <a:schemeClr val="tx1"/>
                </a:solidFill>
                <a:effectLst/>
                <a:latin typeface="+mn-lt"/>
                <a:ea typeface="+mn-ea"/>
                <a:cs typeface="+mn-cs"/>
              </a:rPr>
              <a:t>much they live our</a:t>
            </a:r>
            <a:r>
              <a:rPr lang="en-US" sz="1200" kern="1200" baseline="0" dirty="0" smtClean="0">
                <a:solidFill>
                  <a:schemeClr val="tx1"/>
                </a:solidFill>
                <a:effectLst/>
                <a:latin typeface="+mn-lt"/>
                <a:ea typeface="+mn-ea"/>
                <a:cs typeface="+mn-cs"/>
              </a:rPr>
              <a:t> lives online and just how much information we willingly put out </a:t>
            </a:r>
            <a:r>
              <a:rPr lang="en-US" sz="1200" kern="1200" baseline="0" dirty="0" smtClean="0">
                <a:solidFill>
                  <a:schemeClr val="tx1"/>
                </a:solidFill>
                <a:effectLst/>
                <a:latin typeface="+mn-lt"/>
                <a:ea typeface="+mn-ea"/>
                <a:cs typeface="+mn-cs"/>
              </a:rPr>
              <a:t>there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a:t>
            </a:r>
            <a:r>
              <a:rPr lang="en-US" sz="1200" kern="1200" dirty="0" smtClean="0">
                <a:solidFill>
                  <a:schemeClr val="tx1"/>
                </a:solidFill>
                <a:effectLst/>
                <a:latin typeface="+mn-lt"/>
                <a:ea typeface="+mn-ea"/>
                <a:cs typeface="+mn-cs"/>
              </a:rPr>
              <a:t>13-year old daughter would be 21 now – the age</a:t>
            </a:r>
            <a:r>
              <a:rPr lang="en-US" sz="1200" kern="1200" baseline="0" dirty="0" smtClean="0">
                <a:solidFill>
                  <a:schemeClr val="tx1"/>
                </a:solidFill>
                <a:effectLst/>
                <a:latin typeface="+mn-lt"/>
                <a:ea typeface="+mn-ea"/>
                <a:cs typeface="+mn-cs"/>
              </a:rPr>
              <a:t> of many of the students I taught.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28</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grooming </a:t>
            </a:r>
            <a:r>
              <a:rPr lang="en-US" sz="1200" kern="1200" dirty="0" smtClean="0">
                <a:solidFill>
                  <a:schemeClr val="tx1"/>
                </a:solidFill>
                <a:effectLst/>
                <a:latin typeface="+mn-lt"/>
                <a:ea typeface="+mn-ea"/>
                <a:cs typeface="+mn-cs"/>
              </a:rPr>
              <a:t>our “online persona,” </a:t>
            </a:r>
            <a:r>
              <a:rPr lang="en-US" sz="1200" kern="1200" dirty="0" smtClean="0">
                <a:solidFill>
                  <a:schemeClr val="tx1"/>
                </a:solidFill>
                <a:effectLst/>
                <a:latin typeface="+mn-lt"/>
                <a:ea typeface="+mn-ea"/>
                <a:cs typeface="+mn-cs"/>
              </a:rPr>
              <a:t>particularly </a:t>
            </a:r>
            <a:r>
              <a:rPr lang="en-US" sz="1200" kern="1200" dirty="0" smtClean="0">
                <a:solidFill>
                  <a:schemeClr val="tx1"/>
                </a:solidFill>
                <a:effectLst/>
                <a:latin typeface="+mn-lt"/>
                <a:ea typeface="+mn-ea"/>
                <a:cs typeface="+mn-cs"/>
              </a:rPr>
              <a:t>true of the juniors</a:t>
            </a:r>
            <a:r>
              <a:rPr lang="en-US" sz="1200" kern="1200" baseline="0" dirty="0" smtClean="0">
                <a:solidFill>
                  <a:schemeClr val="tx1"/>
                </a:solidFill>
                <a:effectLst/>
                <a:latin typeface="+mn-lt"/>
                <a:ea typeface="+mn-ea"/>
                <a:cs typeface="+mn-cs"/>
              </a:rPr>
              <a:t> and seniors </a:t>
            </a:r>
            <a:r>
              <a:rPr lang="en-US" sz="1200" kern="1200" baseline="0" dirty="0" smtClean="0">
                <a:solidFill>
                  <a:schemeClr val="tx1"/>
                </a:solidFill>
                <a:effectLst/>
                <a:latin typeface="+mn-lt"/>
                <a:ea typeface="+mn-ea"/>
                <a:cs typeface="+mn-cs"/>
              </a:rPr>
              <a:t>- beginning </a:t>
            </a:r>
            <a:r>
              <a:rPr lang="en-US" sz="1200" kern="1200" baseline="0" dirty="0" smtClean="0">
                <a:solidFill>
                  <a:schemeClr val="tx1"/>
                </a:solidFill>
                <a:effectLst/>
                <a:latin typeface="+mn-lt"/>
                <a:ea typeface="+mn-ea"/>
                <a:cs typeface="+mn-cs"/>
              </a:rPr>
              <a:t>to look for jobs, so they are aware of how they need to appear to future </a:t>
            </a:r>
            <a:r>
              <a:rPr lang="en-US" sz="1200" kern="1200" baseline="0" dirty="0" smtClean="0">
                <a:solidFill>
                  <a:schemeClr val="tx1"/>
                </a:solidFill>
                <a:effectLst/>
                <a:latin typeface="+mn-lt"/>
                <a:ea typeface="+mn-ea"/>
                <a:cs typeface="+mn-cs"/>
              </a:rPr>
              <a:t>employers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hoose </a:t>
            </a:r>
            <a:r>
              <a:rPr lang="en-US" sz="1200" kern="1200" dirty="0" smtClean="0">
                <a:solidFill>
                  <a:schemeClr val="tx1"/>
                </a:solidFill>
                <a:effectLst/>
                <a:latin typeface="+mn-lt"/>
                <a:ea typeface="+mn-ea"/>
                <a:cs typeface="+mn-cs"/>
              </a:rPr>
              <a:t>our images and words to create a portrait of ourselves </a:t>
            </a:r>
            <a:r>
              <a:rPr lang="en-US" sz="1200" kern="1200" dirty="0" smtClean="0">
                <a:solidFill>
                  <a:schemeClr val="tx1"/>
                </a:solidFill>
                <a:effectLst/>
                <a:latin typeface="+mn-lt"/>
                <a:ea typeface="+mn-ea"/>
                <a:cs typeface="+mn-cs"/>
              </a:rPr>
              <a:t>online.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a:t>
            </a:r>
            <a:r>
              <a:rPr lang="en-US" sz="1200" kern="1200" dirty="0" smtClean="0">
                <a:solidFill>
                  <a:schemeClr val="tx1"/>
                </a:solidFill>
                <a:effectLst/>
                <a:latin typeface="+mn-lt"/>
                <a:ea typeface="+mn-ea"/>
                <a:cs typeface="+mn-cs"/>
              </a:rPr>
              <a:t>want to control our </a:t>
            </a:r>
            <a:r>
              <a:rPr lang="en-US" sz="1200" kern="1200" dirty="0" smtClean="0">
                <a:solidFill>
                  <a:schemeClr val="tx1"/>
                </a:solidFill>
                <a:effectLst/>
                <a:latin typeface="+mn-lt"/>
                <a:ea typeface="+mn-ea"/>
                <a:cs typeface="+mn-cs"/>
              </a:rPr>
              <a:t>images.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But </a:t>
            </a:r>
            <a:r>
              <a:rPr lang="en-US" sz="1200" kern="1200" dirty="0" smtClean="0">
                <a:solidFill>
                  <a:schemeClr val="tx1"/>
                </a:solidFill>
                <a:effectLst/>
                <a:latin typeface="+mn-lt"/>
                <a:ea typeface="+mn-ea"/>
                <a:cs typeface="+mn-cs"/>
              </a:rPr>
              <a:t>what is going on behind the scenes? Students</a:t>
            </a:r>
            <a:r>
              <a:rPr lang="en-US" sz="1200" kern="1200" baseline="0" dirty="0" smtClean="0">
                <a:solidFill>
                  <a:schemeClr val="tx1"/>
                </a:solidFill>
                <a:effectLst/>
                <a:latin typeface="+mn-lt"/>
                <a:ea typeface="+mn-ea"/>
                <a:cs typeface="+mn-cs"/>
              </a:rPr>
              <a:t> were very concerned to think about the</a:t>
            </a:r>
            <a:r>
              <a:rPr lang="en-US" sz="1200" kern="1200" dirty="0" smtClean="0">
                <a:solidFill>
                  <a:schemeClr val="tx1"/>
                </a:solidFill>
                <a:effectLst/>
                <a:latin typeface="+mn-lt"/>
                <a:ea typeface="+mn-ea"/>
                <a:cs typeface="+mn-cs"/>
              </a:rPr>
              <a:t> persona that is also being created by others on the other side of their screens. This is the persona we can’t see or control, yet </a:t>
            </a:r>
            <a:r>
              <a:rPr lang="en-US" sz="1200" kern="1200" dirty="0" smtClean="0">
                <a:solidFill>
                  <a:schemeClr val="tx1"/>
                </a:solidFill>
                <a:effectLst/>
                <a:latin typeface="+mn-lt"/>
                <a:ea typeface="+mn-ea"/>
                <a:cs typeface="+mn-cs"/>
              </a:rPr>
              <a:t>its</a:t>
            </a:r>
            <a:r>
              <a:rPr lang="en-US" sz="1200" kern="1200" baseline="0" dirty="0" smtClean="0">
                <a:solidFill>
                  <a:schemeClr val="tx1"/>
                </a:solidFill>
                <a:effectLst/>
                <a:latin typeface="+mn-lt"/>
                <a:ea typeface="+mn-ea"/>
                <a:cs typeface="+mn-cs"/>
              </a:rPr>
              <a:t> being used to </a:t>
            </a:r>
            <a:r>
              <a:rPr lang="en-US" sz="1200" kern="1200" dirty="0" smtClean="0">
                <a:solidFill>
                  <a:schemeClr val="tx1"/>
                </a:solidFill>
                <a:effectLst/>
                <a:latin typeface="+mn-lt"/>
                <a:ea typeface="+mn-ea"/>
                <a:cs typeface="+mn-cs"/>
              </a:rPr>
              <a:t>make </a:t>
            </a:r>
            <a:r>
              <a:rPr lang="en-US" sz="1200" kern="1200" dirty="0" smtClean="0">
                <a:solidFill>
                  <a:schemeClr val="tx1"/>
                </a:solidFill>
                <a:effectLst/>
                <a:latin typeface="+mn-lt"/>
                <a:ea typeface="+mn-ea"/>
                <a:cs typeface="+mn-cs"/>
              </a:rPr>
              <a:t>judgments</a:t>
            </a:r>
            <a:r>
              <a:rPr lang="en-US" sz="1200" kern="1200" baseline="0" dirty="0" smtClean="0">
                <a:solidFill>
                  <a:schemeClr val="tx1"/>
                </a:solidFill>
                <a:effectLst/>
                <a:latin typeface="+mn-lt"/>
                <a:ea typeface="+mn-ea"/>
                <a:cs typeface="+mn-cs"/>
              </a:rPr>
              <a:t> about us</a:t>
            </a:r>
            <a:r>
              <a:rPr lang="en-US" sz="1200" kern="1200" dirty="0" smtClean="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29</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3</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connecting </a:t>
            </a:r>
            <a:r>
              <a:rPr lang="en-US" sz="1200" kern="1200" dirty="0" smtClean="0">
                <a:solidFill>
                  <a:schemeClr val="tx1"/>
                </a:solidFill>
                <a:effectLst/>
                <a:latin typeface="+mn-lt"/>
                <a:ea typeface="+mn-ea"/>
                <a:cs typeface="+mn-cs"/>
              </a:rPr>
              <a:t>to a closed network </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doesn’t </a:t>
            </a:r>
            <a:r>
              <a:rPr lang="en-US" sz="1200" kern="1200" baseline="0" dirty="0" smtClean="0">
                <a:solidFill>
                  <a:schemeClr val="tx1"/>
                </a:solidFill>
                <a:effectLst/>
                <a:latin typeface="+mn-lt"/>
                <a:ea typeface="+mn-ea"/>
                <a:cs typeface="+mn-cs"/>
              </a:rPr>
              <a:t>work over half the </a:t>
            </a:r>
            <a:r>
              <a:rPr lang="en-US" sz="1200" kern="1200" baseline="0" dirty="0" smtClean="0">
                <a:solidFill>
                  <a:schemeClr val="tx1"/>
                </a:solidFill>
                <a:effectLst/>
                <a:latin typeface="+mn-lt"/>
                <a:ea typeface="+mn-ea"/>
                <a:cs typeface="+mn-cs"/>
              </a:rPr>
              <a:t>time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Use Glass often on an open </a:t>
            </a:r>
            <a:r>
              <a:rPr lang="en-US" sz="1200" kern="1200" baseline="0" dirty="0" smtClean="0">
                <a:solidFill>
                  <a:schemeClr val="tx1"/>
                </a:solidFill>
                <a:effectLst/>
                <a:latin typeface="+mn-lt"/>
                <a:ea typeface="+mn-ea"/>
                <a:cs typeface="+mn-cs"/>
              </a:rPr>
              <a:t>network instead of the closed network.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30</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effectLst/>
                <a:latin typeface="+mn-lt"/>
                <a:ea typeface="+mn-ea"/>
                <a:cs typeface="+mn-cs"/>
              </a:rPr>
              <a:t>Glass </a:t>
            </a:r>
            <a:r>
              <a:rPr lang="en-US" sz="1200" kern="1200" baseline="0" dirty="0" smtClean="0">
                <a:solidFill>
                  <a:schemeClr val="tx1"/>
                </a:solidFill>
                <a:effectLst/>
                <a:latin typeface="+mn-lt"/>
                <a:ea typeface="+mn-ea"/>
                <a:cs typeface="+mn-cs"/>
              </a:rPr>
              <a:t>works well on an Android </a:t>
            </a:r>
            <a:r>
              <a:rPr lang="en-US" sz="1200" kern="1200" baseline="0" dirty="0" smtClean="0">
                <a:solidFill>
                  <a:schemeClr val="tx1"/>
                </a:solidFill>
                <a:effectLst/>
                <a:latin typeface="+mn-lt"/>
                <a:ea typeface="+mn-ea"/>
                <a:cs typeface="+mn-cs"/>
              </a:rPr>
              <a:t>phone</a:t>
            </a:r>
          </a:p>
          <a:p>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My Glass” </a:t>
            </a:r>
            <a:r>
              <a:rPr lang="en-US" sz="1200" kern="1200" baseline="0" dirty="0" smtClean="0">
                <a:solidFill>
                  <a:schemeClr val="tx1"/>
                </a:solidFill>
                <a:effectLst/>
                <a:latin typeface="+mn-lt"/>
                <a:ea typeface="+mn-ea"/>
                <a:cs typeface="+mn-cs"/>
              </a:rPr>
              <a:t>app</a:t>
            </a:r>
          </a:p>
          <a:p>
            <a:r>
              <a:rPr lang="en-US" sz="1200" kern="1200" baseline="0" dirty="0" smtClean="0">
                <a:solidFill>
                  <a:schemeClr val="tx1"/>
                </a:solidFill>
                <a:effectLst/>
                <a:latin typeface="+mn-lt"/>
                <a:ea typeface="+mn-ea"/>
                <a:cs typeface="+mn-cs"/>
              </a:rPr>
              <a:t>connect </a:t>
            </a:r>
            <a:r>
              <a:rPr lang="en-US" sz="1200" kern="1200" baseline="0" dirty="0" smtClean="0">
                <a:solidFill>
                  <a:schemeClr val="tx1"/>
                </a:solidFill>
                <a:effectLst/>
                <a:latin typeface="+mn-lt"/>
                <a:ea typeface="+mn-ea"/>
                <a:cs typeface="+mn-cs"/>
              </a:rPr>
              <a:t>to the wireless on your </a:t>
            </a:r>
            <a:r>
              <a:rPr lang="en-US" sz="1200" kern="1200" baseline="0" dirty="0" smtClean="0">
                <a:solidFill>
                  <a:schemeClr val="tx1"/>
                </a:solidFill>
                <a:effectLst/>
                <a:latin typeface="+mn-lt"/>
                <a:ea typeface="+mn-ea"/>
                <a:cs typeface="+mn-cs"/>
              </a:rPr>
              <a:t>phone</a:t>
            </a:r>
          </a:p>
          <a:p>
            <a:r>
              <a:rPr lang="en-US" sz="1200" kern="1200" baseline="0" dirty="0" err="1" smtClean="0">
                <a:solidFill>
                  <a:schemeClr val="tx1"/>
                </a:solidFill>
                <a:effectLst/>
                <a:latin typeface="+mn-lt"/>
                <a:ea typeface="+mn-ea"/>
                <a:cs typeface="+mn-cs"/>
              </a:rPr>
              <a:t>MyGlass</a:t>
            </a:r>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app generates a QR code, and you point your Glass at the QR code. Glass reads the code and connects.</a:t>
            </a:r>
          </a:p>
          <a:p>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31</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There wasn’t a “My Glass” app for </a:t>
            </a:r>
            <a:r>
              <a:rPr lang="en-US" sz="1200" kern="1200" baseline="0" dirty="0" err="1" smtClean="0">
                <a:solidFill>
                  <a:schemeClr val="tx1"/>
                </a:solidFill>
                <a:effectLst/>
                <a:latin typeface="+mn-lt"/>
                <a:ea typeface="+mn-ea"/>
                <a:cs typeface="+mn-cs"/>
              </a:rPr>
              <a:t>iOS</a:t>
            </a: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to </a:t>
            </a:r>
            <a:r>
              <a:rPr lang="en-US" sz="1200" kern="1200" baseline="0" dirty="0" smtClean="0">
                <a:solidFill>
                  <a:schemeClr val="tx1"/>
                </a:solidFill>
                <a:effectLst/>
                <a:latin typeface="+mn-lt"/>
                <a:ea typeface="+mn-ea"/>
                <a:cs typeface="+mn-cs"/>
              </a:rPr>
              <a:t>connect to wireless, I couldn’t use my iPhone. </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 had to do it with my laptop by going</a:t>
            </a:r>
            <a:r>
              <a:rPr lang="en-US" sz="1200" kern="1200" baseline="0" dirty="0" smtClean="0">
                <a:solidFill>
                  <a:schemeClr val="tx1"/>
                </a:solidFill>
                <a:effectLst/>
                <a:latin typeface="+mn-lt"/>
                <a:ea typeface="+mn-ea"/>
                <a:cs typeface="+mn-cs"/>
              </a:rPr>
              <a:t> to a Glass website</a:t>
            </a:r>
            <a:r>
              <a:rPr lang="en-U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if </a:t>
            </a:r>
            <a:r>
              <a:rPr lang="en-US" sz="1200" kern="1200" dirty="0" smtClean="0">
                <a:solidFill>
                  <a:schemeClr val="tx1"/>
                </a:solidFill>
                <a:effectLst/>
                <a:latin typeface="+mn-lt"/>
                <a:ea typeface="+mn-ea"/>
                <a:cs typeface="+mn-cs"/>
              </a:rPr>
              <a:t>I have my laptop with</a:t>
            </a:r>
            <a:r>
              <a:rPr lang="en-US" sz="1200" kern="1200" baseline="0" dirty="0" smtClean="0">
                <a:solidFill>
                  <a:schemeClr val="tx1"/>
                </a:solidFill>
                <a:effectLst/>
                <a:latin typeface="+mn-lt"/>
                <a:ea typeface="+mn-ea"/>
                <a:cs typeface="+mn-cs"/>
              </a:rPr>
              <a:t> me I probably don’t need to be using </a:t>
            </a:r>
            <a:r>
              <a:rPr lang="en-US" sz="1200" kern="1200" baseline="0" dirty="0" smtClean="0">
                <a:solidFill>
                  <a:schemeClr val="tx1"/>
                </a:solidFill>
                <a:effectLst/>
                <a:latin typeface="+mn-lt"/>
                <a:ea typeface="+mn-ea"/>
                <a:cs typeface="+mn-cs"/>
              </a:rPr>
              <a:t>Glass.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Google </a:t>
            </a:r>
            <a:r>
              <a:rPr lang="en-US" sz="1200" kern="1200" baseline="0" dirty="0" smtClean="0">
                <a:solidFill>
                  <a:schemeClr val="tx1"/>
                </a:solidFill>
                <a:effectLst/>
                <a:latin typeface="+mn-lt"/>
                <a:ea typeface="+mn-ea"/>
                <a:cs typeface="+mn-cs"/>
              </a:rPr>
              <a:t>has changed this, and there’s now a MyGlass app for an iPhone. It is still not as full-featured as the app for Android though.</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32</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iPhone </a:t>
            </a:r>
            <a:r>
              <a:rPr lang="en-US" sz="1200" kern="1200" dirty="0" smtClean="0">
                <a:solidFill>
                  <a:schemeClr val="tx1"/>
                </a:solidFill>
                <a:effectLst/>
                <a:latin typeface="+mn-lt"/>
                <a:ea typeface="+mn-ea"/>
                <a:cs typeface="+mn-cs"/>
              </a:rPr>
              <a:t>users are still able to connect to wifi by tethering it or pairing </a:t>
            </a:r>
            <a:r>
              <a:rPr lang="en-US" sz="1200" kern="1200" dirty="0" smtClean="0">
                <a:solidFill>
                  <a:schemeClr val="tx1"/>
                </a:solidFill>
                <a:effectLst/>
                <a:latin typeface="+mn-lt"/>
                <a:ea typeface="+mn-ea"/>
                <a:cs typeface="+mn-cs"/>
              </a:rPr>
              <a:t>it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I’m </a:t>
            </a:r>
            <a:r>
              <a:rPr lang="en-US" sz="1200" kern="1200" dirty="0" smtClean="0">
                <a:solidFill>
                  <a:schemeClr val="tx1"/>
                </a:solidFill>
                <a:effectLst/>
                <a:latin typeface="+mn-lt"/>
                <a:ea typeface="+mn-ea"/>
                <a:cs typeface="+mn-cs"/>
              </a:rPr>
              <a:t>grandfathered in for unlimited data on ATT, and I would need to change plans in order to tether Glass.</a:t>
            </a:r>
          </a:p>
        </p:txBody>
      </p:sp>
      <p:sp>
        <p:nvSpPr>
          <p:cNvPr id="4" name="Slide Number Placeholder 3"/>
          <p:cNvSpPr>
            <a:spLocks noGrp="1"/>
          </p:cNvSpPr>
          <p:nvPr>
            <p:ph type="sldNum" sz="quarter" idx="10"/>
          </p:nvPr>
        </p:nvSpPr>
        <p:spPr/>
        <p:txBody>
          <a:bodyPr/>
          <a:lstStyle/>
          <a:p>
            <a:fld id="{294130FC-6667-A14F-AFD5-82B12269EA1A}" type="slidenum">
              <a:rPr lang="en-US" smtClean="0"/>
              <a:t>33</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still </a:t>
            </a:r>
            <a:r>
              <a:rPr lang="en-US" sz="1200" kern="1200" baseline="0" dirty="0" smtClean="0">
                <a:solidFill>
                  <a:schemeClr val="tx1"/>
                </a:solidFill>
                <a:effectLst/>
                <a:latin typeface="+mn-lt"/>
                <a:ea typeface="+mn-ea"/>
                <a:cs typeface="+mn-cs"/>
              </a:rPr>
              <a:t>a lot of connection issues using Glass. </a:t>
            </a: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data </a:t>
            </a:r>
            <a:r>
              <a:rPr lang="en-US" sz="1200" kern="1200" baseline="0" dirty="0" smtClean="0">
                <a:solidFill>
                  <a:schemeClr val="tx1"/>
                </a:solidFill>
                <a:effectLst/>
                <a:latin typeface="+mn-lt"/>
                <a:ea typeface="+mn-ea"/>
                <a:cs typeface="+mn-cs"/>
              </a:rPr>
              <a:t>that it passes through Glass is probably over open wifi and is probably not </a:t>
            </a:r>
            <a:r>
              <a:rPr lang="en-US" sz="1200" kern="1200" baseline="0" dirty="0" smtClean="0">
                <a:solidFill>
                  <a:schemeClr val="tx1"/>
                </a:solidFill>
                <a:effectLst/>
                <a:latin typeface="+mn-lt"/>
                <a:ea typeface="+mn-ea"/>
                <a:cs typeface="+mn-cs"/>
              </a:rPr>
              <a:t>secure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err="1" smtClean="0">
                <a:solidFill>
                  <a:schemeClr val="tx1"/>
                </a:solidFill>
                <a:effectLst/>
                <a:latin typeface="+mn-lt"/>
                <a:ea typeface="+mn-ea"/>
                <a:cs typeface="+mn-cs"/>
              </a:rPr>
              <a:t>Firesheep</a:t>
            </a:r>
            <a:r>
              <a:rPr lang="en-US" sz="1200" kern="1200" baseline="0" dirty="0" smtClean="0">
                <a:solidFill>
                  <a:schemeClr val="tx1"/>
                </a:solidFill>
                <a:effectLst/>
                <a:latin typeface="+mn-lt"/>
                <a:ea typeface="+mn-ea"/>
                <a:cs typeface="+mn-cs"/>
              </a:rPr>
              <a:t>, secure http, and how to use Miami’s </a:t>
            </a:r>
            <a:r>
              <a:rPr lang="en-US" sz="1200" kern="1200" baseline="0" dirty="0" smtClean="0">
                <a:solidFill>
                  <a:schemeClr val="tx1"/>
                </a:solidFill>
                <a:effectLst/>
                <a:latin typeface="+mn-lt"/>
                <a:ea typeface="+mn-ea"/>
                <a:cs typeface="+mn-cs"/>
              </a:rPr>
              <a:t>VPN</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Students </a:t>
            </a:r>
            <a:r>
              <a:rPr lang="en-US" sz="1200" kern="1200" baseline="0" dirty="0" smtClean="0">
                <a:solidFill>
                  <a:schemeClr val="tx1"/>
                </a:solidFill>
                <a:effectLst/>
                <a:latin typeface="+mn-lt"/>
                <a:ea typeface="+mn-ea"/>
                <a:cs typeface="+mn-cs"/>
              </a:rPr>
              <a:t>were entirely unaware of these things and didn’t even know they were issues of concern.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34</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Not all </a:t>
            </a:r>
            <a:r>
              <a:rPr lang="en-US" sz="1200" kern="1200" baseline="0" dirty="0" smtClean="0">
                <a:solidFill>
                  <a:schemeClr val="tx1"/>
                </a:solidFill>
                <a:effectLst/>
                <a:latin typeface="+mn-lt"/>
                <a:ea typeface="+mn-ea"/>
                <a:cs typeface="+mn-cs"/>
              </a:rPr>
              <a:t>doom </a:t>
            </a:r>
            <a:r>
              <a:rPr lang="en-US" sz="1200" kern="1200" baseline="0" dirty="0" smtClean="0">
                <a:solidFill>
                  <a:schemeClr val="tx1"/>
                </a:solidFill>
                <a:effectLst/>
                <a:latin typeface="+mn-lt"/>
                <a:ea typeface="+mn-ea"/>
                <a:cs typeface="+mn-cs"/>
              </a:rPr>
              <a:t>and gloom...</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I </a:t>
            </a:r>
            <a:r>
              <a:rPr lang="en-US" sz="1200" kern="1200" baseline="0" dirty="0" smtClean="0">
                <a:solidFill>
                  <a:schemeClr val="tx1"/>
                </a:solidFill>
                <a:effectLst/>
                <a:latin typeface="+mn-lt"/>
                <a:ea typeface="+mn-ea"/>
                <a:cs typeface="+mn-cs"/>
              </a:rPr>
              <a:t>think about sharing at least as much – if not </a:t>
            </a:r>
            <a:r>
              <a:rPr lang="en-US" sz="1200" kern="1200" baseline="0" dirty="0" smtClean="0">
                <a:solidFill>
                  <a:schemeClr val="tx1"/>
                </a:solidFill>
                <a:effectLst/>
                <a:latin typeface="+mn-lt"/>
                <a:ea typeface="+mn-ea"/>
                <a:cs typeface="+mn-cs"/>
              </a:rPr>
              <a:t>more than privacy,</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Many </a:t>
            </a:r>
            <a:r>
              <a:rPr lang="en-US" sz="1200" kern="1200" baseline="0" dirty="0" smtClean="0">
                <a:solidFill>
                  <a:schemeClr val="tx1"/>
                </a:solidFill>
                <a:effectLst/>
                <a:latin typeface="+mn-lt"/>
                <a:ea typeface="+mn-ea"/>
                <a:cs typeface="+mn-cs"/>
              </a:rPr>
              <a:t>of the ways Glass is used doesn’t really lend itself to </a:t>
            </a:r>
            <a:r>
              <a:rPr lang="en-US" sz="1200" kern="1200" baseline="0" dirty="0" smtClean="0">
                <a:solidFill>
                  <a:schemeClr val="tx1"/>
                </a:solidFill>
                <a:effectLst/>
                <a:latin typeface="+mn-lt"/>
                <a:ea typeface="+mn-ea"/>
                <a:cs typeface="+mn-cs"/>
              </a:rPr>
              <a:t>sharing</a:t>
            </a:r>
          </a:p>
          <a:p>
            <a:r>
              <a:rPr lang="en-US" sz="1200" kern="1200" baseline="0" dirty="0" smtClean="0">
                <a:solidFill>
                  <a:schemeClr val="tx1"/>
                </a:solidFill>
                <a:effectLst/>
                <a:latin typeface="+mn-lt"/>
                <a:ea typeface="+mn-ea"/>
                <a:cs typeface="+mn-cs"/>
              </a:rPr>
              <a:t>singular</a:t>
            </a:r>
            <a:r>
              <a:rPr lang="en-US" sz="1200" kern="1200" baseline="0" dirty="0" smtClean="0">
                <a:solidFill>
                  <a:schemeClr val="tx1"/>
                </a:solidFill>
                <a:effectLst/>
                <a:latin typeface="+mn-lt"/>
                <a:ea typeface="+mn-ea"/>
                <a:cs typeface="+mn-cs"/>
              </a:rPr>
              <a:t>, personal experience </a:t>
            </a:r>
            <a:r>
              <a:rPr lang="en-US" sz="1200" kern="1200" baseline="0" dirty="0" smtClean="0">
                <a:solidFill>
                  <a:schemeClr val="tx1"/>
                </a:solidFill>
                <a:effectLst/>
                <a:latin typeface="+mn-lt"/>
                <a:ea typeface="+mn-ea"/>
                <a:cs typeface="+mn-cs"/>
              </a:rPr>
              <a:t>like a mobile phone.</a:t>
            </a:r>
          </a:p>
          <a:p>
            <a:endParaRPr lang="en-US" sz="1200" kern="1200" baseline="0" dirty="0" smtClean="0">
              <a:solidFill>
                <a:schemeClr val="tx1"/>
              </a:solidFill>
              <a:effectLst/>
              <a:latin typeface="+mn-lt"/>
              <a:ea typeface="+mn-ea"/>
              <a:cs typeface="+mn-cs"/>
            </a:endParaRPr>
          </a:p>
          <a:p>
            <a:r>
              <a:rPr lang="en-US" sz="1200" kern="1200" baseline="0" dirty="0" err="1" smtClean="0">
                <a:solidFill>
                  <a:schemeClr val="tx1"/>
                </a:solidFill>
                <a:effectLst/>
                <a:latin typeface="+mn-lt"/>
                <a:ea typeface="+mn-ea"/>
                <a:cs typeface="+mn-cs"/>
              </a:rPr>
              <a:t>Iimportant</a:t>
            </a:r>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for students to understand the value of sharing and what they can gain by contributing to a vibrant Internet vs. passively consuming content</a:t>
            </a:r>
            <a:r>
              <a:rPr lang="en-US" sz="1200" kern="1200" baseline="0" dirty="0" smtClean="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35</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Miami </a:t>
            </a:r>
            <a:r>
              <a:rPr lang="en-US" baseline="0" dirty="0" smtClean="0"/>
              <a:t>student newspaper and the student-run magazine both did stories about </a:t>
            </a:r>
            <a:r>
              <a:rPr lang="en-US" baseline="0" dirty="0" smtClean="0"/>
              <a:t>Glass.</a:t>
            </a:r>
          </a:p>
          <a:p>
            <a:r>
              <a:rPr lang="en-US" baseline="0" dirty="0" smtClean="0"/>
              <a:t>students </a:t>
            </a:r>
            <a:r>
              <a:rPr lang="en-US" baseline="0" dirty="0" smtClean="0"/>
              <a:t>began contacting me personally.</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36</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No formal </a:t>
            </a:r>
            <a:r>
              <a:rPr lang="en-US" baseline="0" dirty="0" smtClean="0"/>
              <a:t>announcement or program in </a:t>
            </a:r>
            <a:r>
              <a:rPr lang="en-US" baseline="0" dirty="0" smtClean="0"/>
              <a:t>place</a:t>
            </a:r>
          </a:p>
          <a:p>
            <a:r>
              <a:rPr lang="en-US" baseline="0" dirty="0" smtClean="0"/>
              <a:t>Began getting requests </a:t>
            </a:r>
            <a:r>
              <a:rPr lang="en-US" baseline="0" dirty="0" smtClean="0"/>
              <a:t>from students. </a:t>
            </a:r>
            <a:endParaRPr lang="en-US" baseline="0" dirty="0" smtClean="0"/>
          </a:p>
          <a:p>
            <a:r>
              <a:rPr lang="en-US" baseline="0" dirty="0" smtClean="0"/>
              <a:t>Marketing </a:t>
            </a:r>
            <a:r>
              <a:rPr lang="en-US" baseline="0" dirty="0" smtClean="0"/>
              <a:t>students who were working on capstone projects and wanted to pitch app ideas to </a:t>
            </a:r>
            <a:r>
              <a:rPr lang="en-US" baseline="0" dirty="0" smtClean="0"/>
              <a:t>companies.</a:t>
            </a:r>
          </a:p>
          <a:p>
            <a:r>
              <a:rPr lang="en-US" baseline="0" dirty="0" smtClean="0"/>
              <a:t>Marketing group creating </a:t>
            </a:r>
            <a:r>
              <a:rPr lang="en-US" baseline="0" dirty="0" smtClean="0"/>
              <a:t>a plan for an executive charter </a:t>
            </a:r>
            <a:r>
              <a:rPr lang="en-US" baseline="0" dirty="0" smtClean="0"/>
              <a:t>airline - wanted </a:t>
            </a:r>
            <a:r>
              <a:rPr lang="en-US" baseline="0" dirty="0" smtClean="0"/>
              <a:t>to give Glass as a premium for executive customers who bought the airline </a:t>
            </a:r>
            <a:r>
              <a:rPr lang="en-US" baseline="0" dirty="0" smtClean="0"/>
              <a:t>service</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37</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Educational </a:t>
            </a:r>
            <a:r>
              <a:rPr lang="en-US" dirty="0" smtClean="0"/>
              <a:t>Technology </a:t>
            </a:r>
            <a:r>
              <a:rPr lang="en-US" dirty="0" smtClean="0"/>
              <a:t>classes</a:t>
            </a:r>
          </a:p>
          <a:p>
            <a:r>
              <a:rPr lang="en-US" dirty="0" smtClean="0"/>
              <a:t>sociology </a:t>
            </a:r>
            <a:r>
              <a:rPr lang="en-US" dirty="0" smtClean="0"/>
              <a:t>student writing a paper on </a:t>
            </a:r>
            <a:r>
              <a:rPr lang="en-US" dirty="0" smtClean="0"/>
              <a:t>privacy</a:t>
            </a:r>
          </a:p>
          <a:p>
            <a:r>
              <a:rPr lang="en-US" baseline="0" dirty="0" smtClean="0"/>
              <a:t>high </a:t>
            </a:r>
            <a:r>
              <a:rPr lang="en-US" baseline="0" dirty="0" smtClean="0"/>
              <a:t>school student who was in an exchange program from </a:t>
            </a:r>
            <a:r>
              <a:rPr lang="en-US" baseline="0" dirty="0" smtClean="0"/>
              <a:t>Moscow</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38</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open</a:t>
            </a:r>
            <a:r>
              <a:rPr lang="en-US" sz="1200" kern="1200" dirty="0" smtClean="0">
                <a:solidFill>
                  <a:schemeClr val="tx1"/>
                </a:solidFill>
                <a:effectLst/>
                <a:latin typeface="+mn-lt"/>
                <a:ea typeface="+mn-ea"/>
                <a:cs typeface="+mn-cs"/>
              </a:rPr>
              <a:t>-mindedness</a:t>
            </a:r>
            <a:r>
              <a:rPr lang="en-US" sz="1200" kern="1200" baseline="0" dirty="0" smtClean="0">
                <a:solidFill>
                  <a:schemeClr val="tx1"/>
                </a:solidFill>
                <a:effectLst/>
                <a:latin typeface="+mn-lt"/>
                <a:ea typeface="+mn-ea"/>
                <a:cs typeface="+mn-cs"/>
              </a:rPr>
              <a:t> and willingness to experiment and try new things came despite a LOT of negativity surrounding Glass.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Some of it is based on the camera/privacy </a:t>
            </a:r>
            <a:r>
              <a:rPr lang="en-US" sz="1200" kern="1200" baseline="0" dirty="0" smtClean="0">
                <a:solidFill>
                  <a:schemeClr val="tx1"/>
                </a:solidFill>
                <a:effectLst/>
                <a:latin typeface="+mn-lt"/>
                <a:ea typeface="+mn-ea"/>
                <a:cs typeface="+mn-cs"/>
              </a:rPr>
              <a:t>fears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Much </a:t>
            </a:r>
            <a:r>
              <a:rPr lang="en-US" sz="1200" kern="1200" baseline="0" dirty="0" smtClean="0">
                <a:solidFill>
                  <a:schemeClr val="tx1"/>
                </a:solidFill>
                <a:effectLst/>
                <a:latin typeface="+mn-lt"/>
                <a:ea typeface="+mn-ea"/>
                <a:cs typeface="+mn-cs"/>
              </a:rPr>
              <a:t>of it is coming from people who have never tried Glass or worn Glass for any length of time, and they’re saying things like Glass will “never be okay,” that it’s “lame” and “creepy.”</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some </a:t>
            </a:r>
            <a:r>
              <a:rPr lang="en-US" sz="1200" kern="1200" baseline="0" dirty="0" smtClean="0">
                <a:solidFill>
                  <a:schemeClr val="tx1"/>
                </a:solidFill>
                <a:effectLst/>
                <a:latin typeface="+mn-lt"/>
                <a:ea typeface="+mn-ea"/>
                <a:cs typeface="+mn-cs"/>
              </a:rPr>
              <a:t>of it is based on how Glass looks. </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39</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Glenn </a:t>
            </a:r>
            <a:r>
              <a:rPr lang="en-US" sz="1200" kern="1200" dirty="0" smtClean="0">
                <a:solidFill>
                  <a:schemeClr val="tx1"/>
                </a:solidFill>
                <a:effectLst/>
                <a:latin typeface="+mn-lt"/>
                <a:ea typeface="+mn-ea"/>
                <a:cs typeface="+mn-cs"/>
              </a:rPr>
              <a:t>Platt, a faculty member at  Miami, </a:t>
            </a:r>
            <a:r>
              <a:rPr lang="en-US" sz="1200" kern="1200" dirty="0" smtClean="0">
                <a:solidFill>
                  <a:schemeClr val="tx1"/>
                </a:solidFill>
                <a:effectLst/>
                <a:latin typeface="+mn-lt"/>
                <a:ea typeface="+mn-ea"/>
                <a:cs typeface="+mn-cs"/>
              </a:rPr>
              <a:t>summed </a:t>
            </a:r>
            <a:r>
              <a:rPr lang="en-US" sz="1200" kern="1200" dirty="0" smtClean="0">
                <a:solidFill>
                  <a:schemeClr val="tx1"/>
                </a:solidFill>
                <a:effectLst/>
                <a:latin typeface="+mn-lt"/>
                <a:ea typeface="+mn-ea"/>
                <a:cs typeface="+mn-cs"/>
              </a:rPr>
              <a:t>up my</a:t>
            </a:r>
            <a:r>
              <a:rPr lang="en-U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feelings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did a </a:t>
            </a:r>
            <a:r>
              <a:rPr lang="en-US" sz="1200" kern="1200" baseline="0" dirty="0" smtClean="0">
                <a:solidFill>
                  <a:schemeClr val="tx1"/>
                </a:solidFill>
                <a:effectLst/>
                <a:latin typeface="+mn-lt"/>
                <a:ea typeface="+mn-ea"/>
                <a:cs typeface="+mn-cs"/>
              </a:rPr>
              <a:t>modified tweet (MT</a:t>
            </a:r>
            <a:r>
              <a:rPr lang="en-US" sz="1200" kern="1200" baseline="0" dirty="0" smtClean="0">
                <a:solidFill>
                  <a:schemeClr val="tx1"/>
                </a:solidFill>
                <a:effectLst/>
                <a:latin typeface="+mn-lt"/>
                <a:ea typeface="+mn-ea"/>
                <a:cs typeface="+mn-cs"/>
              </a:rPr>
              <a:t>) instead of a RT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not </a:t>
            </a:r>
            <a:r>
              <a:rPr lang="en-US" sz="1200" kern="1200" baseline="0" dirty="0" smtClean="0">
                <a:solidFill>
                  <a:schemeClr val="tx1"/>
                </a:solidFill>
                <a:effectLst/>
                <a:latin typeface="+mn-lt"/>
                <a:ea typeface="+mn-ea"/>
                <a:cs typeface="+mn-cs"/>
              </a:rPr>
              <a:t>even a very good modified retweet! </a:t>
            </a: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embarrassing – chosen </a:t>
            </a:r>
            <a:r>
              <a:rPr lang="en-US" sz="1200" kern="1200" dirty="0" smtClean="0">
                <a:solidFill>
                  <a:schemeClr val="tx1"/>
                </a:solidFill>
                <a:effectLst/>
                <a:latin typeface="+mn-lt"/>
                <a:ea typeface="+mn-ea"/>
                <a:cs typeface="+mn-cs"/>
              </a:rPr>
              <a:t>based on someone else’s </a:t>
            </a:r>
            <a:r>
              <a:rPr lang="en-US" sz="1200" kern="1200" dirty="0" smtClean="0">
                <a:solidFill>
                  <a:schemeClr val="tx1"/>
                </a:solidFill>
                <a:effectLst/>
                <a:latin typeface="+mn-lt"/>
                <a:ea typeface="+mn-ea"/>
                <a:cs typeface="+mn-cs"/>
              </a:rPr>
              <a:t>tweet</a:t>
            </a: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Glass </a:t>
            </a:r>
            <a:r>
              <a:rPr lang="en-US" baseline="0" dirty="0" smtClean="0"/>
              <a:t>will be getting smaller and less intrusive. </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40</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titanium frames</a:t>
            </a:r>
            <a:endParaRPr lang="en-US" baseline="0" dirty="0" smtClean="0"/>
          </a:p>
          <a:p>
            <a:r>
              <a:rPr lang="en-US" baseline="0" dirty="0" smtClean="0"/>
              <a:t>biggest </a:t>
            </a:r>
            <a:r>
              <a:rPr lang="en-US" baseline="0" dirty="0" smtClean="0"/>
              <a:t>usability problem I have with Glass </a:t>
            </a:r>
            <a:r>
              <a:rPr lang="en-US" baseline="0" dirty="0" smtClean="0"/>
              <a:t>– corrective lenses</a:t>
            </a:r>
          </a:p>
          <a:p>
            <a:endParaRPr lang="en-US" baseline="0" dirty="0" smtClean="0"/>
          </a:p>
          <a:p>
            <a:r>
              <a:rPr lang="en-US" baseline="0" dirty="0" smtClean="0"/>
              <a:t>screen </a:t>
            </a:r>
            <a:r>
              <a:rPr lang="en-US" baseline="0" dirty="0" smtClean="0"/>
              <a:t>on Glass is right above your </a:t>
            </a:r>
            <a:r>
              <a:rPr lang="en-US" baseline="0" dirty="0" smtClean="0"/>
              <a:t>eye but projects </a:t>
            </a:r>
            <a:r>
              <a:rPr lang="en-US" baseline="0" dirty="0" smtClean="0"/>
              <a:t>as if it was a 25-inch high definition screen 8 feet </a:t>
            </a:r>
            <a:r>
              <a:rPr lang="en-US" baseline="0" dirty="0" smtClean="0"/>
              <a:t>away</a:t>
            </a:r>
          </a:p>
          <a:p>
            <a:r>
              <a:rPr lang="en-US" baseline="0" dirty="0" smtClean="0"/>
              <a:t>need </a:t>
            </a:r>
            <a:r>
              <a:rPr lang="en-US" baseline="0" dirty="0" smtClean="0"/>
              <a:t>to squint in order to </a:t>
            </a:r>
            <a:r>
              <a:rPr lang="en-US" baseline="0" dirty="0" smtClean="0"/>
              <a:t>read Glass projection – sometimes can’t </a:t>
            </a:r>
            <a:r>
              <a:rPr lang="en-US" baseline="0" dirty="0" smtClean="0"/>
              <a:t>see it at all.</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41</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Can’t see </a:t>
            </a:r>
            <a:r>
              <a:rPr lang="en-US" dirty="0" smtClean="0"/>
              <a:t>across the room when I’m wearing </a:t>
            </a:r>
            <a:r>
              <a:rPr lang="en-US" dirty="0" smtClean="0"/>
              <a:t>them</a:t>
            </a:r>
          </a:p>
          <a:p>
            <a:endParaRPr lang="en-US" baseline="0" dirty="0" smtClean="0"/>
          </a:p>
          <a:p>
            <a:r>
              <a:rPr lang="en-US" baseline="0" dirty="0" smtClean="0"/>
              <a:t>Considered </a:t>
            </a:r>
            <a:r>
              <a:rPr lang="en-US" baseline="0" dirty="0" smtClean="0"/>
              <a:t>getting Google’s frames or modifying Glass to fit my existing frames.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42</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Big </a:t>
            </a:r>
            <a:r>
              <a:rPr lang="en-US" baseline="0" dirty="0" smtClean="0"/>
              <a:t>downside  - wouldn’t </a:t>
            </a:r>
            <a:r>
              <a:rPr lang="en-US" baseline="0" dirty="0" smtClean="0"/>
              <a:t>get to share Glass with </a:t>
            </a:r>
            <a:r>
              <a:rPr lang="en-US" baseline="0" dirty="0" smtClean="0"/>
              <a:t>others</a:t>
            </a:r>
          </a:p>
          <a:p>
            <a:r>
              <a:rPr lang="en-US" baseline="0" dirty="0" smtClean="0"/>
              <a:t>Tremendous joy </a:t>
            </a:r>
            <a:r>
              <a:rPr lang="en-US" baseline="0" dirty="0" smtClean="0"/>
              <a:t>sharing </a:t>
            </a:r>
            <a:r>
              <a:rPr lang="en-US" baseline="0" dirty="0" smtClean="0"/>
              <a:t>Glass</a:t>
            </a:r>
          </a:p>
          <a:p>
            <a:r>
              <a:rPr lang="en-US" baseline="0" dirty="0" smtClean="0"/>
              <a:t>experiencing people’s</a:t>
            </a:r>
          </a:p>
          <a:p>
            <a:endParaRPr lang="en-US" baseline="0" dirty="0" smtClean="0"/>
          </a:p>
          <a:p>
            <a:r>
              <a:rPr lang="en-US" baseline="0" dirty="0" smtClean="0"/>
              <a:t>Libraries can first think about acquiring </a:t>
            </a:r>
            <a:r>
              <a:rPr lang="en-US" baseline="0" dirty="0" smtClean="0"/>
              <a:t>Glass and simply sharing it.</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43</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Arapahoe Library District in Colorado has created “Goggle at Google Glass” events where users can try on Glass.</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44</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Hastings</a:t>
            </a:r>
            <a:r>
              <a:rPr lang="en-US" baseline="0" dirty="0" smtClean="0"/>
              <a:t> Public Library in Nebraska is also sharing. They’ve created a Google+ page with photos of their “Glass Field Trips.” Getting the technology into people’s hands so that they can try it for </a:t>
            </a:r>
            <a:r>
              <a:rPr lang="en-US" baseline="0" dirty="0" err="1" smtClean="0"/>
              <a:t>themselve</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45</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North </a:t>
            </a:r>
            <a:r>
              <a:rPr lang="en-US" baseline="0" dirty="0" smtClean="0"/>
              <a:t>Carolina State University, Yale, and Claremont Colleges now have librarians who are Glass </a:t>
            </a:r>
            <a:r>
              <a:rPr lang="en-US" baseline="0" dirty="0" smtClean="0"/>
              <a:t>Explorers</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all </a:t>
            </a:r>
            <a:r>
              <a:rPr lang="en-US" baseline="0" dirty="0" smtClean="0"/>
              <a:t>have started loan </a:t>
            </a:r>
            <a:r>
              <a:rPr lang="en-US" baseline="0" dirty="0" smtClean="0"/>
              <a:t>programs</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Borrowers </a:t>
            </a:r>
            <a:r>
              <a:rPr lang="en-US" baseline="0" dirty="0" smtClean="0"/>
              <a:t>fill out and submit a form or an application vs. walking up to the </a:t>
            </a:r>
            <a:r>
              <a:rPr lang="en-US" baseline="0" dirty="0" err="1" smtClean="0"/>
              <a:t>circ</a:t>
            </a:r>
            <a:r>
              <a:rPr lang="en-US" baseline="0" dirty="0" smtClean="0"/>
              <a:t> </a:t>
            </a:r>
            <a:r>
              <a:rPr lang="en-US" baseline="0" dirty="0" smtClean="0"/>
              <a:t>desk.</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Glass </a:t>
            </a:r>
            <a:r>
              <a:rPr lang="en-US" baseline="0" dirty="0" smtClean="0"/>
              <a:t>is generally tied to a person. Google’s terms of service state, ““You may only use your consumer Google account on Glass.” </a:t>
            </a:r>
          </a:p>
          <a:p>
            <a:endParaRPr lang="en-US" baseline="0" dirty="0" smtClean="0"/>
          </a:p>
          <a:p>
            <a:r>
              <a:rPr lang="en-US" baseline="0" dirty="0" smtClean="0"/>
              <a:t>Proposal submitted for </a:t>
            </a:r>
            <a:r>
              <a:rPr lang="en-US" baseline="0" dirty="0" smtClean="0"/>
              <a:t>our library to acquire another pair that is not tied to a person, but is tied to the </a:t>
            </a:r>
            <a:r>
              <a:rPr lang="en-US" baseline="0" dirty="0" smtClean="0"/>
              <a:t>institution</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46</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Google’s </a:t>
            </a:r>
            <a:r>
              <a:rPr lang="en-US" dirty="0" smtClean="0"/>
              <a:t>Terms of Service </a:t>
            </a:r>
            <a:r>
              <a:rPr lang="en-US" dirty="0" smtClean="0"/>
              <a:t>used to state</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Changed recently</a:t>
            </a:r>
            <a:r>
              <a:rPr lang="en-US" baseline="0" dirty="0" smtClean="0"/>
              <a:t>, and now says you can’t “rent or lease” instead of loan.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Important for </a:t>
            </a:r>
            <a:r>
              <a:rPr lang="en-US" baseline="0" dirty="0" smtClean="0"/>
              <a:t>Google to understand how libraries might want to use them.</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Get this </a:t>
            </a:r>
            <a:r>
              <a:rPr lang="en-US" baseline="0" dirty="0" smtClean="0"/>
              <a:t>technology in people’s hands, especially because it’s not so widely available and it’s cost </a:t>
            </a:r>
            <a:r>
              <a:rPr lang="en-US" baseline="0" dirty="0" smtClean="0"/>
              <a:t>prohibitive.</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Circulating </a:t>
            </a:r>
            <a:r>
              <a:rPr lang="en-US" baseline="0" dirty="0" smtClean="0"/>
              <a:t>Glass – </a:t>
            </a:r>
            <a:r>
              <a:rPr lang="en-US" baseline="0" dirty="0" smtClean="0"/>
              <a:t>still </a:t>
            </a:r>
            <a:r>
              <a:rPr lang="en-US" baseline="0" dirty="0" smtClean="0"/>
              <a:t>the Beta </a:t>
            </a:r>
            <a:r>
              <a:rPr lang="en-US" baseline="0" dirty="0" smtClean="0"/>
              <a:t>version</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difficult </a:t>
            </a:r>
            <a:r>
              <a:rPr lang="en-US" baseline="0" dirty="0" smtClean="0"/>
              <a:t>to </a:t>
            </a:r>
            <a:r>
              <a:rPr lang="en-US" baseline="0" dirty="0" smtClean="0"/>
              <a:t>replace</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requires </a:t>
            </a:r>
            <a:r>
              <a:rPr lang="en-US" baseline="0" dirty="0" smtClean="0"/>
              <a:t>circulation staff to do a hard reset each time they’re </a:t>
            </a:r>
            <a:r>
              <a:rPr lang="en-US" baseline="0" dirty="0" smtClean="0"/>
              <a:t>returned</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47</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Glass </a:t>
            </a:r>
            <a:r>
              <a:rPr lang="en-US" dirty="0" smtClean="0"/>
              <a:t>is in our CIM </a:t>
            </a:r>
            <a:r>
              <a:rPr lang="en-US" dirty="0" smtClean="0"/>
              <a:t>Lab?</a:t>
            </a:r>
            <a:r>
              <a:rPr lang="en-US" baseline="0" dirty="0" smtClean="0"/>
              <a:t> </a:t>
            </a:r>
          </a:p>
          <a:p>
            <a:r>
              <a:rPr lang="en-US" baseline="0" dirty="0" smtClean="0"/>
              <a:t>digital </a:t>
            </a:r>
            <a:r>
              <a:rPr lang="en-US" baseline="0" dirty="0" smtClean="0"/>
              <a:t>“maker space” within one of our </a:t>
            </a:r>
            <a:r>
              <a:rPr lang="en-US" baseline="0" dirty="0" smtClean="0"/>
              <a:t>libraries</a:t>
            </a:r>
          </a:p>
          <a:p>
            <a:r>
              <a:rPr lang="en-US" baseline="0" dirty="0" smtClean="0"/>
              <a:t>3D printer, video </a:t>
            </a:r>
            <a:r>
              <a:rPr lang="en-US" baseline="0" dirty="0" smtClean="0"/>
              <a:t>editing tools, design and publishing tools, </a:t>
            </a:r>
            <a:r>
              <a:rPr lang="en-US" baseline="0" dirty="0" smtClean="0"/>
              <a:t>audio tools</a:t>
            </a:r>
          </a:p>
          <a:p>
            <a:r>
              <a:rPr lang="en-US" baseline="0" dirty="0" smtClean="0"/>
              <a:t>podcasting room</a:t>
            </a:r>
          </a:p>
          <a:p>
            <a:r>
              <a:rPr lang="en-US" baseline="0" dirty="0" smtClean="0"/>
              <a:t>large </a:t>
            </a:r>
            <a:r>
              <a:rPr lang="en-US" baseline="0" dirty="0" smtClean="0"/>
              <a:t>format </a:t>
            </a:r>
            <a:r>
              <a:rPr lang="en-US" baseline="0" dirty="0" smtClean="0"/>
              <a:t>printers</a:t>
            </a:r>
          </a:p>
          <a:p>
            <a:endParaRPr lang="en-US" baseline="0" dirty="0" smtClean="0"/>
          </a:p>
          <a:p>
            <a:r>
              <a:rPr lang="en-US" baseline="0" dirty="0" smtClean="0"/>
              <a:t>technology </a:t>
            </a:r>
            <a:r>
              <a:rPr lang="en-US" baseline="0" dirty="0" smtClean="0"/>
              <a:t>that isn’t available on all the computers in the library.</a:t>
            </a:r>
          </a:p>
          <a:p>
            <a:endParaRPr lang="en-US" baseline="0" dirty="0" smtClean="0"/>
          </a:p>
        </p:txBody>
      </p:sp>
      <p:sp>
        <p:nvSpPr>
          <p:cNvPr id="4" name="Slide Number Placeholder 3"/>
          <p:cNvSpPr>
            <a:spLocks noGrp="1"/>
          </p:cNvSpPr>
          <p:nvPr>
            <p:ph type="sldNum" sz="quarter" idx="10"/>
          </p:nvPr>
        </p:nvSpPr>
        <p:spPr/>
        <p:txBody>
          <a:bodyPr/>
          <a:lstStyle/>
          <a:p>
            <a:fld id="{294130FC-6667-A14F-AFD5-82B12269EA1A}" type="slidenum">
              <a:rPr lang="en-US" smtClean="0"/>
              <a:t>48</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Glass </a:t>
            </a:r>
            <a:r>
              <a:rPr lang="en-US" baseline="0" dirty="0" smtClean="0"/>
              <a:t>available in CIM </a:t>
            </a:r>
            <a:r>
              <a:rPr lang="en-US" baseline="0" dirty="0" smtClean="0"/>
              <a:t>w/the Glass </a:t>
            </a:r>
            <a:r>
              <a:rPr lang="en-US" baseline="0" dirty="0" smtClean="0"/>
              <a:t>Development </a:t>
            </a:r>
            <a:r>
              <a:rPr lang="en-US" baseline="0" dirty="0" smtClean="0"/>
              <a:t>Kit – add</a:t>
            </a:r>
            <a:r>
              <a:rPr lang="en-US" baseline="0" dirty="0" smtClean="0"/>
              <a:t>-on to the Android </a:t>
            </a:r>
            <a:r>
              <a:rPr lang="en-US" baseline="0" dirty="0" smtClean="0"/>
              <a:t>SDK</a:t>
            </a:r>
          </a:p>
          <a:p>
            <a:endParaRPr lang="en-US" baseline="0" dirty="0" smtClean="0"/>
          </a:p>
          <a:p>
            <a:r>
              <a:rPr lang="en-US" baseline="0" dirty="0" smtClean="0"/>
              <a:t>One </a:t>
            </a:r>
            <a:r>
              <a:rPr lang="en-US" baseline="0" dirty="0" smtClean="0"/>
              <a:t>of the best ways for people to become engaged with Glass is for them to create apps for </a:t>
            </a:r>
            <a:r>
              <a:rPr lang="en-US" baseline="0" dirty="0" smtClean="0"/>
              <a:t>it.</a:t>
            </a:r>
          </a:p>
          <a:p>
            <a:r>
              <a:rPr lang="en-US" baseline="0" dirty="0" smtClean="0"/>
              <a:t>Google </a:t>
            </a:r>
            <a:r>
              <a:rPr lang="en-US" baseline="0" dirty="0" smtClean="0"/>
              <a:t>has made this fairly easy with a bit of knowledge, </a:t>
            </a:r>
            <a:endParaRPr lang="en-US" baseline="0" dirty="0" smtClean="0"/>
          </a:p>
          <a:p>
            <a:r>
              <a:rPr lang="en-US" baseline="0" dirty="0" smtClean="0"/>
              <a:t>Google </a:t>
            </a:r>
            <a:r>
              <a:rPr lang="en-US" baseline="0" dirty="0" smtClean="0"/>
              <a:t>is counting on </a:t>
            </a:r>
            <a:r>
              <a:rPr lang="en-US" baseline="0" dirty="0" smtClean="0"/>
              <a:t>this – </a:t>
            </a:r>
            <a:r>
              <a:rPr lang="en-US" baseline="0" dirty="0" smtClean="0"/>
              <a:t>they are providing a platform, and others will develop the apps for </a:t>
            </a:r>
            <a:r>
              <a:rPr lang="en-US" baseline="0" dirty="0" smtClean="0"/>
              <a:t>it</a:t>
            </a:r>
          </a:p>
          <a:p>
            <a:r>
              <a:rPr lang="en-US" baseline="0" dirty="0" smtClean="0"/>
              <a:t>Librarians </a:t>
            </a:r>
            <a:r>
              <a:rPr lang="en-US" baseline="0" dirty="0" smtClean="0"/>
              <a:t>can provide the space for this, as we’ve seen from some of the other presentations here.</a:t>
            </a:r>
          </a:p>
          <a:p>
            <a:endParaRPr lang="en-US" baseline="0" dirty="0" smtClean="0"/>
          </a:p>
          <a:p>
            <a:r>
              <a:rPr lang="en-US" baseline="0" dirty="0" smtClean="0"/>
              <a:t>librarians </a:t>
            </a:r>
            <a:r>
              <a:rPr lang="en-US" baseline="0" dirty="0" smtClean="0"/>
              <a:t>at Yale are looking into developing Glass apps to provide “first person scanning” from the stacks and an app that helps helps patrons with disabilities.</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49</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Google </a:t>
            </a:r>
            <a:r>
              <a:rPr lang="en-US" sz="1200" kern="1200" baseline="0" dirty="0" smtClean="0">
                <a:solidFill>
                  <a:schemeClr val="tx1"/>
                </a:solidFill>
                <a:effectLst/>
                <a:latin typeface="+mn-lt"/>
                <a:ea typeface="+mn-ea"/>
                <a:cs typeface="+mn-cs"/>
              </a:rPr>
              <a:t>SHOULD be working with librarians on </a:t>
            </a:r>
            <a:r>
              <a:rPr lang="en-US" sz="1200" kern="1200" baseline="0" dirty="0" smtClean="0">
                <a:solidFill>
                  <a:schemeClr val="tx1"/>
                </a:solidFill>
                <a:effectLst/>
                <a:latin typeface="+mn-lt"/>
                <a:ea typeface="+mn-ea"/>
                <a:cs typeface="+mn-cs"/>
              </a:rPr>
              <a:t>Glass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Librarians </a:t>
            </a:r>
            <a:r>
              <a:rPr lang="en-US" sz="1200" kern="1200" baseline="0" dirty="0" smtClean="0">
                <a:solidFill>
                  <a:schemeClr val="tx1"/>
                </a:solidFill>
                <a:effectLst/>
                <a:latin typeface="+mn-lt"/>
                <a:ea typeface="+mn-ea"/>
                <a:cs typeface="+mn-cs"/>
              </a:rPr>
              <a:t>work to connect people with information every single day, and Glass is an information delivery </a:t>
            </a:r>
            <a:r>
              <a:rPr lang="en-US" sz="1200" kern="1200" baseline="0" dirty="0" smtClean="0">
                <a:solidFill>
                  <a:schemeClr val="tx1"/>
                </a:solidFill>
                <a:effectLst/>
                <a:latin typeface="+mn-lt"/>
                <a:ea typeface="+mn-ea"/>
                <a:cs typeface="+mn-cs"/>
              </a:rPr>
              <a:t>tool.</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Been an </a:t>
            </a:r>
            <a:r>
              <a:rPr lang="en-US" sz="1200" kern="1200" baseline="0" dirty="0" smtClean="0">
                <a:solidFill>
                  <a:schemeClr val="tx1"/>
                </a:solidFill>
                <a:effectLst/>
                <a:latin typeface="+mn-lt"/>
                <a:ea typeface="+mn-ea"/>
                <a:cs typeface="+mn-cs"/>
              </a:rPr>
              <a:t>early user of Google products for a very long </a:t>
            </a:r>
            <a:r>
              <a:rPr lang="en-US" sz="1200" kern="1200" baseline="0" dirty="0" smtClean="0">
                <a:solidFill>
                  <a:schemeClr val="tx1"/>
                </a:solidFill>
                <a:effectLst/>
                <a:latin typeface="+mn-lt"/>
                <a:ea typeface="+mn-ea"/>
                <a:cs typeface="+mn-cs"/>
              </a:rPr>
              <a:t>time</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effectLst/>
                <a:latin typeface="+mn-lt"/>
                <a:ea typeface="+mn-ea"/>
                <a:cs typeface="+mn-cs"/>
              </a:rPr>
              <a:t>Gmail </a:t>
            </a:r>
            <a:r>
              <a:rPr lang="en-US" sz="1200" kern="1200" baseline="0" dirty="0" smtClean="0">
                <a:solidFill>
                  <a:schemeClr val="tx1"/>
                </a:solidFill>
                <a:effectLst/>
                <a:latin typeface="+mn-lt"/>
                <a:ea typeface="+mn-ea"/>
                <a:cs typeface="+mn-cs"/>
              </a:rPr>
              <a:t>since the days that it required an </a:t>
            </a:r>
            <a:r>
              <a:rPr lang="en-US" sz="1200" kern="1200" baseline="0" dirty="0" smtClean="0">
                <a:solidFill>
                  <a:schemeClr val="tx1"/>
                </a:solidFill>
                <a:effectLst/>
                <a:latin typeface="+mn-lt"/>
                <a:ea typeface="+mn-ea"/>
                <a:cs typeface="+mn-cs"/>
              </a:rPr>
              <a:t>invitation</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effectLst/>
                <a:latin typeface="+mn-lt"/>
                <a:ea typeface="+mn-ea"/>
                <a:cs typeface="+mn-cs"/>
              </a:rPr>
              <a:t>early </a:t>
            </a:r>
            <a:r>
              <a:rPr lang="en-US" sz="1200" kern="1200" baseline="0" dirty="0" smtClean="0">
                <a:solidFill>
                  <a:schemeClr val="tx1"/>
                </a:solidFill>
                <a:effectLst/>
                <a:latin typeface="+mn-lt"/>
                <a:ea typeface="+mn-ea"/>
                <a:cs typeface="+mn-cs"/>
              </a:rPr>
              <a:t>Google Plus </a:t>
            </a:r>
            <a:r>
              <a:rPr lang="en-US" sz="1200" kern="1200" baseline="0" dirty="0" smtClean="0">
                <a:solidFill>
                  <a:schemeClr val="tx1"/>
                </a:solidFill>
                <a:effectLst/>
                <a:latin typeface="+mn-lt"/>
                <a:ea typeface="+mn-ea"/>
                <a:cs typeface="+mn-cs"/>
              </a:rPr>
              <a:t>user</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effectLst/>
                <a:latin typeface="+mn-lt"/>
                <a:ea typeface="+mn-ea"/>
                <a:cs typeface="+mn-cs"/>
              </a:rPr>
              <a:t>love</a:t>
            </a:r>
            <a:r>
              <a:rPr lang="en-US" sz="1200" kern="1200" baseline="0" dirty="0" smtClean="0">
                <a:solidFill>
                  <a:schemeClr val="tx1"/>
                </a:solidFill>
                <a:effectLst/>
                <a:latin typeface="+mn-lt"/>
                <a:ea typeface="+mn-ea"/>
                <a:cs typeface="+mn-cs"/>
              </a:rPr>
              <a:t>/hate relationship with </a:t>
            </a:r>
            <a:r>
              <a:rPr lang="en-US" sz="1200" kern="1200" baseline="0" dirty="0" smtClean="0">
                <a:solidFill>
                  <a:schemeClr val="tx1"/>
                </a:solidFill>
                <a:effectLst/>
                <a:latin typeface="+mn-lt"/>
                <a:ea typeface="+mn-ea"/>
                <a:cs typeface="+mn-cs"/>
              </a:rPr>
              <a:t>Google</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effectLst/>
                <a:latin typeface="+mn-lt"/>
                <a:ea typeface="+mn-ea"/>
                <a:cs typeface="+mn-cs"/>
              </a:rPr>
              <a:t>not </a:t>
            </a:r>
            <a:r>
              <a:rPr lang="en-US" sz="1200" kern="1200" baseline="0" dirty="0" smtClean="0">
                <a:solidFill>
                  <a:schemeClr val="tx1"/>
                </a:solidFill>
                <a:effectLst/>
                <a:latin typeface="+mn-lt"/>
                <a:ea typeface="+mn-ea"/>
                <a:cs typeface="+mn-cs"/>
              </a:rPr>
              <a:t>afraid to provide them with </a:t>
            </a:r>
            <a:r>
              <a:rPr lang="en-US" sz="1200" kern="1200" baseline="0" dirty="0" smtClean="0">
                <a:solidFill>
                  <a:schemeClr val="tx1"/>
                </a:solidFill>
                <a:effectLst/>
                <a:latin typeface="+mn-lt"/>
                <a:ea typeface="+mn-ea"/>
                <a:cs typeface="+mn-cs"/>
              </a:rPr>
              <a:t>feedback</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effectLst/>
                <a:latin typeface="+mn-lt"/>
                <a:ea typeface="+mn-ea"/>
                <a:cs typeface="+mn-cs"/>
              </a:rPr>
              <a:t>not </a:t>
            </a:r>
            <a:r>
              <a:rPr lang="en-US" sz="1200" kern="1200" baseline="0" dirty="0" smtClean="0">
                <a:solidFill>
                  <a:schemeClr val="tx1"/>
                </a:solidFill>
                <a:effectLst/>
                <a:latin typeface="+mn-lt"/>
                <a:ea typeface="+mn-ea"/>
                <a:cs typeface="+mn-cs"/>
              </a:rPr>
              <a:t>a gushing </a:t>
            </a:r>
            <a:r>
              <a:rPr lang="en-US" sz="1200" kern="1200" baseline="0" dirty="0" smtClean="0">
                <a:solidFill>
                  <a:schemeClr val="tx1"/>
                </a:solidFill>
                <a:effectLst/>
                <a:latin typeface="+mn-lt"/>
                <a:ea typeface="+mn-ea"/>
                <a:cs typeface="+mn-cs"/>
              </a:rPr>
              <a:t>fan but active </a:t>
            </a:r>
            <a:r>
              <a:rPr lang="en-US" sz="1200" kern="1200" baseline="0" dirty="0" smtClean="0">
                <a:solidFill>
                  <a:schemeClr val="tx1"/>
                </a:solidFill>
                <a:effectLst/>
                <a:latin typeface="+mn-lt"/>
                <a:ea typeface="+mn-ea"/>
                <a:cs typeface="+mn-cs"/>
              </a:rPr>
              <a:t>on social media and I have a diverse group of friends and </a:t>
            </a:r>
            <a:r>
              <a:rPr lang="en-US" sz="1200" kern="1200" baseline="0" dirty="0" smtClean="0">
                <a:solidFill>
                  <a:schemeClr val="tx1"/>
                </a:solidFill>
                <a:effectLst/>
                <a:latin typeface="+mn-lt"/>
                <a:ea typeface="+mn-ea"/>
                <a:cs typeface="+mn-cs"/>
              </a:rPr>
              <a:t>contacts.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Most importantly – I’m </a:t>
            </a:r>
            <a:r>
              <a:rPr lang="en-US" sz="1200" kern="1200" baseline="0" dirty="0" smtClean="0">
                <a:solidFill>
                  <a:schemeClr val="tx1"/>
                </a:solidFill>
                <a:effectLst/>
                <a:latin typeface="+mn-lt"/>
                <a:ea typeface="+mn-ea"/>
                <a:cs typeface="+mn-cs"/>
              </a:rPr>
              <a:t>a librarian who interacts with information and people every day.</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5</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Livestream announced just</a:t>
            </a:r>
            <a:r>
              <a:rPr lang="en-US" baseline="0" dirty="0" smtClean="0"/>
              <a:t> this week that they’ve partnered with </a:t>
            </a:r>
            <a:r>
              <a:rPr lang="en-US" baseline="0" dirty="0" smtClean="0"/>
              <a:t>Glass</a:t>
            </a:r>
          </a:p>
          <a:p>
            <a:r>
              <a:rPr lang="en-US" baseline="0" dirty="0" smtClean="0"/>
              <a:t>Now possible </a:t>
            </a:r>
            <a:r>
              <a:rPr lang="en-US" baseline="0" dirty="0" smtClean="0"/>
              <a:t>to stream video directly from Glass without using a Google </a:t>
            </a:r>
            <a:r>
              <a:rPr lang="en-US" baseline="0" dirty="0" smtClean="0"/>
              <a:t>Hangout</a:t>
            </a:r>
          </a:p>
          <a:p>
            <a:endParaRPr lang="en-US" baseline="0" dirty="0" smtClean="0"/>
          </a:p>
          <a:p>
            <a:r>
              <a:rPr lang="en-US" baseline="0" dirty="0" smtClean="0"/>
              <a:t>Good use for librarians to </a:t>
            </a:r>
            <a:r>
              <a:rPr lang="en-US" baseline="0" dirty="0" smtClean="0"/>
              <a:t>quickly demonstrate something to a remote user.</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50</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Glass </a:t>
            </a:r>
            <a:r>
              <a:rPr lang="en-US" baseline="0" dirty="0" smtClean="0"/>
              <a:t>in conjunction with augmented </a:t>
            </a:r>
            <a:r>
              <a:rPr lang="en-US" baseline="0" dirty="0" smtClean="0"/>
              <a:t>reality</a:t>
            </a:r>
          </a:p>
          <a:p>
            <a:r>
              <a:rPr lang="en-US" baseline="0" dirty="0" smtClean="0"/>
              <a:t>Field </a:t>
            </a:r>
            <a:r>
              <a:rPr lang="en-US" baseline="0" dirty="0" smtClean="0"/>
              <a:t>Trip app overlays information on top of the world around </a:t>
            </a:r>
            <a:r>
              <a:rPr lang="en-US" baseline="0" dirty="0" smtClean="0"/>
              <a:t>you.</a:t>
            </a:r>
          </a:p>
          <a:p>
            <a:r>
              <a:rPr lang="en-US" baseline="0" dirty="0" smtClean="0"/>
              <a:t>Create similar app for the </a:t>
            </a:r>
            <a:r>
              <a:rPr lang="en-US" baseline="0" dirty="0" smtClean="0"/>
              <a:t>library </a:t>
            </a:r>
            <a:r>
              <a:rPr lang="en-US" baseline="0" dirty="0" smtClean="0"/>
              <a:t>– great </a:t>
            </a:r>
            <a:r>
              <a:rPr lang="en-US" baseline="0" dirty="0" smtClean="0"/>
              <a:t>for </a:t>
            </a:r>
            <a:r>
              <a:rPr lang="en-US" baseline="0" dirty="0" smtClean="0"/>
              <a:t>users</a:t>
            </a:r>
          </a:p>
          <a:p>
            <a:r>
              <a:rPr lang="en-US" baseline="0" dirty="0" smtClean="0"/>
              <a:t>direct </a:t>
            </a:r>
            <a:r>
              <a:rPr lang="en-US" baseline="0" dirty="0" smtClean="0"/>
              <a:t>them to specific locations or specific books. </a:t>
            </a:r>
          </a:p>
          <a:p>
            <a:endParaRPr lang="en-US" baseline="0" dirty="0" smtClean="0"/>
          </a:p>
          <a:p>
            <a:r>
              <a:rPr lang="en-US" baseline="0" dirty="0" smtClean="0"/>
              <a:t>QR </a:t>
            </a:r>
            <a:r>
              <a:rPr lang="en-US" baseline="0" dirty="0" smtClean="0"/>
              <a:t>codes on spines of books that </a:t>
            </a:r>
            <a:r>
              <a:rPr lang="en-US" baseline="0" dirty="0" smtClean="0"/>
              <a:t>send </a:t>
            </a:r>
            <a:r>
              <a:rPr lang="en-US" baseline="0" dirty="0" smtClean="0"/>
              <a:t>users to a podcast book </a:t>
            </a:r>
            <a:r>
              <a:rPr lang="en-US" baseline="0" dirty="0" smtClean="0"/>
              <a:t>review</a:t>
            </a:r>
          </a:p>
          <a:p>
            <a:r>
              <a:rPr lang="en-US" baseline="0" dirty="0" smtClean="0"/>
              <a:t>Imagine </a:t>
            </a:r>
            <a:r>
              <a:rPr lang="en-US" baseline="0" dirty="0" smtClean="0"/>
              <a:t>being able to do that entirely on Glass, hands free, and listening with the earbud that comes with Glass. </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51</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app in </a:t>
            </a:r>
            <a:r>
              <a:rPr lang="en-US" baseline="0" dirty="0" smtClean="0"/>
              <a:t>a different </a:t>
            </a:r>
            <a:r>
              <a:rPr lang="en-US" baseline="0" dirty="0" smtClean="0"/>
              <a:t>vein - invisible </a:t>
            </a:r>
            <a:r>
              <a:rPr lang="en-US" baseline="0" dirty="0" smtClean="0"/>
              <a:t>to </a:t>
            </a:r>
            <a:r>
              <a:rPr lang="en-US" baseline="0" dirty="0" smtClean="0"/>
              <a:t>users.</a:t>
            </a:r>
          </a:p>
          <a:p>
            <a:r>
              <a:rPr lang="en-US" baseline="0" dirty="0" smtClean="0"/>
              <a:t>Bo </a:t>
            </a:r>
            <a:r>
              <a:rPr lang="en-US" baseline="0" dirty="0" smtClean="0"/>
              <a:t>Brinkman – had already developed </a:t>
            </a:r>
            <a:r>
              <a:rPr lang="en-US" baseline="0" dirty="0" err="1" smtClean="0"/>
              <a:t>Shelvar</a:t>
            </a:r>
            <a:r>
              <a:rPr lang="en-US" baseline="0" dirty="0" smtClean="0"/>
              <a:t>, which is an augmented reality shelf-reading app, which coincidentally just had its patent published yesterday.</a:t>
            </a:r>
          </a:p>
          <a:p>
            <a:endParaRPr lang="en-US" baseline="0" dirty="0" smtClean="0"/>
          </a:p>
          <a:p>
            <a:r>
              <a:rPr lang="en-US" baseline="0" dirty="0" smtClean="0"/>
              <a:t>Play video </a:t>
            </a:r>
            <a:r>
              <a:rPr lang="en-US" baseline="0" dirty="0" smtClean="0"/>
              <a:t>about </a:t>
            </a:r>
            <a:r>
              <a:rPr lang="en-US" baseline="0" dirty="0" err="1" smtClean="0"/>
              <a:t>Shelvar</a:t>
            </a:r>
            <a:r>
              <a:rPr lang="en-US" baseline="0" dirty="0" smtClean="0"/>
              <a:t> which will demonstrate what it does.</a:t>
            </a:r>
          </a:p>
          <a:p>
            <a:endParaRPr lang="en-US" baseline="0" dirty="0" smtClean="0"/>
          </a:p>
          <a:p>
            <a:r>
              <a:rPr lang="en-US" baseline="0" dirty="0" smtClean="0"/>
              <a:t>This is a perfect application for Glass, and Bo has already started porting it over. It has some bugs to be worked out.</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52</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I’d like to close by admitting</a:t>
            </a:r>
            <a:r>
              <a:rPr lang="en-US" baseline="0" dirty="0" smtClean="0"/>
              <a:t> that I don’t yet love Glass, although I think it’s extremely important for librarians to evaluate new technology and not dismiss it out of hand based on irrational arguments or – even worse – on how it looks. </a:t>
            </a:r>
            <a:endParaRPr lang="en-US" baseline="0" dirty="0" smtClean="0"/>
          </a:p>
          <a:p>
            <a:endParaRPr lang="en-US" baseline="0" dirty="0" smtClean="0"/>
          </a:p>
          <a:p>
            <a:r>
              <a:rPr lang="en-US" baseline="0" dirty="0" smtClean="0"/>
              <a:t>I’d </a:t>
            </a:r>
            <a:r>
              <a:rPr lang="en-US" baseline="0" dirty="0" smtClean="0"/>
              <a:t>like you to imagine what your librarians and staff will do when increasing numbers of users begin coming into your library wearing Glass. If you played “catch up” once users began using mobile devices in greater numbers, do you want to repeat that?</a:t>
            </a:r>
          </a:p>
          <a:p>
            <a:endParaRPr lang="en-US" baseline="0" dirty="0" smtClean="0"/>
          </a:p>
          <a:p>
            <a:r>
              <a:rPr lang="en-US" baseline="0" dirty="0" smtClean="0"/>
              <a:t>We want to provide our community with experience and practice using tools that are useful now and those that may be useful in the future. And I think all of us want to be ahead of the curve instead of racing to catch up.</a:t>
            </a:r>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53</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effectLst/>
                <a:latin typeface="+mn-lt"/>
                <a:ea typeface="+mn-ea"/>
                <a:cs typeface="+mn-cs"/>
              </a:rPr>
              <a:t>Have my </a:t>
            </a:r>
            <a:r>
              <a:rPr lang="en-US" sz="1200" kern="1200" baseline="0" dirty="0" smtClean="0">
                <a:solidFill>
                  <a:schemeClr val="tx1"/>
                </a:solidFill>
                <a:effectLst/>
                <a:latin typeface="+mn-lt"/>
                <a:ea typeface="+mn-ea"/>
                <a:cs typeface="+mn-cs"/>
              </a:rPr>
              <a:t>Glass with </a:t>
            </a:r>
            <a:r>
              <a:rPr lang="en-US" sz="1200" kern="1200" baseline="0" dirty="0" smtClean="0">
                <a:solidFill>
                  <a:schemeClr val="tx1"/>
                </a:solidFill>
                <a:effectLst/>
                <a:latin typeface="+mn-lt"/>
                <a:ea typeface="+mn-ea"/>
                <a:cs typeface="+mn-cs"/>
              </a:rPr>
              <a:t>me</a:t>
            </a:r>
          </a:p>
          <a:p>
            <a:r>
              <a:rPr lang="en-US" sz="1200" kern="1200" baseline="0" dirty="0" smtClean="0">
                <a:solidFill>
                  <a:schemeClr val="tx1"/>
                </a:solidFill>
                <a:effectLst/>
                <a:latin typeface="+mn-lt"/>
                <a:ea typeface="+mn-ea"/>
                <a:cs typeface="+mn-cs"/>
              </a:rPr>
              <a:t>if </a:t>
            </a:r>
            <a:r>
              <a:rPr lang="en-US" sz="1200" kern="1200" baseline="0" dirty="0" smtClean="0">
                <a:solidFill>
                  <a:schemeClr val="tx1"/>
                </a:solidFill>
                <a:effectLst/>
                <a:latin typeface="+mn-lt"/>
                <a:ea typeface="+mn-ea"/>
                <a:cs typeface="+mn-cs"/>
              </a:rPr>
              <a:t>you want to try Glass for yourself </a:t>
            </a:r>
            <a:r>
              <a:rPr lang="en-US" sz="1200" kern="1200" baseline="0" dirty="0" smtClean="0">
                <a:solidFill>
                  <a:schemeClr val="tx1"/>
                </a:solidFill>
                <a:effectLst/>
                <a:latin typeface="+mn-lt"/>
                <a:ea typeface="+mn-ea"/>
                <a:cs typeface="+mn-cs"/>
              </a:rPr>
              <a:t>– will share between sessions</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thoughts </a:t>
            </a:r>
            <a:r>
              <a:rPr lang="en-US" sz="1200" kern="1200" baseline="0" dirty="0" smtClean="0">
                <a:solidFill>
                  <a:schemeClr val="tx1"/>
                </a:solidFill>
                <a:effectLst/>
                <a:latin typeface="+mn-lt"/>
                <a:ea typeface="+mn-ea"/>
                <a:cs typeface="+mn-cs"/>
              </a:rPr>
              <a:t>and </a:t>
            </a:r>
            <a:r>
              <a:rPr lang="en-US" sz="1200" kern="1200" baseline="0" dirty="0" smtClean="0">
                <a:solidFill>
                  <a:schemeClr val="tx1"/>
                </a:solidFill>
                <a:effectLst/>
                <a:latin typeface="+mn-lt"/>
                <a:ea typeface="+mn-ea"/>
                <a:cs typeface="+mn-cs"/>
              </a:rPr>
              <a:t>questions?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54</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55</a:t>
            </a:fld>
            <a:endParaRPr lang="en-US" dirty="0"/>
          </a:p>
        </p:txBody>
      </p:sp>
    </p:spTree>
    <p:extLst>
      <p:ext uri="{BB962C8B-B14F-4D97-AF65-F5344CB8AC3E}">
        <p14:creationId xmlns:p14="http://schemas.microsoft.com/office/powerpoint/2010/main" val="385347506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56</a:t>
            </a:fld>
            <a:endParaRPr lang="en-US" dirty="0"/>
          </a:p>
        </p:txBody>
      </p:sp>
    </p:spTree>
    <p:extLst>
      <p:ext uri="{BB962C8B-B14F-4D97-AF65-F5344CB8AC3E}">
        <p14:creationId xmlns:p14="http://schemas.microsoft.com/office/powerpoint/2010/main" val="235516562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57</a:t>
            </a:fld>
            <a:endParaRPr lang="en-US" dirty="0"/>
          </a:p>
        </p:txBody>
      </p:sp>
    </p:spTree>
    <p:extLst>
      <p:ext uri="{BB962C8B-B14F-4D97-AF65-F5344CB8AC3E}">
        <p14:creationId xmlns:p14="http://schemas.microsoft.com/office/powerpoint/2010/main" val="195126347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4130FC-6667-A14F-AFD5-82B12269EA1A}" type="slidenum">
              <a:rPr lang="en-US" smtClean="0"/>
              <a:t>58</a:t>
            </a:fld>
            <a:endParaRPr lang="en-US" dirty="0"/>
          </a:p>
        </p:txBody>
      </p:sp>
    </p:spTree>
    <p:extLst>
      <p:ext uri="{BB962C8B-B14F-4D97-AF65-F5344CB8AC3E}">
        <p14:creationId xmlns:p14="http://schemas.microsoft.com/office/powerpoint/2010/main" val="34510845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Jen Waller: jenwaller@miamioh.edu or @jenniferwaller on Twitter</a:t>
            </a:r>
            <a:endParaRPr lang="en-US" dirty="0"/>
          </a:p>
        </p:txBody>
      </p:sp>
      <p:sp>
        <p:nvSpPr>
          <p:cNvPr id="4" name="Slide Number Placeholder 3"/>
          <p:cNvSpPr>
            <a:spLocks noGrp="1"/>
          </p:cNvSpPr>
          <p:nvPr>
            <p:ph type="sldNum" sz="quarter" idx="10"/>
          </p:nvPr>
        </p:nvSpPr>
        <p:spPr/>
        <p:txBody>
          <a:bodyPr/>
          <a:lstStyle/>
          <a:p>
            <a:fld id="{828708DF-F17B-0746-95C5-D2685E50C98B}" type="slidenum">
              <a:rPr lang="en-US" smtClean="0"/>
              <a:t>59</a:t>
            </a:fld>
            <a:endParaRPr lang="en-US" dirty="0"/>
          </a:p>
        </p:txBody>
      </p:sp>
    </p:spTree>
    <p:extLst>
      <p:ext uri="{BB962C8B-B14F-4D97-AF65-F5344CB8AC3E}">
        <p14:creationId xmlns:p14="http://schemas.microsoft.com/office/powerpoint/2010/main" val="27553069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$1500</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Dean </a:t>
            </a:r>
            <a:r>
              <a:rPr lang="en-US" sz="1200" kern="1200" baseline="0" dirty="0" smtClean="0">
                <a:solidFill>
                  <a:schemeClr val="tx1"/>
                </a:solidFill>
                <a:effectLst/>
                <a:latin typeface="+mn-lt"/>
                <a:ea typeface="+mn-ea"/>
                <a:cs typeface="+mn-cs"/>
              </a:rPr>
              <a:t>covered through the Libraries’ innovation </a:t>
            </a:r>
            <a:r>
              <a:rPr lang="en-US" sz="1200" kern="1200" baseline="0" dirty="0" smtClean="0">
                <a:solidFill>
                  <a:schemeClr val="tx1"/>
                </a:solidFill>
                <a:effectLst/>
                <a:latin typeface="+mn-lt"/>
                <a:ea typeface="+mn-ea"/>
                <a:cs typeface="+mn-cs"/>
              </a:rPr>
              <a:t>grant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travel </a:t>
            </a:r>
            <a:r>
              <a:rPr lang="en-US" sz="1200" kern="1200" baseline="0" dirty="0" smtClean="0">
                <a:solidFill>
                  <a:schemeClr val="tx1"/>
                </a:solidFill>
                <a:effectLst/>
                <a:latin typeface="+mn-lt"/>
                <a:ea typeface="+mn-ea"/>
                <a:cs typeface="+mn-cs"/>
              </a:rPr>
              <a:t>to </a:t>
            </a:r>
            <a:r>
              <a:rPr lang="en-US" sz="1200" kern="1200" baseline="0" dirty="0" smtClean="0">
                <a:solidFill>
                  <a:schemeClr val="tx1"/>
                </a:solidFill>
                <a:effectLst/>
                <a:latin typeface="+mn-lt"/>
                <a:ea typeface="+mn-ea"/>
                <a:cs typeface="+mn-cs"/>
              </a:rPr>
              <a:t>New </a:t>
            </a:r>
            <a:r>
              <a:rPr lang="en-US" sz="1200" kern="1200" baseline="0" dirty="0" smtClean="0">
                <a:solidFill>
                  <a:schemeClr val="tx1"/>
                </a:solidFill>
                <a:effectLst/>
                <a:latin typeface="+mn-lt"/>
                <a:ea typeface="+mn-ea"/>
                <a:cs typeface="+mn-cs"/>
              </a:rPr>
              <a:t>York, Los Angeles, or San Francisco </a:t>
            </a: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My </a:t>
            </a:r>
            <a:r>
              <a:rPr lang="en-US" sz="1200" kern="1200" baseline="0" dirty="0" smtClean="0">
                <a:solidFill>
                  <a:schemeClr val="tx1"/>
                </a:solidFill>
                <a:effectLst/>
                <a:latin typeface="+mn-lt"/>
                <a:ea typeface="+mn-ea"/>
                <a:cs typeface="+mn-cs"/>
              </a:rPr>
              <a:t>library has always been “tech-</a:t>
            </a:r>
            <a:r>
              <a:rPr lang="en-US" sz="1200" kern="1200" baseline="0" dirty="0" smtClean="0">
                <a:solidFill>
                  <a:schemeClr val="tx1"/>
                </a:solidFill>
                <a:effectLst/>
                <a:latin typeface="+mn-lt"/>
                <a:ea typeface="+mn-ea"/>
                <a:cs typeface="+mn-cs"/>
              </a:rPr>
              <a:t>forward”</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this </a:t>
            </a:r>
            <a:r>
              <a:rPr lang="en-US" sz="1200" kern="1200" baseline="0" dirty="0" smtClean="0">
                <a:solidFill>
                  <a:schemeClr val="tx1"/>
                </a:solidFill>
                <a:effectLst/>
                <a:latin typeface="+mn-lt"/>
                <a:ea typeface="+mn-ea"/>
                <a:cs typeface="+mn-cs"/>
              </a:rPr>
              <a:t>would be a good investment.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brand </a:t>
            </a:r>
            <a:r>
              <a:rPr lang="en-US" sz="1200" kern="1200" baseline="0" dirty="0" smtClean="0">
                <a:solidFill>
                  <a:schemeClr val="tx1"/>
                </a:solidFill>
                <a:effectLst/>
                <a:latin typeface="+mn-lt"/>
                <a:ea typeface="+mn-ea"/>
                <a:cs typeface="+mn-cs"/>
              </a:rPr>
              <a:t>new form </a:t>
            </a:r>
            <a:r>
              <a:rPr lang="en-US" sz="1200" kern="1200" baseline="0" dirty="0" smtClean="0">
                <a:solidFill>
                  <a:schemeClr val="tx1"/>
                </a:solidFill>
                <a:effectLst/>
                <a:latin typeface="+mn-lt"/>
                <a:ea typeface="+mn-ea"/>
                <a:cs typeface="+mn-cs"/>
              </a:rPr>
              <a:t>factor so Google </a:t>
            </a:r>
            <a:r>
              <a:rPr lang="en-US" sz="1200" kern="1200" baseline="0" dirty="0" smtClean="0">
                <a:solidFill>
                  <a:schemeClr val="tx1"/>
                </a:solidFill>
                <a:effectLst/>
                <a:latin typeface="+mn-lt"/>
                <a:ea typeface="+mn-ea"/>
                <a:cs typeface="+mn-cs"/>
              </a:rPr>
              <a:t>was </a:t>
            </a:r>
            <a:r>
              <a:rPr lang="en-US" sz="1200" kern="1200" baseline="0" dirty="0" smtClean="0">
                <a:solidFill>
                  <a:schemeClr val="tx1"/>
                </a:solidFill>
                <a:effectLst/>
                <a:latin typeface="+mn-lt"/>
                <a:ea typeface="+mn-ea"/>
                <a:cs typeface="+mn-cs"/>
              </a:rPr>
              <a:t>careful </a:t>
            </a:r>
            <a:r>
              <a:rPr lang="en-US" sz="1200" kern="1200" baseline="0" dirty="0" smtClean="0">
                <a:solidFill>
                  <a:schemeClr val="tx1"/>
                </a:solidFill>
                <a:effectLst/>
                <a:latin typeface="+mn-lt"/>
                <a:ea typeface="+mn-ea"/>
                <a:cs typeface="+mn-cs"/>
              </a:rPr>
              <a:t>about how they rolled it </a:t>
            </a:r>
            <a:r>
              <a:rPr lang="en-US" sz="1200" kern="1200" baseline="0" dirty="0" smtClean="0">
                <a:solidFill>
                  <a:schemeClr val="tx1"/>
                </a:solidFill>
                <a:effectLst/>
                <a:latin typeface="+mn-lt"/>
                <a:ea typeface="+mn-ea"/>
                <a:cs typeface="+mn-cs"/>
              </a:rPr>
              <a:t>out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first </a:t>
            </a:r>
            <a:r>
              <a:rPr lang="en-US" sz="1200" kern="1200" baseline="0" dirty="0" smtClean="0">
                <a:solidFill>
                  <a:schemeClr val="tx1"/>
                </a:solidFill>
                <a:effectLst/>
                <a:latin typeface="+mn-lt"/>
                <a:ea typeface="+mn-ea"/>
                <a:cs typeface="+mn-cs"/>
              </a:rPr>
              <a:t>experience as a beta </a:t>
            </a:r>
            <a:r>
              <a:rPr lang="en-US" sz="1200" kern="1200" baseline="0" dirty="0" smtClean="0">
                <a:solidFill>
                  <a:schemeClr val="tx1"/>
                </a:solidFill>
                <a:effectLst/>
                <a:latin typeface="+mn-lt"/>
                <a:ea typeface="+mn-ea"/>
                <a:cs typeface="+mn-cs"/>
              </a:rPr>
              <a:t>tester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impressed </a:t>
            </a:r>
            <a:r>
              <a:rPr lang="en-US" sz="1200" kern="1200" baseline="0" dirty="0" smtClean="0">
                <a:solidFill>
                  <a:schemeClr val="tx1"/>
                </a:solidFill>
                <a:effectLst/>
                <a:latin typeface="+mn-lt"/>
                <a:ea typeface="+mn-ea"/>
                <a:cs typeface="+mn-cs"/>
              </a:rPr>
              <a:t>with Google’s customer service and how accessible help is for Glass.</a:t>
            </a:r>
          </a:p>
        </p:txBody>
      </p:sp>
      <p:sp>
        <p:nvSpPr>
          <p:cNvPr id="4" name="Slide Number Placeholder 3"/>
          <p:cNvSpPr>
            <a:spLocks noGrp="1"/>
          </p:cNvSpPr>
          <p:nvPr>
            <p:ph type="sldNum" sz="quarter" idx="10"/>
          </p:nvPr>
        </p:nvSpPr>
        <p:spPr/>
        <p:txBody>
          <a:bodyPr/>
          <a:lstStyle/>
          <a:p>
            <a:fld id="{294130FC-6667-A14F-AFD5-82B12269EA1A}" type="slidenum">
              <a:rPr lang="en-US" smtClean="0"/>
              <a:t>6</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hands free” is going to become increasingly </a:t>
            </a:r>
            <a:r>
              <a:rPr lang="en-US" sz="1200" kern="1200" dirty="0" smtClean="0">
                <a:solidFill>
                  <a:schemeClr val="tx1"/>
                </a:solidFill>
                <a:effectLst/>
                <a:latin typeface="+mn-lt"/>
                <a:ea typeface="+mn-ea"/>
                <a:cs typeface="+mn-cs"/>
              </a:rPr>
              <a:t>important</a:t>
            </a:r>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7</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not </a:t>
            </a:r>
            <a:r>
              <a:rPr lang="en-US" sz="1200" kern="1200" dirty="0" smtClean="0">
                <a:solidFill>
                  <a:schemeClr val="tx1"/>
                </a:solidFill>
                <a:effectLst/>
                <a:latin typeface="+mn-lt"/>
                <a:ea typeface="+mn-ea"/>
                <a:cs typeface="+mn-cs"/>
              </a:rPr>
              <a:t>a futurist,</a:t>
            </a:r>
            <a:r>
              <a:rPr lang="en-US" sz="1200" kern="1200" baseline="0" dirty="0" smtClean="0">
                <a:solidFill>
                  <a:schemeClr val="tx1"/>
                </a:solidFill>
                <a:effectLst/>
                <a:latin typeface="+mn-lt"/>
                <a:ea typeface="+mn-ea"/>
                <a:cs typeface="+mn-cs"/>
              </a:rPr>
              <a:t> a technophile, or even a cutting edge early </a:t>
            </a:r>
            <a:r>
              <a:rPr lang="en-US" sz="1200" kern="1200" baseline="0" dirty="0" smtClean="0">
                <a:solidFill>
                  <a:schemeClr val="tx1"/>
                </a:solidFill>
                <a:effectLst/>
                <a:latin typeface="+mn-lt"/>
                <a:ea typeface="+mn-ea"/>
                <a:cs typeface="+mn-cs"/>
              </a:rPr>
              <a:t>adopter</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I </a:t>
            </a:r>
            <a:r>
              <a:rPr lang="en-US" sz="1200" kern="1200" baseline="0" dirty="0" smtClean="0">
                <a:solidFill>
                  <a:schemeClr val="tx1"/>
                </a:solidFill>
                <a:effectLst/>
                <a:latin typeface="+mn-lt"/>
                <a:ea typeface="+mn-ea"/>
                <a:cs typeface="+mn-cs"/>
              </a:rPr>
              <a:t>am very interested in people’s reactions to new technology, frequently what I would characterize as knee-jerk reactions or fear-based reactions.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8</a:t>
            </a:fld>
            <a:endParaRPr lang="en-US" dirty="0"/>
          </a:p>
        </p:txBody>
      </p:sp>
    </p:spTree>
    <p:extLst>
      <p:ext uri="{BB962C8B-B14F-4D97-AF65-F5344CB8AC3E}">
        <p14:creationId xmlns:p14="http://schemas.microsoft.com/office/powerpoint/2010/main" val="26709637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94130FC-6667-A14F-AFD5-82B12269EA1A}" type="slidenum">
              <a:rPr lang="en-US" smtClean="0"/>
              <a:t>9</a:t>
            </a:fld>
            <a:endParaRPr lang="en-US" dirty="0"/>
          </a:p>
        </p:txBody>
      </p:sp>
    </p:spTree>
    <p:extLst>
      <p:ext uri="{BB962C8B-B14F-4D97-AF65-F5344CB8AC3E}">
        <p14:creationId xmlns:p14="http://schemas.microsoft.com/office/powerpoint/2010/main" val="2670963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69C06D-4ED8-42C6-905D-CA84CA1B6CBF}" type="datetime2">
              <a:rPr lang="en-US" smtClean="0"/>
              <a:t>Friday, April 11, 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1724514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6EEE0E-EDB0-4D84-86B0-50833DF22902}" type="datetime2">
              <a:rPr lang="en-US" smtClean="0"/>
              <a:t>Friday, April 11, 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3876113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14372C-B5AB-4C39-B273-B99224EB4DD5}" type="datetime2">
              <a:rPr lang="en-US" smtClean="0"/>
              <a:t>Friday, April 11, 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2400508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CB1CAA-32CD-4B55-B92A-B8F0843CACF4}" type="datetime2">
              <a:rPr lang="en-US" smtClean="0"/>
              <a:t>Friday, April 11, 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3777502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D8CDC4-3D19-4983-B478-82F6B8E5AB66}" type="datetime2">
              <a:rPr lang="en-US" smtClean="0"/>
              <a:t>Friday, April 11, 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2250338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4B82477-D5D3-4181-8C11-75D0F2433A87}" type="datetime2">
              <a:rPr lang="en-US" smtClean="0"/>
              <a:t>Friday, April 11, 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1096454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13E253B-1893-4367-8BAE-DF4BC10DC578}" type="datetime2">
              <a:rPr lang="en-US" smtClean="0"/>
              <a:t>Friday, April 11, 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1276229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2300D-25B3-4603-86C9-4CB776489F00}" type="datetime2">
              <a:rPr lang="en-US" smtClean="0"/>
              <a:t>Friday, April 11, 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2730625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314AD9-FCC8-48B7-B85B-012A91320DFF}" type="datetime2">
              <a:rPr lang="en-US" smtClean="0"/>
              <a:t>Friday, April 11, 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2386594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82DC50-D5DB-4F94-B367-9876CD2C4012}" type="datetime2">
              <a:rPr lang="en-US" smtClean="0"/>
              <a:t>Friday, April 11, 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3056078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2EB412-E790-42EA-81FE-2925D3A43D91}" type="datetime2">
              <a:rPr lang="en-US" smtClean="0"/>
              <a:t>Friday, April 11, 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178162235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385921-A91A-409C-921C-0E0EC1E750EC}" type="datetime2">
              <a:rPr lang="en-US" smtClean="0"/>
              <a:t>Friday, April 11, 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9C0F2-17E0-497A-9BBE-0C73201AAFE3}" type="slidenum">
              <a:rPr lang="en-US" smtClean="0"/>
              <a:pPr/>
              <a:t>‹#›</a:t>
            </a:fld>
            <a:endParaRPr lang="en-US" dirty="0"/>
          </a:p>
        </p:txBody>
      </p:sp>
    </p:spTree>
    <p:extLst>
      <p:ext uri="{BB962C8B-B14F-4D97-AF65-F5344CB8AC3E}">
        <p14:creationId xmlns:p14="http://schemas.microsoft.com/office/powerpoint/2010/main" val="4013665489"/>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4.jpg"/></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4" Type="http://schemas.openxmlformats.org/officeDocument/2006/relationships/image" Target="../media/image16.jpg"/><Relationship Id="rId5" Type="http://schemas.openxmlformats.org/officeDocument/2006/relationships/image" Target="../media/image17.jpg"/><Relationship Id="rId6" Type="http://schemas.openxmlformats.org/officeDocument/2006/relationships/image" Target="../media/image18.jpg"/><Relationship Id="rId7" Type="http://schemas.openxmlformats.org/officeDocument/2006/relationships/image" Target="../media/image19.jpg"/><Relationship Id="rId8" Type="http://schemas.openxmlformats.org/officeDocument/2006/relationships/image" Target="../media/image20.jpg"/><Relationship Id="rId9" Type="http://schemas.openxmlformats.org/officeDocument/2006/relationships/image" Target="../media/image21.jpg"/><Relationship Id="rId10" Type="http://schemas.openxmlformats.org/officeDocument/2006/relationships/image" Target="../media/image22.jpg"/><Relationship Id="rId11" Type="http://schemas.openxmlformats.org/officeDocument/2006/relationships/image" Target="../media/image23.jp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26.jpeg"/><Relationship Id="rId5" Type="http://schemas.openxmlformats.org/officeDocument/2006/relationships/image" Target="../media/image27.jpeg"/><Relationship Id="rId6" Type="http://schemas.openxmlformats.org/officeDocument/2006/relationships/image" Target="../media/image28.jpg"/><Relationship Id="rId7" Type="http://schemas.openxmlformats.org/officeDocument/2006/relationships/image" Target="../media/image29.jpg"/><Relationship Id="rId8" Type="http://schemas.openxmlformats.org/officeDocument/2006/relationships/image" Target="../media/image30.png"/><Relationship Id="rId9" Type="http://schemas.openxmlformats.org/officeDocument/2006/relationships/image" Target="../media/image31.png"/><Relationship Id="rId10" Type="http://schemas.openxmlformats.org/officeDocument/2006/relationships/image" Target="../media/image32.pn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3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34.jp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3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38.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3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40.jpg"/></Relationships>
</file>

<file path=ppt/slides/_rels/slide21.xml.rels><?xml version="1.0" encoding="UTF-8" standalone="yes"?>
<Relationships xmlns="http://schemas.openxmlformats.org/package/2006/relationships"><Relationship Id="rId3" Type="http://schemas.openxmlformats.org/officeDocument/2006/relationships/image" Target="../media/image41.jpeg"/><Relationship Id="rId4" Type="http://schemas.microsoft.com/office/2007/relationships/hdphoto" Target="../media/hdphoto1.wdp"/><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4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43.jp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png"/><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4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47.jpg"/></Relationships>
</file>

<file path=ppt/slides/_rels/slide27.xml.rels><?xml version="1.0" encoding="UTF-8" standalone="yes"?>
<Relationships xmlns="http://schemas.openxmlformats.org/package/2006/relationships"><Relationship Id="rId3" Type="http://schemas.openxmlformats.org/officeDocument/2006/relationships/image" Target="../media/image48.jpeg"/><Relationship Id="rId4" Type="http://schemas.openxmlformats.org/officeDocument/2006/relationships/image" Target="../media/image49.jpeg"/><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50.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51.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52.png"/></Relationships>
</file>

<file path=ppt/slides/_rels/slide31.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image" Target="../media/image54.jpg"/><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55.jpeg"/></Relationships>
</file>

<file path=ppt/slides/_rels/slide33.xml.rels><?xml version="1.0" encoding="UTF-8" standalone="yes"?>
<Relationships xmlns="http://schemas.openxmlformats.org/package/2006/relationships"><Relationship Id="rId3" Type="http://schemas.openxmlformats.org/officeDocument/2006/relationships/image" Target="../media/image56.jpg"/><Relationship Id="rId4" Type="http://schemas.openxmlformats.org/officeDocument/2006/relationships/image" Target="../media/image57.PNG"/><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58.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59.png"/></Relationships>
</file>

<file path=ppt/slides/_rels/slide36.xml.rels><?xml version="1.0" encoding="UTF-8" standalone="yes"?>
<Relationships xmlns="http://schemas.openxmlformats.org/package/2006/relationships"><Relationship Id="rId3" Type="http://schemas.openxmlformats.org/officeDocument/2006/relationships/image" Target="../media/image60.png"/><Relationship Id="rId4" Type="http://schemas.openxmlformats.org/officeDocument/2006/relationships/image" Target="../media/image61.png"/><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62.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63.jpg"/></Relationships>
</file>

<file path=ppt/slides/_rels/slide39.xml.rels><?xml version="1.0" encoding="UTF-8" standalone="yes"?>
<Relationships xmlns="http://schemas.openxmlformats.org/package/2006/relationships"><Relationship Id="rId3" Type="http://schemas.openxmlformats.org/officeDocument/2006/relationships/image" Target="../media/image64.png"/><Relationship Id="rId4" Type="http://schemas.openxmlformats.org/officeDocument/2006/relationships/image" Target="../media/image65.png"/><Relationship Id="rId5" Type="http://schemas.openxmlformats.org/officeDocument/2006/relationships/image" Target="../media/image66.png"/><Relationship Id="rId6" Type="http://schemas.openxmlformats.org/officeDocument/2006/relationships/image" Target="../media/image67.png"/><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68.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6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70.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71.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72.png"/></Relationships>
</file>

<file path=ppt/slides/_rels/slide45.xml.rels><?xml version="1.0" encoding="UTF-8" standalone="yes"?>
<Relationships xmlns="http://schemas.openxmlformats.org/package/2006/relationships"><Relationship Id="rId3" Type="http://schemas.openxmlformats.org/officeDocument/2006/relationships/image" Target="../media/image73.png"/><Relationship Id="rId4" Type="http://schemas.openxmlformats.org/officeDocument/2006/relationships/image" Target="../media/image74.png"/><Relationship Id="rId1" Type="http://schemas.openxmlformats.org/officeDocument/2006/relationships/slideLayout" Target="../slideLayouts/slideLayout1.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3" Type="http://schemas.openxmlformats.org/officeDocument/2006/relationships/image" Target="../media/image75.png"/><Relationship Id="rId4" Type="http://schemas.openxmlformats.org/officeDocument/2006/relationships/image" Target="../media/image76.png"/><Relationship Id="rId5" Type="http://schemas.openxmlformats.org/officeDocument/2006/relationships/image" Target="../media/image77.png"/><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3" Type="http://schemas.openxmlformats.org/officeDocument/2006/relationships/image" Target="../media/image78.JPG"/><Relationship Id="rId4" Type="http://schemas.openxmlformats.org/officeDocument/2006/relationships/image" Target="../media/image79.JPG"/><Relationship Id="rId5" Type="http://schemas.openxmlformats.org/officeDocument/2006/relationships/image" Target="../media/image80.JPG"/><Relationship Id="rId1" Type="http://schemas.openxmlformats.org/officeDocument/2006/relationships/slideLayout" Target="../slideLayouts/slideLayout1.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8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8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83.jpg"/></Relationships>
</file>

<file path=ppt/slides/_rels/slide52.xml.rels><?xml version="1.0" encoding="UTF-8" standalone="yes"?>
<Relationships xmlns="http://schemas.openxmlformats.org/package/2006/relationships"><Relationship Id="rId3" Type="http://schemas.openxmlformats.org/officeDocument/2006/relationships/image" Target="../media/image84.png"/><Relationship Id="rId4" Type="http://schemas.openxmlformats.org/officeDocument/2006/relationships/hyperlink" Target="http://youtu.be/dBLOC2nYuOU" TargetMode="External"/><Relationship Id="rId1" Type="http://schemas.openxmlformats.org/officeDocument/2006/relationships/slideLayout" Target="../slideLayouts/slideLayout1.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85.jpeg"/></Relationships>
</file>

<file path=ppt/slides/_rels/slide54.xml.rels><?xml version="1.0" encoding="UTF-8" standalone="yes"?>
<Relationships xmlns="http://schemas.openxmlformats.org/package/2006/relationships"><Relationship Id="rId3" Type="http://schemas.openxmlformats.org/officeDocument/2006/relationships/image" Target="../media/image86.jpg"/><Relationship Id="rId4" Type="http://schemas.openxmlformats.org/officeDocument/2006/relationships/image" Target="../media/image87.jpg"/><Relationship Id="rId1" Type="http://schemas.openxmlformats.org/officeDocument/2006/relationships/slideLayout" Target="../slideLayouts/slideLayout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4" Type="http://schemas.openxmlformats.org/officeDocument/2006/relationships/image" Target="../media/image8.jpeg"/><Relationship Id="rId5" Type="http://schemas.openxmlformats.org/officeDocument/2006/relationships/image" Target="../media/image9.jpg"/><Relationship Id="rId6" Type="http://schemas.openxmlformats.org/officeDocument/2006/relationships/image" Target="../media/image10.jpg"/><Relationship Id="rId7" Type="http://schemas.openxmlformats.org/officeDocument/2006/relationships/image" Target="../media/image11.jpg"/><Relationship Id="rId8" Type="http://schemas.openxmlformats.org/officeDocument/2006/relationships/image" Target="../media/image12.jp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3.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8453006" cy="1015663"/>
          </a:xfrm>
          <a:prstGeom prst="rect">
            <a:avLst/>
          </a:prstGeom>
          <a:noFill/>
        </p:spPr>
        <p:txBody>
          <a:bodyPr wrap="square" rtlCol="0">
            <a:spAutoFit/>
          </a:bodyPr>
          <a:lstStyle/>
          <a:p>
            <a:pPr algn="r"/>
            <a:r>
              <a:rPr lang="en-US" sz="6000" dirty="0" smtClean="0">
                <a:solidFill>
                  <a:srgbClr val="FFFFFF"/>
                </a:solidFill>
                <a:latin typeface="Tw Cen MT"/>
                <a:cs typeface="Tw Cen MT"/>
              </a:rPr>
              <a:t>Library Services and Glass</a:t>
            </a:r>
          </a:p>
        </p:txBody>
      </p:sp>
      <p:pic>
        <p:nvPicPr>
          <p:cNvPr id="8" name="Picture 7" descr="GlassTitleSlide.jpg"/>
          <p:cNvPicPr>
            <a:picLocks noChangeAspect="1"/>
          </p:cNvPicPr>
          <p:nvPr/>
        </p:nvPicPr>
        <p:blipFill rotWithShape="1">
          <a:blip r:embed="rId3">
            <a:extLst>
              <a:ext uri="{28A0092B-C50C-407E-A947-70E740481C1C}">
                <a14:useLocalDpi xmlns:a14="http://schemas.microsoft.com/office/drawing/2010/main" val="0"/>
              </a:ext>
            </a:extLst>
          </a:blip>
          <a:srcRect t="7078" r="34663" b="23045"/>
          <a:stretch/>
        </p:blipFill>
        <p:spPr>
          <a:xfrm>
            <a:off x="224106" y="1157783"/>
            <a:ext cx="7892302" cy="4739669"/>
          </a:xfrm>
          <a:prstGeom prst="rect">
            <a:avLst/>
          </a:prstGeom>
          <a:effectLst>
            <a:outerShdw blurRad="50800" dist="38100" dir="2100000" algn="tl" rotWithShape="0">
              <a:srgbClr val="000000">
                <a:alpha val="43000"/>
              </a:srgbClr>
            </a:outerShdw>
          </a:effectLst>
        </p:spPr>
      </p:pic>
      <p:sp>
        <p:nvSpPr>
          <p:cNvPr id="9" name="TextBox 8"/>
          <p:cNvSpPr txBox="1"/>
          <p:nvPr/>
        </p:nvSpPr>
        <p:spPr>
          <a:xfrm>
            <a:off x="6499213" y="5897452"/>
            <a:ext cx="2644787" cy="954107"/>
          </a:xfrm>
          <a:prstGeom prst="rect">
            <a:avLst/>
          </a:prstGeom>
          <a:noFill/>
        </p:spPr>
        <p:txBody>
          <a:bodyPr wrap="none" rtlCol="0">
            <a:spAutoFit/>
          </a:bodyPr>
          <a:lstStyle/>
          <a:p>
            <a:pPr algn="r"/>
            <a:r>
              <a:rPr lang="en-US" dirty="0">
                <a:solidFill>
                  <a:srgbClr val="FFFFFF"/>
                </a:solidFill>
                <a:latin typeface="Tw Cen MT"/>
                <a:cs typeface="Tw Cen MT"/>
              </a:rPr>
              <a:t>Jen </a:t>
            </a:r>
            <a:r>
              <a:rPr lang="en-US" dirty="0" smtClean="0">
                <a:solidFill>
                  <a:srgbClr val="FFFFFF"/>
                </a:solidFill>
                <a:latin typeface="Tw Cen MT"/>
                <a:cs typeface="Tw Cen MT"/>
              </a:rPr>
              <a:t>Waller</a:t>
            </a:r>
          </a:p>
          <a:p>
            <a:pPr algn="r"/>
            <a:r>
              <a:rPr lang="en-US" dirty="0" smtClean="0">
                <a:solidFill>
                  <a:srgbClr val="FFFFFF"/>
                </a:solidFill>
                <a:latin typeface="Tw Cen MT"/>
                <a:cs typeface="Tw Cen MT"/>
              </a:rPr>
              <a:t>@jenniferwaller</a:t>
            </a:r>
            <a:endParaRPr lang="en-US" dirty="0">
              <a:solidFill>
                <a:srgbClr val="FFFFFF"/>
              </a:solidFill>
              <a:latin typeface="Tw Cen MT"/>
              <a:cs typeface="Tw Cen MT"/>
            </a:endParaRPr>
          </a:p>
          <a:p>
            <a:pPr algn="r"/>
            <a:r>
              <a:rPr lang="en-US" dirty="0" smtClean="0">
                <a:solidFill>
                  <a:srgbClr val="FFFFFF"/>
                </a:solidFill>
                <a:latin typeface="Tw Cen MT"/>
                <a:cs typeface="Tw Cen MT"/>
              </a:rPr>
              <a:t>Miami </a:t>
            </a:r>
            <a:r>
              <a:rPr lang="en-US" sz="2000" dirty="0">
                <a:solidFill>
                  <a:srgbClr val="FFFFFF"/>
                </a:solidFill>
                <a:latin typeface="Tw Cen MT"/>
                <a:cs typeface="Tw Cen MT"/>
              </a:rPr>
              <a:t>University</a:t>
            </a:r>
            <a:r>
              <a:rPr lang="en-US" dirty="0">
                <a:solidFill>
                  <a:srgbClr val="FFFFFF"/>
                </a:solidFill>
                <a:latin typeface="Tw Cen MT"/>
                <a:cs typeface="Tw Cen MT"/>
              </a:rPr>
              <a:t> Libraries</a:t>
            </a:r>
            <a:endParaRPr lang="en-US" dirty="0">
              <a:latin typeface="Tw Cen MT"/>
              <a:cs typeface="Tw Cen MT"/>
            </a:endParaRPr>
          </a:p>
        </p:txBody>
      </p:sp>
    </p:spTree>
    <p:extLst>
      <p:ext uri="{BB962C8B-B14F-4D97-AF65-F5344CB8AC3E}">
        <p14:creationId xmlns:p14="http://schemas.microsoft.com/office/powerpoint/2010/main" val="403653871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wing.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2696668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iamiSea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0028" y="2513297"/>
            <a:ext cx="2672567" cy="1905000"/>
          </a:xfrm>
          <a:prstGeom prst="rect">
            <a:avLst/>
          </a:prstGeom>
          <a:effectLst>
            <a:outerShdw blurRad="50800" dist="38100" dir="2100000" algn="tl" rotWithShape="0">
              <a:srgbClr val="000000">
                <a:alpha val="43000"/>
              </a:srgbClr>
            </a:outerShdw>
          </a:effectLst>
        </p:spPr>
      </p:pic>
      <p:pic>
        <p:nvPicPr>
          <p:cNvPr id="9" name="Picture 8" descr="AndersonHa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0030" y="4582538"/>
            <a:ext cx="2672567" cy="1908017"/>
          </a:xfrm>
          <a:prstGeom prst="rect">
            <a:avLst/>
          </a:prstGeom>
          <a:effectLst>
            <a:outerShdw blurRad="50800" dist="38100" dir="2100000" algn="tl" rotWithShape="0">
              <a:srgbClr val="000000">
                <a:alpha val="43000"/>
              </a:srgbClr>
            </a:outerShdw>
          </a:effectLst>
        </p:spPr>
      </p:pic>
      <p:pic>
        <p:nvPicPr>
          <p:cNvPr id="11" name="Picture 10" descr="SundialMcCracke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049" y="2513297"/>
            <a:ext cx="2540000" cy="1905000"/>
          </a:xfrm>
          <a:prstGeom prst="rect">
            <a:avLst/>
          </a:prstGeom>
          <a:effectLst>
            <a:outerShdw blurRad="50800" dist="38100" dir="2100000" algn="tl" rotWithShape="0">
              <a:srgbClr val="000000">
                <a:alpha val="43000"/>
              </a:srgbClr>
            </a:outerShdw>
          </a:effectLst>
        </p:spPr>
      </p:pic>
      <p:pic>
        <p:nvPicPr>
          <p:cNvPr id="12" name="Picture 11" descr="UphamHall.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30029" y="440509"/>
            <a:ext cx="2672567" cy="1779929"/>
          </a:xfrm>
          <a:prstGeom prst="rect">
            <a:avLst/>
          </a:prstGeom>
          <a:effectLst>
            <a:outerShdw blurRad="50800" dist="38100" dir="2100000" algn="tl" rotWithShape="0">
              <a:srgbClr val="000000">
                <a:alpha val="43000"/>
              </a:srgbClr>
            </a:outerShdw>
          </a:effectLst>
        </p:spPr>
      </p:pic>
      <p:pic>
        <p:nvPicPr>
          <p:cNvPr id="13" name="Picture 12" descr="RoudabushHall.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2049" y="4582539"/>
            <a:ext cx="2544023" cy="1908017"/>
          </a:xfrm>
          <a:prstGeom prst="rect">
            <a:avLst/>
          </a:prstGeom>
          <a:effectLst>
            <a:outerShdw blurRad="50800" dist="38100" dir="2100000" algn="tl" rotWithShape="0">
              <a:srgbClr val="000000">
                <a:alpha val="43000"/>
              </a:srgbClr>
            </a:outerShdw>
          </a:effectLst>
        </p:spPr>
      </p:pic>
      <p:pic>
        <p:nvPicPr>
          <p:cNvPr id="14" name="Picture 13" descr="KingLibrar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94553" y="4582539"/>
            <a:ext cx="2544023" cy="1908017"/>
          </a:xfrm>
          <a:prstGeom prst="rect">
            <a:avLst/>
          </a:prstGeom>
          <a:effectLst>
            <a:outerShdw blurRad="50800" dist="38100" dir="2100000" algn="tl" rotWithShape="0">
              <a:srgbClr val="000000">
                <a:alpha val="43000"/>
              </a:srgbClr>
            </a:outerShdw>
          </a:effectLst>
        </p:spPr>
      </p:pic>
      <p:pic>
        <p:nvPicPr>
          <p:cNvPr id="2" name="Picture 1" descr="BishopMemorial.jpg"/>
          <p:cNvPicPr>
            <a:picLocks noChangeAspect="1"/>
          </p:cNvPicPr>
          <p:nvPr/>
        </p:nvPicPr>
        <p:blipFill rotWithShape="1">
          <a:blip r:embed="rId9">
            <a:extLst>
              <a:ext uri="{28A0092B-C50C-407E-A947-70E740481C1C}">
                <a14:useLocalDpi xmlns:a14="http://schemas.microsoft.com/office/drawing/2010/main" val="0"/>
              </a:ext>
            </a:extLst>
          </a:blip>
          <a:srcRect b="6713"/>
          <a:stretch/>
        </p:blipFill>
        <p:spPr>
          <a:xfrm>
            <a:off x="6394552" y="440509"/>
            <a:ext cx="2544023" cy="1779929"/>
          </a:xfrm>
          <a:prstGeom prst="rect">
            <a:avLst/>
          </a:prstGeom>
          <a:effectLst>
            <a:outerShdw blurRad="50800" dist="38100" dir="2100000" algn="tl" rotWithShape="0">
              <a:srgbClr val="000000">
                <a:alpha val="43000"/>
              </a:srgbClr>
            </a:outerShdw>
          </a:effectLst>
        </p:spPr>
      </p:pic>
      <p:pic>
        <p:nvPicPr>
          <p:cNvPr id="3" name="Picture 2" descr="FarmerSchool.jp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81318" y="440510"/>
            <a:ext cx="2624754" cy="1755817"/>
          </a:xfrm>
          <a:prstGeom prst="rect">
            <a:avLst/>
          </a:prstGeom>
          <a:effectLst>
            <a:outerShdw blurRad="50800" dist="38100" dir="2100000" algn="tl" rotWithShape="0">
              <a:srgbClr val="000000">
                <a:alpha val="43000"/>
              </a:srgbClr>
            </a:outerShdw>
          </a:effectLst>
        </p:spPr>
      </p:pic>
      <p:pic>
        <p:nvPicPr>
          <p:cNvPr id="4" name="Picture 3" descr="MiamiUniversity1809.jp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394553" y="2513297"/>
            <a:ext cx="2544023" cy="1908018"/>
          </a:xfrm>
          <a:prstGeom prst="rect">
            <a:avLst/>
          </a:prstGeom>
          <a:effectLst>
            <a:outerShdw blurRad="50800" dist="38100" dir="2100000" algn="tl" rotWithShape="0">
              <a:srgbClr val="000000">
                <a:alpha val="43000"/>
              </a:srgbClr>
            </a:outerShdw>
          </a:effectLst>
        </p:spPr>
      </p:pic>
    </p:spTree>
    <p:extLst>
      <p:ext uri="{BB962C8B-B14F-4D97-AF65-F5344CB8AC3E}">
        <p14:creationId xmlns:p14="http://schemas.microsoft.com/office/powerpoint/2010/main" val="52653408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IMShomepag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7403" y="3091698"/>
            <a:ext cx="6656597" cy="3766302"/>
          </a:xfrm>
          <a:prstGeom prst="rect">
            <a:avLst/>
          </a:prstGeom>
          <a:effectLst>
            <a:outerShdw blurRad="50800" dist="38100" dir="2100000" algn="tl" rotWithShape="0">
              <a:srgbClr val="000000">
                <a:alpha val="43000"/>
              </a:srgbClr>
            </a:outerShdw>
          </a:effectLst>
        </p:spPr>
      </p:pic>
      <p:sp>
        <p:nvSpPr>
          <p:cNvPr id="4" name="TextBox 3"/>
          <p:cNvSpPr txBox="1"/>
          <p:nvPr/>
        </p:nvSpPr>
        <p:spPr>
          <a:xfrm>
            <a:off x="0" y="52507"/>
            <a:ext cx="7525354" cy="2677656"/>
          </a:xfrm>
          <a:prstGeom prst="rect">
            <a:avLst/>
          </a:prstGeom>
          <a:noFill/>
        </p:spPr>
        <p:txBody>
          <a:bodyPr wrap="square" rtlCol="0">
            <a:spAutoFit/>
          </a:bodyPr>
          <a:lstStyle/>
          <a:p>
            <a:r>
              <a:rPr lang="en-US" sz="2400" i="1" dirty="0" smtClean="0">
                <a:solidFill>
                  <a:schemeClr val="bg1"/>
                </a:solidFill>
                <a:latin typeface="Trebuchet MS"/>
                <a:cs typeface="Trebuchet MS"/>
              </a:rPr>
              <a:t>“ AIMS </a:t>
            </a:r>
            <a:r>
              <a:rPr lang="en-US" sz="2400" i="1" dirty="0">
                <a:solidFill>
                  <a:schemeClr val="bg1"/>
                </a:solidFill>
                <a:latin typeface="Trebuchet MS"/>
                <a:cs typeface="Trebuchet MS"/>
              </a:rPr>
              <a:t>examines how digital technology is transforming traditional areas of </a:t>
            </a:r>
            <a:r>
              <a:rPr lang="en-US" sz="2400" i="1" dirty="0" smtClean="0">
                <a:solidFill>
                  <a:schemeClr val="bg1"/>
                </a:solidFill>
                <a:latin typeface="Trebuchet MS"/>
                <a:cs typeface="Trebuchet MS"/>
              </a:rPr>
              <a:t>inquiry. AIMS </a:t>
            </a:r>
            <a:r>
              <a:rPr lang="en-US" sz="2400" i="1" dirty="0">
                <a:solidFill>
                  <a:schemeClr val="bg1"/>
                </a:solidFill>
                <a:latin typeface="Trebuchet MS"/>
                <a:cs typeface="Trebuchet MS"/>
              </a:rPr>
              <a:t>is committed to rich interactive experiences that empower individuals and organizations to experiment, innovate, and collaborate, while preparing students for the challenges and opportunities that interactive media present</a:t>
            </a:r>
            <a:r>
              <a:rPr lang="en-US" sz="2400" i="1" dirty="0" smtClean="0">
                <a:solidFill>
                  <a:schemeClr val="bg1"/>
                </a:solidFill>
                <a:latin typeface="Trebuchet MS"/>
                <a:cs typeface="Trebuchet MS"/>
              </a:rPr>
              <a:t>.”</a:t>
            </a:r>
            <a:endParaRPr lang="en-US" sz="2400" i="1" dirty="0">
              <a:solidFill>
                <a:schemeClr val="bg1"/>
              </a:solidFill>
              <a:latin typeface="Trebuchet MS"/>
              <a:cs typeface="Trebuchet MS"/>
            </a:endParaRPr>
          </a:p>
        </p:txBody>
      </p:sp>
      <p:sp>
        <p:nvSpPr>
          <p:cNvPr id="5" name="TextBox 4"/>
          <p:cNvSpPr txBox="1"/>
          <p:nvPr/>
        </p:nvSpPr>
        <p:spPr>
          <a:xfrm>
            <a:off x="0" y="6519446"/>
            <a:ext cx="2553904" cy="338554"/>
          </a:xfrm>
          <a:prstGeom prst="rect">
            <a:avLst/>
          </a:prstGeom>
          <a:noFill/>
        </p:spPr>
        <p:txBody>
          <a:bodyPr wrap="none" rtlCol="0">
            <a:spAutoFit/>
          </a:bodyPr>
          <a:lstStyle/>
          <a:p>
            <a:r>
              <a:rPr lang="en-US" sz="1600" dirty="0">
                <a:solidFill>
                  <a:srgbClr val="FFFFFF"/>
                </a:solidFill>
                <a:latin typeface="Trebuchet MS"/>
                <a:cs typeface="Trebuchet MS"/>
              </a:rPr>
              <a:t>http://aims.muohio.edu/</a:t>
            </a:r>
          </a:p>
        </p:txBody>
      </p:sp>
    </p:spTree>
    <p:extLst>
      <p:ext uri="{BB962C8B-B14F-4D97-AF65-F5344CB8AC3E}">
        <p14:creationId xmlns:p14="http://schemas.microsoft.com/office/powerpoint/2010/main" val="6221988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S201_ThroughGlass.jpg"/>
          <p:cNvPicPr>
            <a:picLocks noChangeAspect="1"/>
          </p:cNvPicPr>
          <p:nvPr/>
        </p:nvPicPr>
        <p:blipFill rotWithShape="1">
          <a:blip r:embed="rId3" cstate="print">
            <a:extLst>
              <a:ext uri="{28A0092B-C50C-407E-A947-70E740481C1C}">
                <a14:useLocalDpi xmlns:a14="http://schemas.microsoft.com/office/drawing/2010/main" val="0"/>
              </a:ext>
            </a:extLst>
          </a:blip>
          <a:srcRect t="34105"/>
          <a:stretch/>
        </p:blipFill>
        <p:spPr>
          <a:xfrm>
            <a:off x="261457" y="552109"/>
            <a:ext cx="5042390" cy="2439444"/>
          </a:xfrm>
          <a:prstGeom prst="rect">
            <a:avLst/>
          </a:prstGeom>
          <a:ln>
            <a:noFill/>
          </a:ln>
          <a:effectLst>
            <a:outerShdw blurRad="292100" dist="139700" dir="2700000" algn="tl" rotWithShape="0">
              <a:srgbClr val="333333">
                <a:alpha val="65000"/>
              </a:srgbClr>
            </a:outerShdw>
          </a:effectLst>
        </p:spPr>
      </p:pic>
      <p:pic>
        <p:nvPicPr>
          <p:cNvPr id="6" name="Picture 5" descr="IMS201.2.jpg"/>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982713" y="3350112"/>
            <a:ext cx="3906833" cy="2868307"/>
          </a:xfrm>
          <a:prstGeom prst="rect">
            <a:avLst/>
          </a:prstGeom>
          <a:ln>
            <a:noFill/>
          </a:ln>
          <a:effectLst>
            <a:outerShdw blurRad="292100" dist="139700" dir="2700000" algn="tl" rotWithShape="0">
              <a:srgbClr val="333333">
                <a:alpha val="65000"/>
              </a:srgbClr>
            </a:outerShdw>
          </a:effectLst>
        </p:spPr>
      </p:pic>
      <p:pic>
        <p:nvPicPr>
          <p:cNvPr id="7" name="Picture 6" descr="IMS3.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1457" y="3126024"/>
            <a:ext cx="2431591" cy="1785219"/>
          </a:xfrm>
          <a:prstGeom prst="rect">
            <a:avLst/>
          </a:prstGeom>
          <a:ln>
            <a:noFill/>
          </a:ln>
          <a:effectLst>
            <a:outerShdw blurRad="292100" dist="139700" dir="2700000" algn="tl" rotWithShape="0">
              <a:srgbClr val="333333">
                <a:alpha val="65000"/>
              </a:srgbClr>
            </a:outerShdw>
          </a:effectLst>
        </p:spPr>
      </p:pic>
      <p:pic>
        <p:nvPicPr>
          <p:cNvPr id="8" name="Picture 7" descr="IMS_ThumbsUp.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10328" y="382008"/>
            <a:ext cx="2116089" cy="2821452"/>
          </a:xfrm>
          <a:prstGeom prst="rect">
            <a:avLst/>
          </a:prstGeom>
        </p:spPr>
      </p:pic>
      <p:pic>
        <p:nvPicPr>
          <p:cNvPr id="9" name="Picture 8" descr="IMS_Student.jpg"/>
          <p:cNvPicPr>
            <a:picLocks noChangeAspect="1"/>
          </p:cNvPicPr>
          <p:nvPr/>
        </p:nvPicPr>
        <p:blipFill rotWithShape="1">
          <a:blip r:embed="rId7">
            <a:extLst>
              <a:ext uri="{28A0092B-C50C-407E-A947-70E740481C1C}">
                <a14:useLocalDpi xmlns:a14="http://schemas.microsoft.com/office/drawing/2010/main" val="0"/>
              </a:ext>
            </a:extLst>
          </a:blip>
          <a:srcRect t="8674"/>
          <a:stretch/>
        </p:blipFill>
        <p:spPr>
          <a:xfrm>
            <a:off x="2274032" y="3772133"/>
            <a:ext cx="2357495" cy="2870697"/>
          </a:xfrm>
          <a:prstGeom prst="rect">
            <a:avLst/>
          </a:prstGeom>
          <a:ln>
            <a:noFill/>
          </a:ln>
          <a:effectLst>
            <a:outerShdw blurRad="292100" dist="139700" dir="2700000" algn="tl" rotWithShape="0">
              <a:srgbClr val="333333">
                <a:alpha val="65000"/>
              </a:srgbClr>
            </a:outerShdw>
          </a:effectLst>
        </p:spPr>
      </p:pic>
      <p:pic>
        <p:nvPicPr>
          <p:cNvPr id="2" name="Picture 1" descr="Screen Shot 2014-04-05 at 5.16.10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10328" y="2637183"/>
            <a:ext cx="2116089" cy="566277"/>
          </a:xfrm>
          <a:prstGeom prst="rect">
            <a:avLst/>
          </a:prstGeom>
        </p:spPr>
      </p:pic>
      <p:pic>
        <p:nvPicPr>
          <p:cNvPr id="4" name="Picture 3" descr="Screen Shot 2014-04-05 at 5.17.36 PM.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74032" y="6141739"/>
            <a:ext cx="2357495" cy="716261"/>
          </a:xfrm>
          <a:prstGeom prst="rect">
            <a:avLst/>
          </a:prstGeom>
        </p:spPr>
      </p:pic>
      <p:pic>
        <p:nvPicPr>
          <p:cNvPr id="5" name="Picture 4" descr="Screen Shot 2014-04-05 at 5.18.43 PM.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037729" y="5624203"/>
            <a:ext cx="3106271" cy="1188432"/>
          </a:xfrm>
          <a:prstGeom prst="rect">
            <a:avLst/>
          </a:prstGeom>
        </p:spPr>
      </p:pic>
      <p:sp>
        <p:nvSpPr>
          <p:cNvPr id="10" name="TextBox 9"/>
          <p:cNvSpPr txBox="1"/>
          <p:nvPr/>
        </p:nvSpPr>
        <p:spPr>
          <a:xfrm>
            <a:off x="44927" y="12676"/>
            <a:ext cx="4586600" cy="369332"/>
          </a:xfrm>
          <a:prstGeom prst="rect">
            <a:avLst/>
          </a:prstGeom>
          <a:noFill/>
        </p:spPr>
        <p:txBody>
          <a:bodyPr wrap="none" rtlCol="0">
            <a:spAutoFit/>
          </a:bodyPr>
          <a:lstStyle/>
          <a:p>
            <a:r>
              <a:rPr lang="en-US" dirty="0" smtClean="0">
                <a:solidFill>
                  <a:srgbClr val="FFFFFF"/>
                </a:solidFill>
              </a:rPr>
              <a:t>https://storify.com/JenWaller/glass-in-ims-201</a:t>
            </a:r>
            <a:endParaRPr lang="en-US" dirty="0">
              <a:solidFill>
                <a:srgbClr val="FFFFFF"/>
              </a:solidFill>
            </a:endParaRPr>
          </a:p>
        </p:txBody>
      </p:sp>
    </p:spTree>
    <p:extLst>
      <p:ext uri="{BB962C8B-B14F-4D97-AF65-F5344CB8AC3E}">
        <p14:creationId xmlns:p14="http://schemas.microsoft.com/office/powerpoint/2010/main" val="173391936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arrot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7003510"/>
          </a:xfrm>
          <a:prstGeom prst="rect">
            <a:avLst/>
          </a:prstGeom>
        </p:spPr>
      </p:pic>
    </p:spTree>
    <p:extLst>
      <p:ext uri="{BB962C8B-B14F-4D97-AF65-F5344CB8AC3E}">
        <p14:creationId xmlns:p14="http://schemas.microsoft.com/office/powerpoint/2010/main" val="127159897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rohibitedGoogleGlas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0"/>
            <a:ext cx="6858000" cy="6858000"/>
          </a:xfrm>
          <a:prstGeom prst="rect">
            <a:avLst/>
          </a:prstGeom>
        </p:spPr>
      </p:pic>
    </p:spTree>
    <p:extLst>
      <p:ext uri="{BB962C8B-B14F-4D97-AF65-F5344CB8AC3E}">
        <p14:creationId xmlns:p14="http://schemas.microsoft.com/office/powerpoint/2010/main" val="202509632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4-04-08 at 12.05.2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7201647" cy="3182442"/>
          </a:xfrm>
          <a:prstGeom prst="rect">
            <a:avLst/>
          </a:prstGeom>
        </p:spPr>
      </p:pic>
      <p:pic>
        <p:nvPicPr>
          <p:cNvPr id="6" name="Picture 5" descr="Screen Shot 2014-04-08 at 12.06.28 PM.png"/>
          <p:cNvPicPr>
            <a:picLocks noChangeAspect="1"/>
          </p:cNvPicPr>
          <p:nvPr/>
        </p:nvPicPr>
        <p:blipFill rotWithShape="1">
          <a:blip r:embed="rId4">
            <a:extLst>
              <a:ext uri="{28A0092B-C50C-407E-A947-70E740481C1C}">
                <a14:useLocalDpi xmlns:a14="http://schemas.microsoft.com/office/drawing/2010/main" val="0"/>
              </a:ext>
            </a:extLst>
          </a:blip>
          <a:srcRect b="-14262"/>
          <a:stretch/>
        </p:blipFill>
        <p:spPr>
          <a:xfrm>
            <a:off x="0" y="2871012"/>
            <a:ext cx="7201647" cy="4555636"/>
          </a:xfrm>
          <a:prstGeom prst="rect">
            <a:avLst/>
          </a:prstGeom>
        </p:spPr>
      </p:pic>
    </p:spTree>
    <p:extLst>
      <p:ext uri="{BB962C8B-B14F-4D97-AF65-F5344CB8AC3E}">
        <p14:creationId xmlns:p14="http://schemas.microsoft.com/office/powerpoint/2010/main" val="332906053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lephotoLen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090047"/>
          </a:xfrm>
          <a:prstGeom prst="rect">
            <a:avLst/>
          </a:prstGeom>
        </p:spPr>
      </p:pic>
    </p:spTree>
    <p:extLst>
      <p:ext uri="{BB962C8B-B14F-4D97-AF65-F5344CB8AC3E}">
        <p14:creationId xmlns:p14="http://schemas.microsoft.com/office/powerpoint/2010/main" val="284483543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nstantaneousDisseminati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089904"/>
          </a:xfrm>
          <a:prstGeom prst="rect">
            <a:avLst/>
          </a:prstGeom>
        </p:spPr>
      </p:pic>
      <p:sp>
        <p:nvSpPr>
          <p:cNvPr id="4" name="TextBox 3"/>
          <p:cNvSpPr txBox="1"/>
          <p:nvPr/>
        </p:nvSpPr>
        <p:spPr>
          <a:xfrm>
            <a:off x="1773870" y="6328911"/>
            <a:ext cx="7370130" cy="584776"/>
          </a:xfrm>
          <a:prstGeom prst="rect">
            <a:avLst/>
          </a:prstGeom>
          <a:noFill/>
        </p:spPr>
        <p:txBody>
          <a:bodyPr wrap="square" rtlCol="0">
            <a:spAutoFit/>
          </a:bodyPr>
          <a:lstStyle/>
          <a:p>
            <a:pPr algn="r"/>
            <a:r>
              <a:rPr lang="en-US" sz="3200" dirty="0" smtClean="0">
                <a:solidFill>
                  <a:schemeClr val="bg1"/>
                </a:solidFill>
                <a:latin typeface="Trebuchet MS"/>
                <a:cs typeface="Trebuchet MS"/>
              </a:rPr>
              <a:t> 1) instantaneous dissemination</a:t>
            </a:r>
            <a:endParaRPr lang="en-US" sz="3200" dirty="0">
              <a:solidFill>
                <a:schemeClr val="bg1"/>
              </a:solidFill>
              <a:latin typeface="Trebuchet MS"/>
              <a:cs typeface="Trebuchet MS"/>
            </a:endParaRPr>
          </a:p>
        </p:txBody>
      </p:sp>
    </p:spTree>
    <p:extLst>
      <p:ext uri="{BB962C8B-B14F-4D97-AF65-F5344CB8AC3E}">
        <p14:creationId xmlns:p14="http://schemas.microsoft.com/office/powerpoint/2010/main" val="379461742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3870" y="6328911"/>
            <a:ext cx="7370130" cy="584776"/>
          </a:xfrm>
          <a:prstGeom prst="rect">
            <a:avLst/>
          </a:prstGeom>
          <a:noFill/>
        </p:spPr>
        <p:txBody>
          <a:bodyPr wrap="square" rtlCol="0">
            <a:spAutoFit/>
          </a:bodyPr>
          <a:lstStyle/>
          <a:p>
            <a:pPr algn="r"/>
            <a:r>
              <a:rPr lang="en-US" sz="3200" dirty="0" smtClean="0">
                <a:solidFill>
                  <a:schemeClr val="bg1"/>
                </a:solidFill>
                <a:latin typeface="Trebuchet MS"/>
                <a:cs typeface="Trebuchet MS"/>
              </a:rPr>
              <a:t>2) persistence of data</a:t>
            </a:r>
            <a:endParaRPr lang="en-US" sz="3200" dirty="0">
              <a:solidFill>
                <a:schemeClr val="bg1"/>
              </a:solidFill>
              <a:latin typeface="Trebuchet MS"/>
              <a:cs typeface="Trebuchet MS"/>
            </a:endParaRPr>
          </a:p>
        </p:txBody>
      </p:sp>
      <p:pic>
        <p:nvPicPr>
          <p:cNvPr id="3" name="Picture 2" descr="Persistence.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522" y="0"/>
            <a:ext cx="9167522" cy="6105713"/>
          </a:xfrm>
          <a:prstGeom prst="rect">
            <a:avLst/>
          </a:prstGeom>
        </p:spPr>
      </p:pic>
    </p:spTree>
    <p:extLst>
      <p:ext uri="{BB962C8B-B14F-4D97-AF65-F5344CB8AC3E}">
        <p14:creationId xmlns:p14="http://schemas.microsoft.com/office/powerpoint/2010/main" val="219617402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oogleGlas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87400"/>
            <a:ext cx="9144000" cy="5269230"/>
          </a:xfrm>
          <a:prstGeom prst="rect">
            <a:avLst/>
          </a:prstGeom>
        </p:spPr>
      </p:pic>
    </p:spTree>
    <p:extLst>
      <p:ext uri="{BB962C8B-B14F-4D97-AF65-F5344CB8AC3E}">
        <p14:creationId xmlns:p14="http://schemas.microsoft.com/office/powerpoint/2010/main" val="335925732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73870" y="6328911"/>
            <a:ext cx="7370130" cy="584776"/>
          </a:xfrm>
          <a:prstGeom prst="rect">
            <a:avLst/>
          </a:prstGeom>
          <a:noFill/>
        </p:spPr>
        <p:txBody>
          <a:bodyPr wrap="square" rtlCol="0">
            <a:spAutoFit/>
          </a:bodyPr>
          <a:lstStyle/>
          <a:p>
            <a:pPr algn="r"/>
            <a:r>
              <a:rPr lang="en-US" sz="3200" dirty="0" smtClean="0">
                <a:solidFill>
                  <a:schemeClr val="bg1"/>
                </a:solidFill>
                <a:latin typeface="Trebuchet MS"/>
                <a:cs typeface="Trebuchet MS"/>
              </a:rPr>
              <a:t>3) ease of search</a:t>
            </a:r>
            <a:endParaRPr lang="en-US" sz="3200" dirty="0">
              <a:solidFill>
                <a:schemeClr val="bg1"/>
              </a:solidFill>
              <a:latin typeface="Trebuchet MS"/>
              <a:cs typeface="Trebuchet MS"/>
            </a:endParaRPr>
          </a:p>
        </p:txBody>
      </p:sp>
      <p:pic>
        <p:nvPicPr>
          <p:cNvPr id="2" name="Picture 1" descr="GoogleSearch.jpg"/>
          <p:cNvPicPr>
            <a:picLocks noChangeAspect="1"/>
          </p:cNvPicPr>
          <p:nvPr/>
        </p:nvPicPr>
        <p:blipFill rotWithShape="1">
          <a:blip r:embed="rId3">
            <a:extLst>
              <a:ext uri="{28A0092B-C50C-407E-A947-70E740481C1C}">
                <a14:useLocalDpi xmlns:a14="http://schemas.microsoft.com/office/drawing/2010/main" val="0"/>
              </a:ext>
            </a:extLst>
          </a:blip>
          <a:srcRect b="2715"/>
          <a:stretch/>
        </p:blipFill>
        <p:spPr>
          <a:xfrm>
            <a:off x="0" y="0"/>
            <a:ext cx="9144000" cy="6328912"/>
          </a:xfrm>
          <a:prstGeom prst="rect">
            <a:avLst/>
          </a:prstGeom>
        </p:spPr>
      </p:pic>
    </p:spTree>
    <p:extLst>
      <p:ext uri="{BB962C8B-B14F-4D97-AF65-F5344CB8AC3E}">
        <p14:creationId xmlns:p14="http://schemas.microsoft.com/office/powerpoint/2010/main" val="411450698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ggsInBasket.jpg"/>
          <p:cNvPicPr>
            <a:picLocks noChangeAspect="1"/>
          </p:cNvPicPr>
          <p:nvPr/>
        </p:nvPicPr>
        <p:blipFill>
          <a:blip r:embed="rId3">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381000"/>
            <a:ext cx="9144000" cy="6081117"/>
          </a:xfrm>
          <a:prstGeom prst="rect">
            <a:avLst/>
          </a:prstGeom>
        </p:spPr>
      </p:pic>
    </p:spTree>
    <p:extLst>
      <p:ext uri="{BB962C8B-B14F-4D97-AF65-F5344CB8AC3E}">
        <p14:creationId xmlns:p14="http://schemas.microsoft.com/office/powerpoint/2010/main" val="253077164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ooglePlus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739243"/>
          </a:xfrm>
          <a:prstGeom prst="rect">
            <a:avLst/>
          </a:prstGeom>
        </p:spPr>
      </p:pic>
    </p:spTree>
    <p:extLst>
      <p:ext uri="{BB962C8B-B14F-4D97-AF65-F5344CB8AC3E}">
        <p14:creationId xmlns:p14="http://schemas.microsoft.com/office/powerpoint/2010/main" val="113348796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ideview.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8921" y="540880"/>
            <a:ext cx="8191020" cy="5479345"/>
          </a:xfrm>
          <a:prstGeom prst="rect">
            <a:avLst/>
          </a:prstGeom>
          <a:effectLst>
            <a:outerShdw blurRad="50800" dist="38100" dir="2100000" algn="tl" rotWithShape="0">
              <a:srgbClr val="000000">
                <a:alpha val="43000"/>
              </a:srgbClr>
            </a:outerShdw>
          </a:effectLst>
        </p:spPr>
      </p:pic>
    </p:spTree>
    <p:extLst>
      <p:ext uri="{BB962C8B-B14F-4D97-AF65-F5344CB8AC3E}">
        <p14:creationId xmlns:p14="http://schemas.microsoft.com/office/powerpoint/2010/main" val="410095521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4-04-05 at 5.28.3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9824" y="0"/>
            <a:ext cx="5244353" cy="3402691"/>
          </a:xfrm>
          <a:prstGeom prst="rect">
            <a:avLst/>
          </a:prstGeom>
        </p:spPr>
      </p:pic>
      <p:pic>
        <p:nvPicPr>
          <p:cNvPr id="5" name="Picture 4" descr="Screen Shot 2014-04-05 at 5.29.03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49824" y="3464079"/>
            <a:ext cx="5244353" cy="3393921"/>
          </a:xfrm>
          <a:prstGeom prst="rect">
            <a:avLst/>
          </a:prstGeom>
        </p:spPr>
      </p:pic>
    </p:spTree>
    <p:extLst>
      <p:ext uri="{BB962C8B-B14F-4D97-AF65-F5344CB8AC3E}">
        <p14:creationId xmlns:p14="http://schemas.microsoft.com/office/powerpoint/2010/main" val="48845469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ermissionToAcces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4292600"/>
          </a:xfrm>
          <a:prstGeom prst="rect">
            <a:avLst/>
          </a:prstGeom>
        </p:spPr>
      </p:pic>
      <p:sp>
        <p:nvSpPr>
          <p:cNvPr id="5" name="Rectangle 4"/>
          <p:cNvSpPr/>
          <p:nvPr/>
        </p:nvSpPr>
        <p:spPr>
          <a:xfrm>
            <a:off x="6843059" y="3077882"/>
            <a:ext cx="2300941" cy="2988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Rectangle 5"/>
          <p:cNvSpPr/>
          <p:nvPr/>
        </p:nvSpPr>
        <p:spPr>
          <a:xfrm>
            <a:off x="403412" y="3376706"/>
            <a:ext cx="2614706" cy="283882"/>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7885886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Phon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000" y="381000"/>
            <a:ext cx="2945719" cy="220928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Picture 5" descr="iPhon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1061" y="1099596"/>
            <a:ext cx="1987591" cy="149069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9" name="Picture 8" descr="iPhon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8291" y="1751346"/>
            <a:ext cx="1118591" cy="83894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4" name="TextBox 3"/>
          <p:cNvSpPr txBox="1"/>
          <p:nvPr/>
        </p:nvSpPr>
        <p:spPr>
          <a:xfrm>
            <a:off x="1052667" y="2607000"/>
            <a:ext cx="1707168" cy="1200329"/>
          </a:xfrm>
          <a:prstGeom prst="rect">
            <a:avLst/>
          </a:prstGeom>
          <a:noFill/>
        </p:spPr>
        <p:txBody>
          <a:bodyPr wrap="none" rtlCol="0">
            <a:spAutoFit/>
          </a:bodyPr>
          <a:lstStyle/>
          <a:p>
            <a:r>
              <a:rPr lang="en-US" sz="7200" dirty="0" smtClean="0">
                <a:solidFill>
                  <a:srgbClr val="FFFFFF"/>
                </a:solidFill>
                <a:latin typeface="Trebuchet MS"/>
                <a:cs typeface="Trebuchet MS"/>
              </a:rPr>
              <a:t>55%</a:t>
            </a:r>
            <a:endParaRPr lang="en-US" sz="7200" dirty="0">
              <a:solidFill>
                <a:srgbClr val="FFFFFF"/>
              </a:solidFill>
              <a:latin typeface="Trebuchet MS"/>
              <a:cs typeface="Trebuchet MS"/>
            </a:endParaRPr>
          </a:p>
        </p:txBody>
      </p:sp>
      <p:sp>
        <p:nvSpPr>
          <p:cNvPr id="10" name="TextBox 9"/>
          <p:cNvSpPr txBox="1"/>
          <p:nvPr/>
        </p:nvSpPr>
        <p:spPr>
          <a:xfrm>
            <a:off x="7076382" y="3050557"/>
            <a:ext cx="1030500" cy="707886"/>
          </a:xfrm>
          <a:prstGeom prst="rect">
            <a:avLst/>
          </a:prstGeom>
          <a:noFill/>
        </p:spPr>
        <p:txBody>
          <a:bodyPr wrap="none" rtlCol="0">
            <a:spAutoFit/>
          </a:bodyPr>
          <a:lstStyle/>
          <a:p>
            <a:r>
              <a:rPr lang="en-US" sz="4000" dirty="0" smtClean="0">
                <a:solidFill>
                  <a:srgbClr val="FFFFFF"/>
                </a:solidFill>
                <a:latin typeface="Trebuchet MS"/>
                <a:cs typeface="Trebuchet MS"/>
              </a:rPr>
              <a:t>28%</a:t>
            </a:r>
            <a:endParaRPr lang="en-US" sz="4000" dirty="0">
              <a:solidFill>
                <a:srgbClr val="FFFFFF"/>
              </a:solidFill>
              <a:latin typeface="Trebuchet MS"/>
              <a:cs typeface="Trebuchet MS"/>
            </a:endParaRPr>
          </a:p>
        </p:txBody>
      </p:sp>
      <p:sp>
        <p:nvSpPr>
          <p:cNvPr id="11" name="TextBox 10"/>
          <p:cNvSpPr txBox="1"/>
          <p:nvPr/>
        </p:nvSpPr>
        <p:spPr>
          <a:xfrm>
            <a:off x="4390662" y="2858558"/>
            <a:ext cx="1673925" cy="923330"/>
          </a:xfrm>
          <a:prstGeom prst="rect">
            <a:avLst/>
          </a:prstGeom>
          <a:noFill/>
        </p:spPr>
        <p:txBody>
          <a:bodyPr wrap="square" rtlCol="0">
            <a:spAutoFit/>
          </a:bodyPr>
          <a:lstStyle/>
          <a:p>
            <a:r>
              <a:rPr lang="en-US" sz="5400" dirty="0" smtClean="0">
                <a:solidFill>
                  <a:srgbClr val="FFFFFF"/>
                </a:solidFill>
                <a:latin typeface="Trebuchet MS"/>
                <a:cs typeface="Trebuchet MS"/>
              </a:rPr>
              <a:t>31%</a:t>
            </a:r>
            <a:endParaRPr lang="en-US" sz="5400" dirty="0">
              <a:solidFill>
                <a:srgbClr val="FFFFFF"/>
              </a:solidFill>
              <a:latin typeface="Trebuchet MS"/>
              <a:cs typeface="Trebuchet MS"/>
            </a:endParaRPr>
          </a:p>
        </p:txBody>
      </p:sp>
      <p:sp>
        <p:nvSpPr>
          <p:cNvPr id="5" name="TextBox 4"/>
          <p:cNvSpPr txBox="1"/>
          <p:nvPr/>
        </p:nvSpPr>
        <p:spPr>
          <a:xfrm>
            <a:off x="1052667" y="4027482"/>
            <a:ext cx="2055207" cy="1477328"/>
          </a:xfrm>
          <a:prstGeom prst="rect">
            <a:avLst/>
          </a:prstGeom>
          <a:noFill/>
        </p:spPr>
        <p:txBody>
          <a:bodyPr wrap="square" rtlCol="0">
            <a:spAutoFit/>
          </a:bodyPr>
          <a:lstStyle/>
          <a:p>
            <a:r>
              <a:rPr lang="en-US" dirty="0" smtClean="0">
                <a:solidFill>
                  <a:srgbClr val="FFFFFF"/>
                </a:solidFill>
                <a:latin typeface="Trebuchet MS"/>
                <a:cs typeface="Trebuchet MS"/>
              </a:rPr>
              <a:t>make their privacy policy available in the</a:t>
            </a:r>
          </a:p>
          <a:p>
            <a:r>
              <a:rPr lang="en-US" dirty="0" smtClean="0">
                <a:solidFill>
                  <a:srgbClr val="FFFFFF"/>
                </a:solidFill>
                <a:latin typeface="Trebuchet MS"/>
                <a:cs typeface="Trebuchet MS"/>
              </a:rPr>
              <a:t>app store (prior to download)</a:t>
            </a:r>
            <a:endParaRPr lang="en-US" dirty="0">
              <a:solidFill>
                <a:srgbClr val="FFFFFF"/>
              </a:solidFill>
              <a:latin typeface="Trebuchet MS"/>
              <a:cs typeface="Trebuchet MS"/>
            </a:endParaRPr>
          </a:p>
        </p:txBody>
      </p:sp>
      <p:sp>
        <p:nvSpPr>
          <p:cNvPr id="12" name="TextBox 11"/>
          <p:cNvSpPr txBox="1"/>
          <p:nvPr/>
        </p:nvSpPr>
        <p:spPr>
          <a:xfrm>
            <a:off x="4390662" y="4027482"/>
            <a:ext cx="2055207" cy="1477328"/>
          </a:xfrm>
          <a:prstGeom prst="rect">
            <a:avLst/>
          </a:prstGeom>
          <a:noFill/>
        </p:spPr>
        <p:txBody>
          <a:bodyPr wrap="square" rtlCol="0">
            <a:spAutoFit/>
          </a:bodyPr>
          <a:lstStyle/>
          <a:p>
            <a:r>
              <a:rPr lang="en-US" dirty="0" smtClean="0">
                <a:solidFill>
                  <a:srgbClr val="FFFFFF"/>
                </a:solidFill>
                <a:latin typeface="Trebuchet MS"/>
                <a:cs typeface="Trebuchet MS"/>
              </a:rPr>
              <a:t>make their privacy policy available within the app (after download)</a:t>
            </a:r>
            <a:endParaRPr lang="en-US" dirty="0">
              <a:solidFill>
                <a:srgbClr val="FFFFFF"/>
              </a:solidFill>
              <a:latin typeface="Trebuchet MS"/>
              <a:cs typeface="Trebuchet MS"/>
            </a:endParaRPr>
          </a:p>
        </p:txBody>
      </p:sp>
      <p:sp>
        <p:nvSpPr>
          <p:cNvPr id="13" name="TextBox 12"/>
          <p:cNvSpPr txBox="1"/>
          <p:nvPr/>
        </p:nvSpPr>
        <p:spPr>
          <a:xfrm>
            <a:off x="6988291" y="4055803"/>
            <a:ext cx="1358232" cy="1200329"/>
          </a:xfrm>
          <a:prstGeom prst="rect">
            <a:avLst/>
          </a:prstGeom>
          <a:noFill/>
        </p:spPr>
        <p:txBody>
          <a:bodyPr wrap="square" rtlCol="0">
            <a:spAutoFit/>
          </a:bodyPr>
          <a:lstStyle/>
          <a:p>
            <a:r>
              <a:rPr lang="en-US" dirty="0" smtClean="0">
                <a:solidFill>
                  <a:srgbClr val="FFFFFF"/>
                </a:solidFill>
                <a:latin typeface="Trebuchet MS"/>
                <a:cs typeface="Trebuchet MS"/>
              </a:rPr>
              <a:t>don’t have a privacy policy at all</a:t>
            </a:r>
            <a:endParaRPr lang="en-US" dirty="0">
              <a:solidFill>
                <a:srgbClr val="FFFFFF"/>
              </a:solidFill>
              <a:latin typeface="Trebuchet MS"/>
              <a:cs typeface="Trebuchet MS"/>
            </a:endParaRPr>
          </a:p>
        </p:txBody>
      </p:sp>
      <p:sp>
        <p:nvSpPr>
          <p:cNvPr id="14" name="Curved Left Arrow 13"/>
          <p:cNvSpPr/>
          <p:nvPr/>
        </p:nvSpPr>
        <p:spPr>
          <a:xfrm>
            <a:off x="2759835" y="3242040"/>
            <a:ext cx="693884" cy="1153097"/>
          </a:xfrm>
          <a:prstGeom prst="curvedLeftArrow">
            <a:avLst/>
          </a:prstGeom>
          <a:solidFill>
            <a:schemeClr val="accent6">
              <a:lumMod val="75000"/>
            </a:schemeClr>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5" name="Curved Left Arrow 14"/>
          <p:cNvSpPr/>
          <p:nvPr/>
        </p:nvSpPr>
        <p:spPr>
          <a:xfrm>
            <a:off x="8262978" y="3542847"/>
            <a:ext cx="529644" cy="1086252"/>
          </a:xfrm>
          <a:prstGeom prst="curvedLeftArrow">
            <a:avLst/>
          </a:prstGeom>
          <a:solidFill>
            <a:schemeClr val="accent6">
              <a:lumMod val="75000"/>
            </a:schemeClr>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6" name="Curved Left Arrow 15"/>
          <p:cNvSpPr/>
          <p:nvPr/>
        </p:nvSpPr>
        <p:spPr>
          <a:xfrm>
            <a:off x="6064587" y="3242041"/>
            <a:ext cx="646103" cy="1153096"/>
          </a:xfrm>
          <a:prstGeom prst="curvedLeftArrow">
            <a:avLst/>
          </a:prstGeom>
          <a:solidFill>
            <a:schemeClr val="accent6">
              <a:lumMod val="75000"/>
            </a:schemeClr>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1" name="TextBox 20"/>
          <p:cNvSpPr txBox="1"/>
          <p:nvPr/>
        </p:nvSpPr>
        <p:spPr>
          <a:xfrm>
            <a:off x="0" y="6484079"/>
            <a:ext cx="9043837" cy="276999"/>
          </a:xfrm>
          <a:prstGeom prst="rect">
            <a:avLst/>
          </a:prstGeom>
          <a:noFill/>
        </p:spPr>
        <p:txBody>
          <a:bodyPr wrap="none" rtlCol="0">
            <a:spAutoFit/>
          </a:bodyPr>
          <a:lstStyle/>
          <a:p>
            <a:r>
              <a:rPr lang="en-US" sz="1200" dirty="0">
                <a:solidFill>
                  <a:srgbClr val="FFFFFF"/>
                </a:solidFill>
                <a:latin typeface="Trebuchet MS"/>
                <a:cs typeface="Trebuchet MS"/>
              </a:rPr>
              <a:t>Source: http://www.insidemobileapps.com/2013/08/21/mef-study-analyzes-privacy-policies-in-most-popular-ios-android-apps/</a:t>
            </a:r>
          </a:p>
        </p:txBody>
      </p:sp>
    </p:spTree>
    <p:extLst>
      <p:ext uri="{BB962C8B-B14F-4D97-AF65-F5344CB8AC3E}">
        <p14:creationId xmlns:p14="http://schemas.microsoft.com/office/powerpoint/2010/main" val="284433646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rivacyEraser.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709" y="936698"/>
            <a:ext cx="3552088" cy="5325531"/>
          </a:xfrm>
          <a:prstGeom prst="rect">
            <a:avLst/>
          </a:prstGeom>
          <a:effectLst>
            <a:outerShdw blurRad="50800" dist="38100" dir="2100000" algn="tl" rotWithShape="0">
              <a:prstClr val="black">
                <a:alpha val="40000"/>
              </a:prstClr>
            </a:outerShdw>
          </a:effectLst>
        </p:spPr>
      </p:pic>
      <p:pic>
        <p:nvPicPr>
          <p:cNvPr id="3" name="Picture 2" descr="Convenience.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936697"/>
            <a:ext cx="3992900" cy="5325531"/>
          </a:xfrm>
          <a:prstGeom prst="rect">
            <a:avLst/>
          </a:prstGeom>
          <a:effectLst>
            <a:outerShdw blurRad="50800" dist="38100" dir="2100000" algn="tl" rotWithShape="0">
              <a:prstClr val="black">
                <a:alpha val="40000"/>
              </a:prstClr>
            </a:outerShdw>
          </a:effectLst>
        </p:spPr>
      </p:pic>
    </p:spTree>
    <p:extLst>
      <p:ext uri="{BB962C8B-B14F-4D97-AF65-F5344CB8AC3E}">
        <p14:creationId xmlns:p14="http://schemas.microsoft.com/office/powerpoint/2010/main" val="47710955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vingOnlin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07559415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OnlineImage.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891" y="539047"/>
            <a:ext cx="7527902" cy="408012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9109810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490020"/>
            <a:ext cx="9144000" cy="1569660"/>
          </a:xfrm>
          <a:prstGeom prst="rect">
            <a:avLst/>
          </a:prstGeom>
          <a:noFill/>
        </p:spPr>
        <p:txBody>
          <a:bodyPr wrap="square" rtlCol="0">
            <a:spAutoFit/>
          </a:bodyPr>
          <a:lstStyle/>
          <a:p>
            <a:pPr algn="ctr"/>
            <a:r>
              <a:rPr lang="en-US" sz="9600" dirty="0" smtClean="0">
                <a:solidFill>
                  <a:schemeClr val="bg1"/>
                </a:solidFill>
                <a:latin typeface="Trebuchet MS"/>
                <a:cs typeface="Trebuchet MS"/>
              </a:rPr>
              <a:t>#ifIhadGlass</a:t>
            </a:r>
            <a:endParaRPr lang="en-US" sz="9600" dirty="0">
              <a:solidFill>
                <a:schemeClr val="bg1"/>
              </a:solidFill>
              <a:latin typeface="Trebuchet MS"/>
              <a:cs typeface="Trebuchet MS"/>
            </a:endParaRPr>
          </a:p>
        </p:txBody>
      </p:sp>
    </p:spTree>
    <p:extLst>
      <p:ext uri="{BB962C8B-B14F-4D97-AF65-F5344CB8AC3E}">
        <p14:creationId xmlns:p14="http://schemas.microsoft.com/office/powerpoint/2010/main" val="305205556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uthenticati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288" y="433295"/>
            <a:ext cx="7694822" cy="366124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7340599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ndroi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0601" y="3312863"/>
            <a:ext cx="3391941" cy="3391941"/>
          </a:xfrm>
          <a:prstGeom prst="rect">
            <a:avLst/>
          </a:prstGeom>
          <a:effectLst>
            <a:outerShdw blurRad="50800" dist="38100" dir="2100000" algn="tl" rotWithShape="0">
              <a:srgbClr val="000000">
                <a:alpha val="43000"/>
              </a:srgbClr>
            </a:outerShdw>
          </a:effectLst>
        </p:spPr>
      </p:pic>
      <p:pic>
        <p:nvPicPr>
          <p:cNvPr id="4" name="Picture 3" descr="FreeWirelessInternet.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5907"/>
            <a:ext cx="5356080" cy="5356080"/>
          </a:xfrm>
          <a:prstGeom prst="rect">
            <a:avLst/>
          </a:prstGeom>
          <a:effectLst>
            <a:outerShdw blurRad="50800" dist="38100" dir="2100000" algn="tl" rotWithShape="0">
              <a:srgbClr val="000000">
                <a:alpha val="43000"/>
              </a:srgbClr>
            </a:outerShdw>
          </a:effectLst>
        </p:spPr>
      </p:pic>
    </p:spTree>
    <p:extLst>
      <p:ext uri="{BB962C8B-B14F-4D97-AF65-F5344CB8AC3E}">
        <p14:creationId xmlns:p14="http://schemas.microsoft.com/office/powerpoint/2010/main" val="35577455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aptopCoffeeShop.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971" y="429500"/>
            <a:ext cx="8182819" cy="6057204"/>
          </a:xfrm>
          <a:prstGeom prst="rect">
            <a:avLst/>
          </a:prstGeom>
          <a:effectLst>
            <a:outerShdw blurRad="50800" dist="38100" dir="2100000" algn="tl" rotWithShape="0">
              <a:srgbClr val="000000">
                <a:alpha val="43000"/>
              </a:srgbClr>
            </a:outerShdw>
          </a:effectLst>
        </p:spPr>
      </p:pic>
    </p:spTree>
    <p:extLst>
      <p:ext uri="{BB962C8B-B14F-4D97-AF65-F5344CB8AC3E}">
        <p14:creationId xmlns:p14="http://schemas.microsoft.com/office/powerpoint/2010/main" val="5092245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nternetTethering.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559" y="318574"/>
            <a:ext cx="4064000" cy="6096000"/>
          </a:xfrm>
          <a:prstGeom prst="rect">
            <a:avLst/>
          </a:prstGeom>
        </p:spPr>
      </p:pic>
      <p:pic>
        <p:nvPicPr>
          <p:cNvPr id="3" name="Picture 2" descr="NoTetheri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5923" y="159287"/>
            <a:ext cx="3524105" cy="6255287"/>
          </a:xfrm>
          <a:prstGeom prst="rect">
            <a:avLst/>
          </a:prstGeom>
        </p:spPr>
      </p:pic>
    </p:spTree>
    <p:extLst>
      <p:ext uri="{BB962C8B-B14F-4D97-AF65-F5344CB8AC3E}">
        <p14:creationId xmlns:p14="http://schemas.microsoft.com/office/powerpoint/2010/main" val="298754440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resheep.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200" y="327212"/>
            <a:ext cx="8724900" cy="29337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30108314"/>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hareFortuneCook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77072"/>
            <a:ext cx="9144000" cy="5134707"/>
          </a:xfrm>
          <a:prstGeom prst="rect">
            <a:avLst/>
          </a:prstGeom>
          <a:effectLst>
            <a:glow rad="63500">
              <a:schemeClr val="bg1">
                <a:lumMod val="50000"/>
                <a:alpha val="40000"/>
              </a:schemeClr>
            </a:glow>
            <a:outerShdw blurRad="50800" dist="38100" dir="2700000" algn="tl" rotWithShape="0">
              <a:prstClr val="black">
                <a:alpha val="40000"/>
              </a:prstClr>
            </a:outerShdw>
          </a:effectLst>
        </p:spPr>
      </p:pic>
    </p:spTree>
    <p:extLst>
      <p:ext uri="{BB962C8B-B14F-4D97-AF65-F5344CB8AC3E}">
        <p14:creationId xmlns:p14="http://schemas.microsoft.com/office/powerpoint/2010/main" val="244461577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iamiStudentArticl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066" y="642471"/>
            <a:ext cx="5921934" cy="4840801"/>
          </a:xfrm>
          <a:prstGeom prst="rect">
            <a:avLst/>
          </a:prstGeom>
        </p:spPr>
      </p:pic>
      <p:pic>
        <p:nvPicPr>
          <p:cNvPr id="4" name="Picture 3" descr="MQMagazin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5332" y="1703294"/>
            <a:ext cx="3922433" cy="4987093"/>
          </a:xfrm>
          <a:prstGeom prst="rect">
            <a:avLst/>
          </a:prstGeom>
        </p:spPr>
      </p:pic>
      <p:sp>
        <p:nvSpPr>
          <p:cNvPr id="5" name="Rectangle 4"/>
          <p:cNvSpPr/>
          <p:nvPr/>
        </p:nvSpPr>
        <p:spPr>
          <a:xfrm>
            <a:off x="270329" y="1331179"/>
            <a:ext cx="413144" cy="413125"/>
          </a:xfrm>
          <a:prstGeom prst="rect">
            <a:avLst/>
          </a:prstGeom>
          <a:solidFill>
            <a:schemeClr val="accent2">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236778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rketingPresentati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10688767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omanGlassComput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8055076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hyGoogleGlassWillNeverBeOka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5901765" cy="3939150"/>
          </a:xfrm>
          <a:prstGeom prst="rect">
            <a:avLst/>
          </a:prstGeom>
        </p:spPr>
      </p:pic>
      <p:pic>
        <p:nvPicPr>
          <p:cNvPr id="5" name="Picture 4" descr="MeetTheGlassholesOfSXSW.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7647" y="3675528"/>
            <a:ext cx="2823883" cy="3059592"/>
          </a:xfrm>
          <a:prstGeom prst="rect">
            <a:avLst/>
          </a:prstGeom>
        </p:spPr>
      </p:pic>
      <p:pic>
        <p:nvPicPr>
          <p:cNvPr id="3" name="Picture 2" descr="Screen Shot 2014-04-08 at 1.45.15 PM.png"/>
          <p:cNvPicPr>
            <a:picLocks noChangeAspect="1"/>
          </p:cNvPicPr>
          <p:nvPr/>
        </p:nvPicPr>
        <p:blipFill rotWithShape="1">
          <a:blip r:embed="rId5">
            <a:extLst>
              <a:ext uri="{28A0092B-C50C-407E-A947-70E740481C1C}">
                <a14:useLocalDpi xmlns:a14="http://schemas.microsoft.com/office/drawing/2010/main" val="0"/>
              </a:ext>
            </a:extLst>
          </a:blip>
          <a:srcRect l="13034"/>
          <a:stretch/>
        </p:blipFill>
        <p:spPr>
          <a:xfrm>
            <a:off x="4779207" y="2581039"/>
            <a:ext cx="4364793" cy="4154081"/>
          </a:xfrm>
          <a:prstGeom prst="rect">
            <a:avLst/>
          </a:prstGeom>
        </p:spPr>
      </p:pic>
      <p:pic>
        <p:nvPicPr>
          <p:cNvPr id="6" name="Picture 5" descr="Screen Shot 2014-04-08 at 1.58.13 PM.png"/>
          <p:cNvPicPr>
            <a:picLocks noChangeAspect="1"/>
          </p:cNvPicPr>
          <p:nvPr/>
        </p:nvPicPr>
        <p:blipFill rotWithShape="1">
          <a:blip r:embed="rId6">
            <a:extLst>
              <a:ext uri="{28A0092B-C50C-407E-A947-70E740481C1C}">
                <a14:useLocalDpi xmlns:a14="http://schemas.microsoft.com/office/drawing/2010/main" val="0"/>
              </a:ext>
            </a:extLst>
          </a:blip>
          <a:srcRect b="59140"/>
          <a:stretch/>
        </p:blipFill>
        <p:spPr>
          <a:xfrm>
            <a:off x="4159961" y="430476"/>
            <a:ext cx="4386639" cy="1958660"/>
          </a:xfrm>
          <a:prstGeom prst="rect">
            <a:avLst/>
          </a:prstGeom>
        </p:spPr>
      </p:pic>
    </p:spTree>
    <p:extLst>
      <p:ext uri="{BB962C8B-B14F-4D97-AF65-F5344CB8AC3E}">
        <p14:creationId xmlns:p14="http://schemas.microsoft.com/office/powerpoint/2010/main" val="130723861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lennIfIHadGlas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3543008"/>
          </a:xfrm>
          <a:prstGeom prst="rect">
            <a:avLst/>
          </a:prstGeom>
        </p:spPr>
      </p:pic>
      <p:pic>
        <p:nvPicPr>
          <p:cNvPr id="4" name="Picture 3" descr="JenIfIhadGlas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796047"/>
            <a:ext cx="9144000" cy="1987826"/>
          </a:xfrm>
          <a:prstGeom prst="rect">
            <a:avLst/>
          </a:prstGeom>
        </p:spPr>
      </p:pic>
    </p:spTree>
    <p:extLst>
      <p:ext uri="{BB962C8B-B14F-4D97-AF65-F5344CB8AC3E}">
        <p14:creationId xmlns:p14="http://schemas.microsoft.com/office/powerpoint/2010/main" val="1617790660"/>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9bptb844diq0jpg.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205" y="568034"/>
            <a:ext cx="8273974" cy="5737142"/>
          </a:xfrm>
          <a:prstGeom prst="rect">
            <a:avLst/>
          </a:prstGeom>
        </p:spPr>
      </p:pic>
    </p:spTree>
    <p:extLst>
      <p:ext uri="{BB962C8B-B14F-4D97-AF65-F5344CB8AC3E}">
        <p14:creationId xmlns:p14="http://schemas.microsoft.com/office/powerpoint/2010/main" val="3883375262"/>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4-04-08 at 1.50.5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4807974"/>
          </a:xfrm>
          <a:prstGeom prst="rect">
            <a:avLst/>
          </a:prstGeom>
        </p:spPr>
      </p:pic>
    </p:spTree>
    <p:extLst>
      <p:ext uri="{BB962C8B-B14F-4D97-AF65-F5344CB8AC3E}">
        <p14:creationId xmlns:p14="http://schemas.microsoft.com/office/powerpoint/2010/main" val="2302144717"/>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urrySalonSho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0" y="0"/>
            <a:ext cx="9146970" cy="6088452"/>
          </a:xfrm>
          <a:prstGeom prst="rect">
            <a:avLst/>
          </a:prstGeom>
        </p:spPr>
      </p:pic>
    </p:spTree>
    <p:extLst>
      <p:ext uri="{BB962C8B-B14F-4D97-AF65-F5344CB8AC3E}">
        <p14:creationId xmlns:p14="http://schemas.microsoft.com/office/powerpoint/2010/main" val="3011047292"/>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oyUse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7897" y="1"/>
            <a:ext cx="7195279" cy="6858000"/>
          </a:xfrm>
          <a:prstGeom prst="rect">
            <a:avLst/>
          </a:prstGeom>
        </p:spPr>
      </p:pic>
    </p:spTree>
    <p:extLst>
      <p:ext uri="{BB962C8B-B14F-4D97-AF65-F5344CB8AC3E}">
        <p14:creationId xmlns:p14="http://schemas.microsoft.com/office/powerpoint/2010/main" val="3649776404"/>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rapahoe Library District.png"/>
          <p:cNvPicPr>
            <a:picLocks noChangeAspect="1"/>
          </p:cNvPicPr>
          <p:nvPr/>
        </p:nvPicPr>
        <p:blipFill rotWithShape="1">
          <a:blip r:embed="rId3">
            <a:extLst>
              <a:ext uri="{28A0092B-C50C-407E-A947-70E740481C1C}">
                <a14:useLocalDpi xmlns:a14="http://schemas.microsoft.com/office/drawing/2010/main" val="0"/>
              </a:ext>
            </a:extLst>
          </a:blip>
          <a:srcRect l="7489" r="5338"/>
          <a:stretch/>
        </p:blipFill>
        <p:spPr>
          <a:xfrm>
            <a:off x="-7560" y="0"/>
            <a:ext cx="9151560" cy="6858000"/>
          </a:xfrm>
          <a:prstGeom prst="rect">
            <a:avLst/>
          </a:prstGeom>
        </p:spPr>
      </p:pic>
    </p:spTree>
    <p:extLst>
      <p:ext uri="{BB962C8B-B14F-4D97-AF65-F5344CB8AC3E}">
        <p14:creationId xmlns:p14="http://schemas.microsoft.com/office/powerpoint/2010/main" val="2517542782"/>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4-08 at 2.18.0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44000" cy="1945821"/>
          </a:xfrm>
          <a:prstGeom prst="rect">
            <a:avLst/>
          </a:prstGeom>
        </p:spPr>
      </p:pic>
      <p:pic>
        <p:nvPicPr>
          <p:cNvPr id="3" name="Picture 2" descr="Screen Shot 2014-04-08 at 2.18.17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579937"/>
            <a:ext cx="9144000" cy="2123946"/>
          </a:xfrm>
          <a:prstGeom prst="rect">
            <a:avLst/>
          </a:prstGeom>
        </p:spPr>
      </p:pic>
      <p:sp>
        <p:nvSpPr>
          <p:cNvPr id="5" name="TextBox 4"/>
          <p:cNvSpPr txBox="1"/>
          <p:nvPr/>
        </p:nvSpPr>
        <p:spPr>
          <a:xfrm>
            <a:off x="241891" y="5254126"/>
            <a:ext cx="8781934" cy="369332"/>
          </a:xfrm>
          <a:prstGeom prst="rect">
            <a:avLst/>
          </a:prstGeom>
          <a:noFill/>
        </p:spPr>
        <p:txBody>
          <a:bodyPr wrap="none" rtlCol="0">
            <a:spAutoFit/>
          </a:bodyPr>
          <a:lstStyle/>
          <a:p>
            <a:r>
              <a:rPr lang="en-US" dirty="0">
                <a:solidFill>
                  <a:schemeClr val="bg1"/>
                </a:solidFill>
                <a:latin typeface="Tw Cen MT"/>
                <a:cs typeface="Tw Cen MT"/>
              </a:rPr>
              <a:t>https://plus.google.com/photos/+HastingsLibNeUs68901/albums/5977459217441112417</a:t>
            </a:r>
          </a:p>
        </p:txBody>
      </p:sp>
    </p:spTree>
    <p:extLst>
      <p:ext uri="{BB962C8B-B14F-4D97-AF65-F5344CB8AC3E}">
        <p14:creationId xmlns:p14="http://schemas.microsoft.com/office/powerpoint/2010/main" val="3843788621"/>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CSU_Librari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542" y="0"/>
            <a:ext cx="4515223" cy="3464266"/>
          </a:xfrm>
          <a:prstGeom prst="rect">
            <a:avLst/>
          </a:prstGeom>
        </p:spPr>
      </p:pic>
      <p:pic>
        <p:nvPicPr>
          <p:cNvPr id="3" name="Picture 2" descr="ClaremontCollegesLibrary.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86073" y="880255"/>
            <a:ext cx="4616824" cy="4453745"/>
          </a:xfrm>
          <a:prstGeom prst="rect">
            <a:avLst/>
          </a:prstGeom>
        </p:spPr>
      </p:pic>
      <p:pic>
        <p:nvPicPr>
          <p:cNvPr id="5" name="Picture 4" descr="YaleLibraries.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542" y="3628619"/>
            <a:ext cx="4410634" cy="2728814"/>
          </a:xfrm>
          <a:prstGeom prst="rect">
            <a:avLst/>
          </a:prstGeom>
        </p:spPr>
      </p:pic>
    </p:spTree>
    <p:extLst>
      <p:ext uri="{BB962C8B-B14F-4D97-AF65-F5344CB8AC3E}">
        <p14:creationId xmlns:p14="http://schemas.microsoft.com/office/powerpoint/2010/main" val="757959846"/>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2366" y="362804"/>
            <a:ext cx="7720368" cy="5355313"/>
          </a:xfrm>
          <a:prstGeom prst="rect">
            <a:avLst/>
          </a:prstGeom>
          <a:noFill/>
        </p:spPr>
        <p:txBody>
          <a:bodyPr wrap="square" rtlCol="0">
            <a:spAutoFit/>
          </a:bodyPr>
          <a:lstStyle/>
          <a:p>
            <a:r>
              <a:rPr lang="en-US" sz="3600" i="1" dirty="0" smtClean="0">
                <a:solidFill>
                  <a:srgbClr val="FFFFFF"/>
                </a:solidFill>
                <a:latin typeface="Tw Cen MT"/>
                <a:cs typeface="Tw Cen MT"/>
              </a:rPr>
              <a:t>“You </a:t>
            </a:r>
            <a:r>
              <a:rPr lang="en-US" sz="3600" i="1" dirty="0">
                <a:solidFill>
                  <a:srgbClr val="FFFFFF"/>
                </a:solidFill>
                <a:latin typeface="Tw Cen MT"/>
                <a:cs typeface="Tw Cen MT"/>
              </a:rPr>
              <a:t>may not resell, </a:t>
            </a:r>
            <a:r>
              <a:rPr lang="en-US" sz="36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w Cen MT"/>
                <a:cs typeface="Tw Cen MT"/>
              </a:rPr>
              <a:t>loan</a:t>
            </a:r>
            <a:r>
              <a:rPr lang="en-US" sz="3600" i="1" dirty="0">
                <a:solidFill>
                  <a:srgbClr val="FFFFFF"/>
                </a:solidFill>
                <a:latin typeface="Tw Cen MT"/>
                <a:cs typeface="Tw Cen MT"/>
              </a:rPr>
              <a:t>, transfer or give your device to any other person. </a:t>
            </a:r>
            <a:r>
              <a:rPr lang="en-US" sz="36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w Cen MT"/>
                <a:cs typeface="Tw Cen MT"/>
              </a:rPr>
              <a:t>If you </a:t>
            </a:r>
            <a:r>
              <a:rPr lang="en-US" sz="3600" i="1" dirty="0">
                <a:solidFill>
                  <a:srgbClr val="FFFFFF"/>
                </a:solidFill>
                <a:latin typeface="Tw Cen MT"/>
                <a:cs typeface="Tw Cen MT"/>
              </a:rPr>
              <a:t>resell, </a:t>
            </a:r>
            <a:r>
              <a:rPr lang="en-US" sz="36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w Cen MT"/>
                <a:cs typeface="Tw Cen MT"/>
              </a:rPr>
              <a:t>loan</a:t>
            </a:r>
            <a:r>
              <a:rPr lang="en-US" sz="3600" i="1" dirty="0">
                <a:solidFill>
                  <a:srgbClr val="FFFFFF"/>
                </a:solidFill>
                <a:latin typeface="Tw Cen MT"/>
                <a:cs typeface="Tw Cen MT"/>
              </a:rPr>
              <a:t>, transfer, or give your device to any other person without Google’s authorization, </a:t>
            </a:r>
            <a:r>
              <a:rPr lang="en-US" sz="36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w Cen MT"/>
                <a:cs typeface="Tw Cen MT"/>
              </a:rPr>
              <a:t>Google reserves the right to deactivate the device</a:t>
            </a:r>
            <a:r>
              <a:rPr lang="en-US" sz="3600" i="1" dirty="0">
                <a:solidFill>
                  <a:srgbClr val="FFFFFF"/>
                </a:solidFill>
                <a:latin typeface="Tw Cen MT"/>
                <a:cs typeface="Tw Cen MT"/>
              </a:rPr>
              <a:t> and neither you or the unauthorized person using the device will be entitled to any refund, product support, or product warranty.”</a:t>
            </a:r>
          </a:p>
          <a:p>
            <a:endParaRPr lang="en-US" i="1" dirty="0"/>
          </a:p>
        </p:txBody>
      </p:sp>
    </p:spTree>
    <p:extLst>
      <p:ext uri="{BB962C8B-B14F-4D97-AF65-F5344CB8AC3E}">
        <p14:creationId xmlns:p14="http://schemas.microsoft.com/office/powerpoint/2010/main" val="1509509299"/>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IM1.JPG"/>
          <p:cNvPicPr>
            <a:picLocks noChangeAspect="1"/>
          </p:cNvPicPr>
          <p:nvPr/>
        </p:nvPicPr>
        <p:blipFill rotWithShape="1">
          <a:blip r:embed="rId3">
            <a:extLst>
              <a:ext uri="{28A0092B-C50C-407E-A947-70E740481C1C}">
                <a14:useLocalDpi xmlns:a14="http://schemas.microsoft.com/office/drawing/2010/main" val="0"/>
              </a:ext>
            </a:extLst>
          </a:blip>
          <a:srcRect l="28176" t="-5952" r="24951" b="5952"/>
          <a:stretch/>
        </p:blipFill>
        <p:spPr>
          <a:xfrm>
            <a:off x="0" y="-362804"/>
            <a:ext cx="3809791" cy="6096000"/>
          </a:xfrm>
          <a:prstGeom prst="rect">
            <a:avLst/>
          </a:prstGeom>
        </p:spPr>
      </p:pic>
      <p:pic>
        <p:nvPicPr>
          <p:cNvPr id="4" name="Picture 3" descr="CIM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0996" y="0"/>
            <a:ext cx="5133003" cy="3849752"/>
          </a:xfrm>
          <a:prstGeom prst="rect">
            <a:avLst/>
          </a:prstGeom>
        </p:spPr>
      </p:pic>
      <p:pic>
        <p:nvPicPr>
          <p:cNvPr id="6" name="Picture 5" descr="CIM4.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39035" y="4094412"/>
            <a:ext cx="3527954" cy="2645966"/>
          </a:xfrm>
          <a:prstGeom prst="rect">
            <a:avLst/>
          </a:prstGeom>
        </p:spPr>
      </p:pic>
    </p:spTree>
    <p:extLst>
      <p:ext uri="{BB962C8B-B14F-4D97-AF65-F5344CB8AC3E}">
        <p14:creationId xmlns:p14="http://schemas.microsoft.com/office/powerpoint/2010/main" val="1513101127"/>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4-08 at 3.11.4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546"/>
            <a:ext cx="9144000" cy="6854454"/>
          </a:xfrm>
          <a:prstGeom prst="rect">
            <a:avLst/>
          </a:prstGeom>
        </p:spPr>
      </p:pic>
    </p:spTree>
    <p:extLst>
      <p:ext uri="{BB962C8B-B14F-4D97-AF65-F5344CB8AC3E}">
        <p14:creationId xmlns:p14="http://schemas.microsoft.com/office/powerpoint/2010/main" val="317116487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nformationOverload.jpg"/>
          <p:cNvPicPr>
            <a:picLocks noChangeAspect="1"/>
          </p:cNvPicPr>
          <p:nvPr/>
        </p:nvPicPr>
        <p:blipFill rotWithShape="1">
          <a:blip r:embed="rId3">
            <a:extLst>
              <a:ext uri="{28A0092B-C50C-407E-A947-70E740481C1C}">
                <a14:useLocalDpi xmlns:a14="http://schemas.microsoft.com/office/drawing/2010/main" val="0"/>
              </a:ext>
            </a:extLst>
          </a:blip>
          <a:srcRect l="11589"/>
          <a:stretch/>
        </p:blipFill>
        <p:spPr>
          <a:xfrm>
            <a:off x="0" y="0"/>
            <a:ext cx="9144000" cy="6858000"/>
          </a:xfrm>
          <a:prstGeom prst="rect">
            <a:avLst/>
          </a:prstGeom>
        </p:spPr>
      </p:pic>
    </p:spTree>
    <p:extLst>
      <p:ext uri="{BB962C8B-B14F-4D97-AF65-F5344CB8AC3E}">
        <p14:creationId xmlns:p14="http://schemas.microsoft.com/office/powerpoint/2010/main" val="1769876547"/>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4-08 at 1.42.5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761580"/>
          </a:xfrm>
          <a:prstGeom prst="rect">
            <a:avLst/>
          </a:prstGeom>
        </p:spPr>
      </p:pic>
    </p:spTree>
    <p:extLst>
      <p:ext uri="{BB962C8B-B14F-4D97-AF65-F5344CB8AC3E}">
        <p14:creationId xmlns:p14="http://schemas.microsoft.com/office/powerpoint/2010/main" val="2290578771"/>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ch-field-trip-google-glas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0" y="0"/>
            <a:ext cx="9142000" cy="4940822"/>
          </a:xfrm>
          <a:prstGeom prst="rect">
            <a:avLst/>
          </a:prstGeom>
        </p:spPr>
      </p:pic>
    </p:spTree>
    <p:extLst>
      <p:ext uri="{BB962C8B-B14F-4D97-AF65-F5344CB8AC3E}">
        <p14:creationId xmlns:p14="http://schemas.microsoft.com/office/powerpoint/2010/main" val="3822475310"/>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helva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961492"/>
          </a:xfrm>
          <a:prstGeom prst="rect">
            <a:avLst/>
          </a:prstGeom>
        </p:spPr>
      </p:pic>
      <p:sp>
        <p:nvSpPr>
          <p:cNvPr id="3" name="TextBox 2"/>
          <p:cNvSpPr txBox="1"/>
          <p:nvPr/>
        </p:nvSpPr>
        <p:spPr>
          <a:xfrm>
            <a:off x="179294" y="6072553"/>
            <a:ext cx="3157835" cy="584776"/>
          </a:xfrm>
          <a:prstGeom prst="rect">
            <a:avLst/>
          </a:prstGeom>
          <a:noFill/>
        </p:spPr>
        <p:txBody>
          <a:bodyPr wrap="none" rtlCol="0">
            <a:spAutoFit/>
          </a:bodyPr>
          <a:lstStyle/>
          <a:p>
            <a:r>
              <a:rPr lang="en-US" sz="3200" dirty="0" smtClean="0">
                <a:solidFill>
                  <a:srgbClr val="FFFFFF"/>
                </a:solidFill>
                <a:latin typeface="Tw Cen MT"/>
                <a:cs typeface="Tw Cen MT"/>
              </a:rPr>
              <a:t>http://shelvar.com</a:t>
            </a:r>
            <a:endParaRPr lang="en-US" sz="3200" dirty="0">
              <a:solidFill>
                <a:srgbClr val="FFFFFF"/>
              </a:solidFill>
              <a:latin typeface="Tw Cen MT"/>
              <a:cs typeface="Tw Cen MT"/>
            </a:endParaRPr>
          </a:p>
        </p:txBody>
      </p:sp>
      <p:sp>
        <p:nvSpPr>
          <p:cNvPr id="4" name="TextBox 3"/>
          <p:cNvSpPr txBox="1"/>
          <p:nvPr/>
        </p:nvSpPr>
        <p:spPr>
          <a:xfrm>
            <a:off x="3724928" y="6072553"/>
            <a:ext cx="5419072" cy="584776"/>
          </a:xfrm>
          <a:prstGeom prst="rect">
            <a:avLst/>
          </a:prstGeom>
          <a:noFill/>
        </p:spPr>
        <p:txBody>
          <a:bodyPr wrap="none" rtlCol="0">
            <a:spAutoFit/>
          </a:bodyPr>
          <a:lstStyle/>
          <a:p>
            <a:r>
              <a:rPr lang="en-US" sz="3200" dirty="0">
                <a:solidFill>
                  <a:srgbClr val="FFFFFF"/>
                </a:solidFill>
                <a:latin typeface="Tw Cen MT"/>
                <a:cs typeface="Tw Cen MT"/>
                <a:hlinkClick r:id="rId4"/>
              </a:rPr>
              <a:t>http://youtu.be/dBLOC2nYuOU</a:t>
            </a:r>
            <a:endParaRPr lang="en-US" sz="3200" dirty="0">
              <a:solidFill>
                <a:srgbClr val="FFFFFF"/>
              </a:solidFill>
              <a:latin typeface="Tw Cen MT"/>
              <a:cs typeface="Tw Cen MT"/>
            </a:endParaRPr>
          </a:p>
        </p:txBody>
      </p:sp>
    </p:spTree>
    <p:extLst>
      <p:ext uri="{BB962C8B-B14F-4D97-AF65-F5344CB8AC3E}">
        <p14:creationId xmlns:p14="http://schemas.microsoft.com/office/powerpoint/2010/main" val="2737993044"/>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rve.jpg"/>
          <p:cNvPicPr>
            <a:picLocks noChangeAspect="1"/>
          </p:cNvPicPr>
          <p:nvPr/>
        </p:nvPicPr>
        <p:blipFill rotWithShape="1">
          <a:blip r:embed="rId3" cstate="print">
            <a:extLst>
              <a:ext uri="{28A0092B-C50C-407E-A947-70E740481C1C}">
                <a14:useLocalDpi xmlns:a14="http://schemas.microsoft.com/office/drawing/2010/main" val="0"/>
              </a:ext>
            </a:extLst>
          </a:blip>
          <a:srcRect l="2053" r="5629"/>
          <a:stretch/>
        </p:blipFill>
        <p:spPr>
          <a:xfrm>
            <a:off x="0" y="0"/>
            <a:ext cx="9144000" cy="6858000"/>
          </a:xfrm>
          <a:prstGeom prst="rect">
            <a:avLst/>
          </a:prstGeom>
        </p:spPr>
      </p:pic>
    </p:spTree>
    <p:extLst>
      <p:ext uri="{BB962C8B-B14F-4D97-AF65-F5344CB8AC3E}">
        <p14:creationId xmlns:p14="http://schemas.microsoft.com/office/powerpoint/2010/main" val="1303550475"/>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aisedHan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103620"/>
          </a:xfrm>
          <a:prstGeom prst="rect">
            <a:avLst/>
          </a:prstGeom>
        </p:spPr>
      </p:pic>
      <p:pic>
        <p:nvPicPr>
          <p:cNvPr id="3" name="Picture 2" descr="ShareEnd.jpg"/>
          <p:cNvPicPr>
            <a:picLocks noChangeAspect="1"/>
          </p:cNvPicPr>
          <p:nvPr/>
        </p:nvPicPr>
        <p:blipFill rotWithShape="1">
          <a:blip r:embed="rId4">
            <a:extLst>
              <a:ext uri="{28A0092B-C50C-407E-A947-70E740481C1C}">
                <a14:useLocalDpi xmlns:a14="http://schemas.microsoft.com/office/drawing/2010/main" val="0"/>
              </a:ext>
            </a:extLst>
          </a:blip>
          <a:srcRect t="5197" b="71999"/>
          <a:stretch/>
        </p:blipFill>
        <p:spPr>
          <a:xfrm>
            <a:off x="0" y="5467252"/>
            <a:ext cx="9144000" cy="1390748"/>
          </a:xfrm>
          <a:prstGeom prst="rect">
            <a:avLst/>
          </a:prstGeom>
        </p:spPr>
      </p:pic>
    </p:spTree>
    <p:extLst>
      <p:ext uri="{BB962C8B-B14F-4D97-AF65-F5344CB8AC3E}">
        <p14:creationId xmlns:p14="http://schemas.microsoft.com/office/powerpoint/2010/main" val="2519105820"/>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0" y="13486"/>
            <a:ext cx="7772400" cy="1009701"/>
          </a:xfrm>
        </p:spPr>
        <p:txBody>
          <a:bodyPr/>
          <a:lstStyle/>
          <a:p>
            <a:pPr algn="l"/>
            <a:r>
              <a:rPr lang="en-US" dirty="0" smtClean="0">
                <a:solidFill>
                  <a:srgbClr val="FFFFFF"/>
                </a:solidFill>
                <a:latin typeface="Trebuchet MS"/>
                <a:cs typeface="Trebuchet MS"/>
              </a:rPr>
              <a:t>Photo Credits</a:t>
            </a:r>
            <a:endParaRPr lang="en-US" dirty="0">
              <a:solidFill>
                <a:srgbClr val="FFFFFF"/>
              </a:solidFill>
              <a:latin typeface="Trebuchet MS"/>
              <a:cs typeface="Trebuchet MS"/>
            </a:endParaRPr>
          </a:p>
        </p:txBody>
      </p:sp>
      <p:sp>
        <p:nvSpPr>
          <p:cNvPr id="2" name="TextBox 1"/>
          <p:cNvSpPr txBox="1"/>
          <p:nvPr/>
        </p:nvSpPr>
        <p:spPr>
          <a:xfrm>
            <a:off x="104588" y="1008246"/>
            <a:ext cx="4557059" cy="5447646"/>
          </a:xfrm>
          <a:prstGeom prst="rect">
            <a:avLst/>
          </a:prstGeom>
          <a:noFill/>
        </p:spPr>
        <p:txBody>
          <a:bodyPr wrap="square" rtlCol="0">
            <a:spAutoFit/>
          </a:bodyPr>
          <a:lstStyle/>
          <a:p>
            <a:r>
              <a:rPr lang="en-US" sz="1050" dirty="0">
                <a:solidFill>
                  <a:srgbClr val="FFFFFF"/>
                </a:solidFill>
                <a:latin typeface="Trebuchet MS"/>
                <a:cs typeface="Trebuchet MS"/>
              </a:rPr>
              <a:t>"Google Glass and Future Health 25822" © tedeytan</a:t>
            </a:r>
          </a:p>
          <a:p>
            <a:r>
              <a:rPr lang="pl-PL" sz="1050" dirty="0">
                <a:solidFill>
                  <a:srgbClr val="FFFFFF"/>
                </a:solidFill>
                <a:latin typeface="Trebuchet MS"/>
                <a:cs typeface="Trebuchet MS"/>
              </a:rPr>
              <a:t>http://www.flickr.com/photos/22526649@N03/9082188786/</a:t>
            </a:r>
          </a:p>
          <a:p>
            <a:r>
              <a:rPr lang="pl-PL" sz="1050" dirty="0">
                <a:solidFill>
                  <a:srgbClr val="FFFFFF"/>
                </a:solidFill>
                <a:latin typeface="Trebuchet MS"/>
                <a:cs typeface="Trebuchet MS"/>
              </a:rPr>
              <a:t>Used under a CC BY-SA 2.0 </a:t>
            </a:r>
            <a:r>
              <a:rPr lang="pl-PL" sz="1050" dirty="0" smtClean="0">
                <a:solidFill>
                  <a:srgbClr val="FFFFFF"/>
                </a:solidFill>
                <a:latin typeface="Trebuchet MS"/>
                <a:cs typeface="Trebuchet MS"/>
              </a:rPr>
              <a:t>license</a:t>
            </a:r>
          </a:p>
          <a:p>
            <a:endParaRPr lang="pl-PL" sz="1050" dirty="0">
              <a:solidFill>
                <a:srgbClr val="FFFFFF"/>
              </a:solidFill>
              <a:latin typeface="Trebuchet MS"/>
              <a:cs typeface="Trebuchet MS"/>
            </a:endParaRPr>
          </a:p>
          <a:p>
            <a:r>
              <a:rPr lang="en-US" sz="1050" dirty="0">
                <a:solidFill>
                  <a:srgbClr val="FFFFFF"/>
                </a:solidFill>
                <a:latin typeface="Trebuchet MS"/>
                <a:cs typeface="Trebuchet MS"/>
              </a:rPr>
              <a:t>"Privacy" © g4ll4is</a:t>
            </a:r>
          </a:p>
          <a:p>
            <a:r>
              <a:rPr lang="en-US" sz="1050" dirty="0">
                <a:solidFill>
                  <a:srgbClr val="FFFFFF"/>
                </a:solidFill>
                <a:latin typeface="Trebuchet MS"/>
                <a:cs typeface="Trebuchet MS"/>
              </a:rPr>
              <a:t>http://www.flickr.com/photos/g4ll4is/8521624548/</a:t>
            </a:r>
          </a:p>
          <a:p>
            <a:r>
              <a:rPr lang="en-US" sz="1050" dirty="0">
                <a:solidFill>
                  <a:srgbClr val="FFFFFF"/>
                </a:solidFill>
                <a:latin typeface="Trebuchet MS"/>
                <a:cs typeface="Trebuchet MS"/>
              </a:rPr>
              <a:t>Used under a CC BY-SA 2.0 </a:t>
            </a:r>
            <a:r>
              <a:rPr lang="en-US" sz="1050" dirty="0" smtClean="0">
                <a:solidFill>
                  <a:srgbClr val="FFFFFF"/>
                </a:solidFill>
                <a:latin typeface="Trebuchet MS"/>
                <a:cs typeface="Trebuchet MS"/>
              </a:rPr>
              <a:t>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"Google Glass" © Stuck in Customs</a:t>
            </a:r>
          </a:p>
          <a:p>
            <a:r>
              <a:rPr lang="en-US" sz="1050" dirty="0">
                <a:solidFill>
                  <a:srgbClr val="FFFFFF"/>
                </a:solidFill>
                <a:latin typeface="Trebuchet MS"/>
                <a:cs typeface="Trebuchet MS"/>
              </a:rPr>
              <a:t>http://www.flickr.com/photos/stuckincustoms/7350510542/</a:t>
            </a:r>
          </a:p>
          <a:p>
            <a:r>
              <a:rPr lang="en-US" sz="1050" dirty="0">
                <a:solidFill>
                  <a:srgbClr val="FFFFFF"/>
                </a:solidFill>
                <a:latin typeface="Trebuchet MS"/>
                <a:cs typeface="Trebuchet MS"/>
              </a:rPr>
              <a:t>Used under a CC BY-NC-SA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"Information overload" © wasabicube</a:t>
            </a:r>
          </a:p>
          <a:p>
            <a:r>
              <a:rPr lang="en-US" sz="1050" dirty="0">
                <a:solidFill>
                  <a:srgbClr val="FFFFFF"/>
                </a:solidFill>
                <a:latin typeface="Trebuchet MS"/>
                <a:cs typeface="Trebuchet MS"/>
              </a:rPr>
              <a:t>http://www.flickr.com/photos/wasabicube/4588137886/"</a:t>
            </a:r>
          </a:p>
          <a:p>
            <a:r>
              <a:rPr lang="en-US" sz="1050" dirty="0">
                <a:solidFill>
                  <a:srgbClr val="FFFFFF"/>
                </a:solidFill>
                <a:latin typeface="Trebuchet MS"/>
                <a:cs typeface="Trebuchet MS"/>
              </a:rPr>
              <a:t>Used under a CC BY-NC-ND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"First Google Glass Photo" © Jen Waller</a:t>
            </a:r>
          </a:p>
          <a:p>
            <a:r>
              <a:rPr lang="en-US" sz="1050" dirty="0">
                <a:solidFill>
                  <a:srgbClr val="FFFFFF"/>
                </a:solidFill>
                <a:latin typeface="Trebuchet MS"/>
                <a:cs typeface="Trebuchet MS"/>
              </a:rPr>
              <a:t>Some rights reserved</a:t>
            </a:r>
          </a:p>
          <a:p>
            <a:r>
              <a:rPr lang="en-US" sz="1050" dirty="0">
                <a:solidFill>
                  <a:srgbClr val="FFFFFF"/>
                </a:solidFill>
                <a:latin typeface="Trebuchet MS"/>
                <a:cs typeface="Trebuchet MS"/>
              </a:rPr>
              <a:t>License: CC BY-SA 2.0 </a:t>
            </a:r>
            <a:r>
              <a:rPr lang="en-US" sz="1050" dirty="0" smtClean="0">
                <a:solidFill>
                  <a:srgbClr val="FFFFFF"/>
                </a:solidFill>
                <a:latin typeface="Trebuchet MS"/>
                <a:cs typeface="Trebuchet MS"/>
              </a:rPr>
              <a:t>license</a:t>
            </a:r>
          </a:p>
          <a:p>
            <a:endParaRPr lang="en-US" sz="1050" dirty="0" smtClean="0">
              <a:solidFill>
                <a:srgbClr val="FFFFFF"/>
              </a:solidFill>
              <a:latin typeface="Trebuchet MS"/>
              <a:cs typeface="Trebuchet MS"/>
            </a:endParaRPr>
          </a:p>
          <a:p>
            <a:r>
              <a:rPr lang="en-US" sz="1050" dirty="0" smtClean="0">
                <a:solidFill>
                  <a:srgbClr val="FFFFFF"/>
                </a:solidFill>
                <a:latin typeface="Trebuchet MS"/>
                <a:cs typeface="Trebuchet MS"/>
              </a:rPr>
              <a:t>“Susan Bach, CES Chicago, 1990, Konami LaserScope Headset</a:t>
            </a:r>
          </a:p>
          <a:p>
            <a:r>
              <a:rPr lang="en-US" sz="1050" dirty="0">
                <a:solidFill>
                  <a:srgbClr val="FFFFFF"/>
                </a:solidFill>
                <a:latin typeface="Trebuchet MS"/>
                <a:cs typeface="Trebuchet MS"/>
              </a:rPr>
              <a:t>http://paleofuture.gizmodo.com/heres-how-ridiculous-this-years-ces-will-look-in-2034-</a:t>
            </a:r>
            <a:r>
              <a:rPr lang="en-US" sz="1050" dirty="0" smtClean="0">
                <a:solidFill>
                  <a:srgbClr val="FFFFFF"/>
                </a:solidFill>
                <a:latin typeface="Trebuchet MS"/>
                <a:cs typeface="Trebuchet MS"/>
              </a:rPr>
              <a:t>1495500665</a:t>
            </a:r>
            <a:endParaRPr lang="en-US" sz="1050" dirty="0">
              <a:solidFill>
                <a:srgbClr val="FFFFFF"/>
              </a:solidFill>
              <a:latin typeface="Trebuchet MS"/>
              <a:cs typeface="Trebuchet MS"/>
            </a:endParaRPr>
          </a:p>
          <a:p>
            <a:r>
              <a:rPr lang="en-US" sz="1050" dirty="0" smtClean="0">
                <a:solidFill>
                  <a:srgbClr val="FFFFFF"/>
                </a:solidFill>
                <a:latin typeface="Trebuchet MS"/>
                <a:cs typeface="Trebuchet MS"/>
              </a:rPr>
              <a:t>© Associated Press</a:t>
            </a:r>
            <a:endParaRPr lang="en-US" sz="1050" dirty="0">
              <a:solidFill>
                <a:srgbClr val="FFFFFF"/>
              </a:solidFill>
              <a:latin typeface="Trebuchet MS"/>
              <a:cs typeface="Trebuchet MS"/>
            </a:endParaRP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"Texting - (Day 4 of Holiday 2011)" © Matthew Kenwrick</a:t>
            </a:r>
          </a:p>
          <a:p>
            <a:r>
              <a:rPr lang="pl-PL" sz="1050" dirty="0">
                <a:solidFill>
                  <a:srgbClr val="FFFFFF"/>
                </a:solidFill>
                <a:latin typeface="Trebuchet MS"/>
                <a:cs typeface="Trebuchet MS"/>
              </a:rPr>
              <a:t>http://www.flickr.com/photos/58847482@N03/5597906430/</a:t>
            </a:r>
          </a:p>
          <a:p>
            <a:r>
              <a:rPr lang="pl-PL" sz="1050" dirty="0">
                <a:solidFill>
                  <a:srgbClr val="FFFFFF"/>
                </a:solidFill>
                <a:latin typeface="Trebuchet MS"/>
                <a:cs typeface="Trebuchet MS"/>
              </a:rPr>
              <a:t>Used under a CC BY-ND 2.0 license</a:t>
            </a:r>
          </a:p>
          <a:p>
            <a:endParaRPr lang="pl-PL" sz="1050" dirty="0">
              <a:solidFill>
                <a:srgbClr val="FFFFFF"/>
              </a:solidFill>
              <a:latin typeface="Trebuchet MS"/>
              <a:cs typeface="Trebuchet MS"/>
            </a:endParaRPr>
          </a:p>
          <a:p>
            <a:r>
              <a:rPr lang="pl-PL" sz="1050" dirty="0">
                <a:solidFill>
                  <a:srgbClr val="FFFFFF"/>
                </a:solidFill>
                <a:latin typeface="Trebuchet MS"/>
                <a:cs typeface="Trebuchet MS"/>
              </a:rPr>
              <a:t>"Texting While Walking" © sea turtle</a:t>
            </a:r>
          </a:p>
          <a:p>
            <a:r>
              <a:rPr lang="pl-PL" sz="1050" dirty="0">
                <a:solidFill>
                  <a:srgbClr val="FFFFFF"/>
                </a:solidFill>
                <a:latin typeface="Trebuchet MS"/>
                <a:cs typeface="Trebuchet MS"/>
              </a:rPr>
              <a:t>http://www.flickr.com/photos/sea-turtle/7647691828/</a:t>
            </a:r>
          </a:p>
          <a:p>
            <a:r>
              <a:rPr lang="pl-PL" sz="1050" dirty="0">
                <a:solidFill>
                  <a:srgbClr val="FFFFFF"/>
                </a:solidFill>
                <a:latin typeface="Trebuchet MS"/>
                <a:cs typeface="Trebuchet MS"/>
              </a:rPr>
              <a:t>Used under a CC BY-NC-ND 2.0 license</a:t>
            </a:r>
            <a:endParaRPr lang="en-US" sz="1050" dirty="0">
              <a:solidFill>
                <a:srgbClr val="FFFFFF"/>
              </a:solidFill>
              <a:latin typeface="Trebuchet MS"/>
              <a:cs typeface="Trebuchet MS"/>
            </a:endParaRPr>
          </a:p>
          <a:p>
            <a:endParaRPr lang="en-US" sz="1200" dirty="0">
              <a:solidFill>
                <a:srgbClr val="FFFFFF"/>
              </a:solidFill>
              <a:latin typeface="Trebuchet MS"/>
              <a:cs typeface="Trebuchet MS"/>
            </a:endParaRPr>
          </a:p>
        </p:txBody>
      </p:sp>
      <p:sp>
        <p:nvSpPr>
          <p:cNvPr id="3" name="TextBox 2"/>
          <p:cNvSpPr txBox="1"/>
          <p:nvPr/>
        </p:nvSpPr>
        <p:spPr>
          <a:xfrm>
            <a:off x="4661647" y="1053069"/>
            <a:ext cx="3848877" cy="4455067"/>
          </a:xfrm>
          <a:prstGeom prst="rect">
            <a:avLst/>
          </a:prstGeom>
          <a:noFill/>
        </p:spPr>
        <p:txBody>
          <a:bodyPr wrap="none" rtlCol="0">
            <a:spAutoFit/>
          </a:bodyPr>
          <a:lstStyle/>
          <a:p>
            <a:r>
              <a:rPr lang="en-US" sz="1050" dirty="0">
                <a:solidFill>
                  <a:srgbClr val="FFFFFF"/>
                </a:solidFill>
                <a:latin typeface="Trebuchet MS"/>
                <a:cs typeface="Trebuchet MS"/>
              </a:rPr>
              <a:t>"texting" © opacity</a:t>
            </a:r>
          </a:p>
          <a:p>
            <a:r>
              <a:rPr lang="en-US" sz="1050" dirty="0">
                <a:solidFill>
                  <a:srgbClr val="FFFFFF"/>
                </a:solidFill>
                <a:latin typeface="Trebuchet MS"/>
                <a:cs typeface="Trebuchet MS"/>
              </a:rPr>
              <a:t>http://www.flickr.com/photos/opacity/4107198594/</a:t>
            </a:r>
          </a:p>
          <a:p>
            <a:r>
              <a:rPr lang="en-US" sz="1050" dirty="0">
                <a:solidFill>
                  <a:srgbClr val="FFFFFF"/>
                </a:solidFill>
                <a:latin typeface="Trebuchet MS"/>
                <a:cs typeface="Trebuchet MS"/>
              </a:rPr>
              <a:t>Used under a CC BY-NC-ND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"Texting while walking #paris" © pieceoplastic</a:t>
            </a:r>
          </a:p>
          <a:p>
            <a:r>
              <a:rPr lang="en-US" sz="1050" dirty="0">
                <a:solidFill>
                  <a:srgbClr val="FFFFFF"/>
                </a:solidFill>
                <a:latin typeface="Trebuchet MS"/>
                <a:cs typeface="Trebuchet MS"/>
              </a:rPr>
              <a:t>http://www.flickr.com/photos/pieceoplastic/8293895852/</a:t>
            </a:r>
          </a:p>
          <a:p>
            <a:r>
              <a:rPr lang="en-US" sz="1050" dirty="0">
                <a:solidFill>
                  <a:srgbClr val="FFFFFF"/>
                </a:solidFill>
                <a:latin typeface="Trebuchet MS"/>
                <a:cs typeface="Trebuchet MS"/>
              </a:rPr>
              <a:t>Used under a CC BY-NC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"Texting while walking" © JuhaOnTheRoad</a:t>
            </a:r>
          </a:p>
          <a:p>
            <a:r>
              <a:rPr lang="pl-PL" sz="1050" dirty="0">
                <a:solidFill>
                  <a:srgbClr val="FFFFFF"/>
                </a:solidFill>
                <a:latin typeface="Trebuchet MS"/>
                <a:cs typeface="Trebuchet MS"/>
              </a:rPr>
              <a:t>http://www.flickr.com/photos/12810816@N08/7424015658/</a:t>
            </a:r>
          </a:p>
          <a:p>
            <a:r>
              <a:rPr lang="pl-PL" sz="1050" dirty="0">
                <a:solidFill>
                  <a:srgbClr val="FFFFFF"/>
                </a:solidFill>
                <a:latin typeface="Trebuchet MS"/>
                <a:cs typeface="Trebuchet MS"/>
              </a:rPr>
              <a:t>Used under a CC BY-NC-SA 2.0 license</a:t>
            </a:r>
          </a:p>
          <a:p>
            <a:endParaRPr lang="pl-PL" sz="1050" dirty="0">
              <a:solidFill>
                <a:srgbClr val="FFFFFF"/>
              </a:solidFill>
              <a:latin typeface="Trebuchet MS"/>
              <a:cs typeface="Trebuchet MS"/>
            </a:endParaRPr>
          </a:p>
          <a:p>
            <a:r>
              <a:rPr lang="pl-PL" sz="1050" dirty="0">
                <a:solidFill>
                  <a:srgbClr val="FFFFFF"/>
                </a:solidFill>
                <a:latin typeface="Trebuchet MS"/>
                <a:cs typeface="Trebuchet MS"/>
              </a:rPr>
              <a:t>"texting" © meanmachine_ie</a:t>
            </a:r>
          </a:p>
          <a:p>
            <a:r>
              <a:rPr lang="pl-PL" sz="1050" dirty="0">
                <a:solidFill>
                  <a:srgbClr val="FFFFFF"/>
                </a:solidFill>
                <a:latin typeface="Trebuchet MS"/>
                <a:cs typeface="Trebuchet MS"/>
              </a:rPr>
              <a:t>http://www.flickr.com/photos/mean-machine/6078011142/</a:t>
            </a:r>
          </a:p>
          <a:p>
            <a:r>
              <a:rPr lang="pl-PL" sz="1050" dirty="0">
                <a:solidFill>
                  <a:srgbClr val="FFFFFF"/>
                </a:solidFill>
                <a:latin typeface="Trebuchet MS"/>
                <a:cs typeface="Trebuchet MS"/>
              </a:rPr>
              <a:t>Used under a CC BY-NC-ND 2.0 license</a:t>
            </a:r>
          </a:p>
          <a:p>
            <a:endParaRPr lang="pl-PL" sz="1050" dirty="0">
              <a:solidFill>
                <a:srgbClr val="FFFFFF"/>
              </a:solidFill>
              <a:latin typeface="Trebuchet MS"/>
              <a:cs typeface="Trebuchet MS"/>
            </a:endParaRPr>
          </a:p>
          <a:p>
            <a:r>
              <a:rPr lang="de-DE" sz="1050" dirty="0">
                <a:solidFill>
                  <a:srgbClr val="FFFFFF"/>
                </a:solidFill>
                <a:latin typeface="Trebuchet MS"/>
                <a:cs typeface="Trebuchet MS"/>
              </a:rPr>
              <a:t>"8-13-11 Swingset (2)" © jenpilot</a:t>
            </a:r>
          </a:p>
          <a:p>
            <a:r>
              <a:rPr lang="de-DE" sz="1050" dirty="0">
                <a:solidFill>
                  <a:srgbClr val="FFFFFF"/>
                </a:solidFill>
                <a:latin typeface="Trebuchet MS"/>
                <a:cs typeface="Trebuchet MS"/>
              </a:rPr>
              <a:t>"http://www.flickr.com/photos/jenpilot/6679829793</a:t>
            </a:r>
          </a:p>
          <a:p>
            <a:r>
              <a:rPr lang="de-DE" sz="1050" dirty="0">
                <a:solidFill>
                  <a:srgbClr val="FFFFFF"/>
                </a:solidFill>
                <a:latin typeface="Trebuchet MS"/>
                <a:cs typeface="Trebuchet MS"/>
              </a:rPr>
              <a:t>Used under a CC BY-NC-ND 2.0 license</a:t>
            </a:r>
          </a:p>
          <a:p>
            <a:endParaRPr lang="de-DE" sz="1050" dirty="0">
              <a:solidFill>
                <a:srgbClr val="FFFFFF"/>
              </a:solidFill>
              <a:latin typeface="Trebuchet MS"/>
              <a:cs typeface="Trebuchet MS"/>
            </a:endParaRPr>
          </a:p>
          <a:p>
            <a:r>
              <a:rPr lang="de-DE" sz="1050" dirty="0">
                <a:solidFill>
                  <a:srgbClr val="FFFFFF"/>
                </a:solidFill>
                <a:latin typeface="Trebuchet MS"/>
                <a:cs typeface="Trebuchet MS"/>
              </a:rPr>
              <a:t>"Untitled" © Emilio Quintana</a:t>
            </a:r>
          </a:p>
          <a:p>
            <a:r>
              <a:rPr lang="de-DE" sz="1050" dirty="0">
                <a:solidFill>
                  <a:srgbClr val="FFFFFF"/>
                </a:solidFill>
                <a:latin typeface="Trebuchet MS"/>
                <a:cs typeface="Trebuchet MS"/>
              </a:rPr>
              <a:t>http://www.flickr.com/photos/eq/4343110105/</a:t>
            </a:r>
          </a:p>
          <a:p>
            <a:r>
              <a:rPr lang="de-DE" sz="1050" dirty="0">
                <a:solidFill>
                  <a:srgbClr val="FFFFFF"/>
                </a:solidFill>
                <a:latin typeface="Trebuchet MS"/>
                <a:cs typeface="Trebuchet MS"/>
              </a:rPr>
              <a:t>Used under a CC BY-NC-SA 2.0 license</a:t>
            </a:r>
          </a:p>
          <a:p>
            <a:endParaRPr lang="de-DE" sz="1050" dirty="0">
              <a:solidFill>
                <a:srgbClr val="FFFFFF"/>
              </a:solidFill>
              <a:latin typeface="Trebuchet MS"/>
              <a:cs typeface="Trebuchet MS"/>
            </a:endParaRPr>
          </a:p>
          <a:p>
            <a:r>
              <a:rPr lang="de-DE" sz="1050" dirty="0">
                <a:solidFill>
                  <a:srgbClr val="FFFFFF"/>
                </a:solidFill>
                <a:latin typeface="Trebuchet MS"/>
                <a:cs typeface="Trebuchet MS"/>
              </a:rPr>
              <a:t>"Untitled" © muohace_dc</a:t>
            </a:r>
          </a:p>
          <a:p>
            <a:r>
              <a:rPr lang="de-DE" sz="1050" dirty="0">
                <a:solidFill>
                  <a:srgbClr val="FFFFFF"/>
                </a:solidFill>
                <a:latin typeface="Trebuchet MS"/>
                <a:cs typeface="Trebuchet MS"/>
              </a:rPr>
              <a:t>http://www.flickr.com/photos/cmstaley/5894539400/</a:t>
            </a:r>
          </a:p>
          <a:p>
            <a:r>
              <a:rPr lang="de-DE" sz="1050" dirty="0">
                <a:solidFill>
                  <a:srgbClr val="FFFFFF"/>
                </a:solidFill>
                <a:latin typeface="Trebuchet MS"/>
                <a:cs typeface="Trebuchet MS"/>
              </a:rPr>
              <a:t>Used under a CC BY 2.0 license</a:t>
            </a:r>
          </a:p>
        </p:txBody>
      </p:sp>
    </p:spTree>
    <p:extLst>
      <p:ext uri="{BB962C8B-B14F-4D97-AF65-F5344CB8AC3E}">
        <p14:creationId xmlns:p14="http://schemas.microsoft.com/office/powerpoint/2010/main" val="2725391007"/>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0" y="13486"/>
            <a:ext cx="7772400" cy="1009701"/>
          </a:xfrm>
        </p:spPr>
        <p:txBody>
          <a:bodyPr/>
          <a:lstStyle/>
          <a:p>
            <a:pPr algn="l"/>
            <a:r>
              <a:rPr lang="en-US" dirty="0" smtClean="0">
                <a:solidFill>
                  <a:srgbClr val="FFFFFF"/>
                </a:solidFill>
                <a:latin typeface="Trebuchet MS"/>
                <a:cs typeface="Trebuchet MS"/>
              </a:rPr>
              <a:t>Photo Credits</a:t>
            </a:r>
            <a:endParaRPr lang="en-US" dirty="0">
              <a:solidFill>
                <a:srgbClr val="FFFFFF"/>
              </a:solidFill>
              <a:latin typeface="Trebuchet MS"/>
              <a:cs typeface="Trebuchet MS"/>
            </a:endParaRPr>
          </a:p>
        </p:txBody>
      </p:sp>
      <p:sp>
        <p:nvSpPr>
          <p:cNvPr id="4" name="TextBox 3"/>
          <p:cNvSpPr txBox="1"/>
          <p:nvPr/>
        </p:nvSpPr>
        <p:spPr>
          <a:xfrm>
            <a:off x="164354" y="1023187"/>
            <a:ext cx="4262038" cy="4639733"/>
          </a:xfrm>
          <a:prstGeom prst="rect">
            <a:avLst/>
          </a:prstGeom>
          <a:noFill/>
        </p:spPr>
        <p:txBody>
          <a:bodyPr wrap="none" rtlCol="0">
            <a:spAutoFit/>
          </a:bodyPr>
          <a:lstStyle/>
          <a:p>
            <a:r>
              <a:rPr lang="en-US" sz="1050" dirty="0">
                <a:solidFill>
                  <a:srgbClr val="FFFFFF"/>
                </a:solidFill>
                <a:latin typeface="Trebuchet MS"/>
                <a:cs typeface="Trebuchet MS"/>
              </a:rPr>
              <a:t>"Upham Hall" © Billy V</a:t>
            </a:r>
          </a:p>
          <a:p>
            <a:r>
              <a:rPr lang="en-US" sz="1050" dirty="0">
                <a:solidFill>
                  <a:srgbClr val="FFFFFF"/>
                </a:solidFill>
                <a:latin typeface="Trebuchet MS"/>
                <a:cs typeface="Trebuchet MS"/>
              </a:rPr>
              <a:t>http://www.flickr.com/photos/billyv/4595775/</a:t>
            </a:r>
          </a:p>
          <a:p>
            <a:r>
              <a:rPr lang="en-US" sz="1050" dirty="0">
                <a:solidFill>
                  <a:srgbClr val="FFFFFF"/>
                </a:solidFill>
                <a:latin typeface="Trebuchet MS"/>
                <a:cs typeface="Trebuchet MS"/>
              </a:rPr>
              <a:t>Used under a CC BY-NC-SA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"Bishop Memorial" © ColorblindRain</a:t>
            </a:r>
          </a:p>
          <a:p>
            <a:r>
              <a:rPr lang="en-US" sz="1050" dirty="0">
                <a:solidFill>
                  <a:srgbClr val="FFFFFF"/>
                </a:solidFill>
                <a:latin typeface="Trebuchet MS"/>
                <a:cs typeface="Trebuchet MS"/>
              </a:rPr>
              <a:t>http://www.flickr.com/photos/bmcirillo/86556103/</a:t>
            </a:r>
          </a:p>
          <a:p>
            <a:r>
              <a:rPr lang="en-US" sz="1050" dirty="0">
                <a:solidFill>
                  <a:srgbClr val="FFFFFF"/>
                </a:solidFill>
                <a:latin typeface="Trebuchet MS"/>
                <a:cs typeface="Trebuchet MS"/>
              </a:rPr>
              <a:t>Used under a CC BY-NC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"Sundial and MacCracken Hall" © ColorblindRain</a:t>
            </a:r>
          </a:p>
          <a:p>
            <a:r>
              <a:rPr lang="en-US" sz="1050" dirty="0">
                <a:solidFill>
                  <a:srgbClr val="FFFFFF"/>
                </a:solidFill>
                <a:latin typeface="Trebuchet MS"/>
                <a:cs typeface="Trebuchet MS"/>
              </a:rPr>
              <a:t>http://www.flickr.com/photos/bmcirillo/3658748/</a:t>
            </a:r>
          </a:p>
          <a:p>
            <a:r>
              <a:rPr lang="en-US" sz="1050" dirty="0">
                <a:solidFill>
                  <a:srgbClr val="FFFFFF"/>
                </a:solidFill>
                <a:latin typeface="Trebuchet MS"/>
                <a:cs typeface="Trebuchet MS"/>
              </a:rPr>
              <a:t>Used under a CC BY-NC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"Miami University Seal" © ColorblindRain,</a:t>
            </a:r>
          </a:p>
          <a:p>
            <a:r>
              <a:rPr lang="en-US" sz="1050" dirty="0">
                <a:solidFill>
                  <a:srgbClr val="FFFFFF"/>
                </a:solidFill>
                <a:latin typeface="Trebuchet MS"/>
                <a:cs typeface="Trebuchet MS"/>
              </a:rPr>
              <a:t>http://www.flickr.com/photos/bmcirillo/86556587/</a:t>
            </a:r>
          </a:p>
          <a:p>
            <a:r>
              <a:rPr lang="en-US" sz="1050" dirty="0">
                <a:solidFill>
                  <a:srgbClr val="FFFFFF"/>
                </a:solidFill>
                <a:latin typeface="Trebuchet MS"/>
                <a:cs typeface="Trebuchet MS"/>
              </a:rPr>
              <a:t>Used under a CC BY-NC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"MU-MarcumCenter-Campus01" © David@UNT</a:t>
            </a:r>
          </a:p>
          <a:p>
            <a:r>
              <a:rPr lang="en-US" sz="1050" dirty="0">
                <a:solidFill>
                  <a:srgbClr val="FFFFFF"/>
                </a:solidFill>
                <a:latin typeface="Trebuchet MS"/>
                <a:cs typeface="Trebuchet MS"/>
              </a:rPr>
              <a:t>http://www.flickr.com/photos/rosenkavalier/20831049/</a:t>
            </a:r>
          </a:p>
          <a:p>
            <a:r>
              <a:rPr lang="en-US" sz="1050" dirty="0">
                <a:solidFill>
                  <a:srgbClr val="FFFFFF"/>
                </a:solidFill>
                <a:latin typeface="Trebuchet MS"/>
                <a:cs typeface="Trebuchet MS"/>
              </a:rPr>
              <a:t>Used under a CC BY-NC-SA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"Roudebush Hall" © ColorblindRain</a:t>
            </a:r>
          </a:p>
          <a:p>
            <a:r>
              <a:rPr lang="en-US" sz="1050" dirty="0">
                <a:solidFill>
                  <a:srgbClr val="FFFFFF"/>
                </a:solidFill>
                <a:latin typeface="Trebuchet MS"/>
                <a:cs typeface="Trebuchet MS"/>
              </a:rPr>
              <a:t>http://www.flickr.com/photos/bmcirillo/86556265/</a:t>
            </a:r>
          </a:p>
          <a:p>
            <a:r>
              <a:rPr lang="en-US" sz="1050" dirty="0">
                <a:solidFill>
                  <a:srgbClr val="FFFFFF"/>
                </a:solidFill>
                <a:latin typeface="Trebuchet MS"/>
                <a:cs typeface="Trebuchet MS"/>
              </a:rPr>
              <a:t>Used under a CC BY-NC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"DSC_6515" © Laskafamilypictures</a:t>
            </a:r>
          </a:p>
          <a:p>
            <a:r>
              <a:rPr lang="en-US" sz="1050" dirty="0">
                <a:solidFill>
                  <a:srgbClr val="FFFFFF"/>
                </a:solidFill>
                <a:latin typeface="Trebuchet MS"/>
                <a:cs typeface="Trebuchet MS"/>
              </a:rPr>
              <a:t>http://www.flickr.com/photos/laska_family_pictures/7801628736/</a:t>
            </a:r>
          </a:p>
          <a:p>
            <a:r>
              <a:rPr lang="en-US" sz="1050" dirty="0">
                <a:solidFill>
                  <a:srgbClr val="FFFFFF"/>
                </a:solidFill>
                <a:latin typeface="Trebuchet MS"/>
                <a:cs typeface="Trebuchet MS"/>
              </a:rPr>
              <a:t>Used under a CC BY-NC-SA 2.0 license</a:t>
            </a:r>
          </a:p>
          <a:p>
            <a:endParaRPr lang="en-US" sz="1200" dirty="0">
              <a:solidFill>
                <a:srgbClr val="FFFFFF"/>
              </a:solidFill>
              <a:latin typeface="Trebuchet MS"/>
              <a:cs typeface="Trebuchet MS"/>
            </a:endParaRPr>
          </a:p>
        </p:txBody>
      </p:sp>
      <p:sp>
        <p:nvSpPr>
          <p:cNvPr id="5" name="TextBox 4"/>
          <p:cNvSpPr txBox="1"/>
          <p:nvPr/>
        </p:nvSpPr>
        <p:spPr>
          <a:xfrm>
            <a:off x="5008874" y="1023187"/>
            <a:ext cx="3346101" cy="4455067"/>
          </a:xfrm>
          <a:prstGeom prst="rect">
            <a:avLst/>
          </a:prstGeom>
          <a:noFill/>
        </p:spPr>
        <p:txBody>
          <a:bodyPr wrap="none" rtlCol="0">
            <a:spAutoFit/>
          </a:bodyPr>
          <a:lstStyle/>
          <a:p>
            <a:r>
              <a:rPr lang="en-US" sz="1050" dirty="0">
                <a:solidFill>
                  <a:srgbClr val="FFFFFF"/>
                </a:solidFill>
                <a:latin typeface="Trebuchet MS"/>
                <a:cs typeface="Trebuchet MS"/>
              </a:rPr>
              <a:t>"King Library" © ColorblindRain</a:t>
            </a:r>
          </a:p>
          <a:p>
            <a:r>
              <a:rPr lang="en-US" sz="1050" dirty="0">
                <a:solidFill>
                  <a:srgbClr val="FFFFFF"/>
                </a:solidFill>
                <a:latin typeface="Trebuchet MS"/>
                <a:cs typeface="Trebuchet MS"/>
              </a:rPr>
              <a:t>http://www.flickr.com/photos/bmcirillo/86556538/</a:t>
            </a:r>
          </a:p>
          <a:p>
            <a:r>
              <a:rPr lang="en-US" sz="1050" dirty="0">
                <a:solidFill>
                  <a:srgbClr val="FFFFFF"/>
                </a:solidFill>
                <a:latin typeface="Trebuchet MS"/>
                <a:cs typeface="Trebuchet MS"/>
              </a:rPr>
              <a:t>Used under a CC BY-NC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"Glass in IMS 1_Lisa27" © Jen Waller</a:t>
            </a:r>
          </a:p>
          <a:p>
            <a:r>
              <a:rPr lang="en-US" sz="1050" dirty="0">
                <a:solidFill>
                  <a:srgbClr val="FFFFFF"/>
                </a:solidFill>
                <a:latin typeface="Trebuchet MS"/>
                <a:cs typeface="Trebuchet MS"/>
              </a:rPr>
              <a:t>Some rights reserved</a:t>
            </a:r>
          </a:p>
          <a:p>
            <a:r>
              <a:rPr lang="en-US" sz="1050" dirty="0">
                <a:solidFill>
                  <a:srgbClr val="FFFFFF"/>
                </a:solidFill>
                <a:latin typeface="Trebuchet MS"/>
                <a:cs typeface="Trebuchet MS"/>
              </a:rPr>
              <a:t>License: CC BY-SA 2.0 </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"Glass in IMS2_ThumbsUp" © Jen Waller</a:t>
            </a:r>
          </a:p>
          <a:p>
            <a:r>
              <a:rPr lang="en-US" sz="1050" dirty="0">
                <a:solidFill>
                  <a:srgbClr val="FFFFFF"/>
                </a:solidFill>
                <a:latin typeface="Trebuchet MS"/>
                <a:cs typeface="Trebuchet MS"/>
              </a:rPr>
              <a:t>Some rights reserved</a:t>
            </a:r>
          </a:p>
          <a:p>
            <a:r>
              <a:rPr lang="en-US" sz="1050" dirty="0">
                <a:solidFill>
                  <a:srgbClr val="FFFFFF"/>
                </a:solidFill>
                <a:latin typeface="Trebuchet MS"/>
                <a:cs typeface="Trebuchet MS"/>
              </a:rPr>
              <a:t>License: CC BY-SA 2.0 </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"Glass in IMS3_27Guys" © Jen Waller</a:t>
            </a:r>
          </a:p>
          <a:p>
            <a:r>
              <a:rPr lang="en-US" sz="1050" dirty="0">
                <a:solidFill>
                  <a:srgbClr val="FFFFFF"/>
                </a:solidFill>
                <a:latin typeface="Trebuchet MS"/>
                <a:cs typeface="Trebuchet MS"/>
              </a:rPr>
              <a:t>Some rights reserved</a:t>
            </a:r>
          </a:p>
          <a:p>
            <a:r>
              <a:rPr lang="en-US" sz="1050" dirty="0">
                <a:solidFill>
                  <a:srgbClr val="FFFFFF"/>
                </a:solidFill>
                <a:latin typeface="Trebuchet MS"/>
                <a:cs typeface="Trebuchet MS"/>
              </a:rPr>
              <a:t>License: CC BY-SA 2.0 </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"Glass in IMS4_CincReds" © Jen Waller</a:t>
            </a:r>
          </a:p>
          <a:p>
            <a:r>
              <a:rPr lang="en-US" sz="1050" dirty="0">
                <a:solidFill>
                  <a:srgbClr val="FFFFFF"/>
                </a:solidFill>
                <a:latin typeface="Trebuchet MS"/>
                <a:cs typeface="Trebuchet MS"/>
              </a:rPr>
              <a:t>Some rights reserved</a:t>
            </a:r>
          </a:p>
          <a:p>
            <a:r>
              <a:rPr lang="en-US" sz="1050" dirty="0">
                <a:solidFill>
                  <a:srgbClr val="FFFFFF"/>
                </a:solidFill>
                <a:latin typeface="Trebuchet MS"/>
                <a:cs typeface="Trebuchet MS"/>
              </a:rPr>
              <a:t>License: CC BY-SA 2.0</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"Glass in IMS5_Kamm" © Jen Waller</a:t>
            </a:r>
          </a:p>
          <a:p>
            <a:r>
              <a:rPr lang="en-US" sz="1050" dirty="0">
                <a:solidFill>
                  <a:srgbClr val="FFFFFF"/>
                </a:solidFill>
                <a:latin typeface="Trebuchet MS"/>
                <a:cs typeface="Trebuchet MS"/>
              </a:rPr>
              <a:t>Some rights reserved</a:t>
            </a:r>
          </a:p>
          <a:p>
            <a:r>
              <a:rPr lang="en-US" sz="1050" dirty="0">
                <a:solidFill>
                  <a:srgbClr val="FFFFFF"/>
                </a:solidFill>
                <a:latin typeface="Trebuchet MS"/>
                <a:cs typeface="Trebuchet MS"/>
              </a:rPr>
              <a:t>License: CC BY-SA 2.0</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"Carrots" © alon salant</a:t>
            </a:r>
          </a:p>
          <a:p>
            <a:r>
              <a:rPr lang="en-US" sz="1050" dirty="0">
                <a:solidFill>
                  <a:srgbClr val="FFFFFF"/>
                </a:solidFill>
                <a:latin typeface="Trebuchet MS"/>
                <a:cs typeface="Trebuchet MS"/>
              </a:rPr>
              <a:t>http://www.flickr.com/photos/alon/614857760/</a:t>
            </a:r>
          </a:p>
          <a:p>
            <a:r>
              <a:rPr lang="en-US" sz="1050" dirty="0">
                <a:solidFill>
                  <a:srgbClr val="FFFFFF"/>
                </a:solidFill>
                <a:latin typeface="Trebuchet MS"/>
                <a:cs typeface="Trebuchet MS"/>
              </a:rPr>
              <a:t>Used under a CC BY-NC-ND 2.0 license</a:t>
            </a:r>
          </a:p>
        </p:txBody>
      </p:sp>
    </p:spTree>
    <p:extLst>
      <p:ext uri="{BB962C8B-B14F-4D97-AF65-F5344CB8AC3E}">
        <p14:creationId xmlns:p14="http://schemas.microsoft.com/office/powerpoint/2010/main" val="116863898"/>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0" y="13486"/>
            <a:ext cx="7772400" cy="1009701"/>
          </a:xfrm>
        </p:spPr>
        <p:txBody>
          <a:bodyPr/>
          <a:lstStyle/>
          <a:p>
            <a:pPr algn="l"/>
            <a:r>
              <a:rPr lang="en-US" dirty="0" smtClean="0">
                <a:solidFill>
                  <a:srgbClr val="FFFFFF"/>
                </a:solidFill>
                <a:latin typeface="Trebuchet MS"/>
                <a:cs typeface="Trebuchet MS"/>
              </a:rPr>
              <a:t>Photo Credits</a:t>
            </a:r>
            <a:endParaRPr lang="en-US" dirty="0">
              <a:solidFill>
                <a:srgbClr val="FFFFFF"/>
              </a:solidFill>
              <a:latin typeface="Trebuchet MS"/>
              <a:cs typeface="Trebuchet MS"/>
            </a:endParaRPr>
          </a:p>
        </p:txBody>
      </p:sp>
      <p:sp>
        <p:nvSpPr>
          <p:cNvPr id="2" name="TextBox 1"/>
          <p:cNvSpPr txBox="1"/>
          <p:nvPr/>
        </p:nvSpPr>
        <p:spPr>
          <a:xfrm>
            <a:off x="179295" y="1023187"/>
            <a:ext cx="4065188" cy="4801315"/>
          </a:xfrm>
          <a:prstGeom prst="rect">
            <a:avLst/>
          </a:prstGeom>
          <a:noFill/>
        </p:spPr>
        <p:txBody>
          <a:bodyPr wrap="none" rtlCol="0">
            <a:spAutoFit/>
          </a:bodyPr>
          <a:lstStyle/>
          <a:p>
            <a:r>
              <a:rPr lang="en-US" sz="1050" dirty="0">
                <a:solidFill>
                  <a:srgbClr val="FFFFFF"/>
                </a:solidFill>
                <a:latin typeface="Trebuchet MS"/>
                <a:cs typeface="Trebuchet MS"/>
              </a:rPr>
              <a:t>"Prohibited Google Glass" © cabreraluengo.com</a:t>
            </a:r>
          </a:p>
          <a:p>
            <a:r>
              <a:rPr lang="en-US" sz="1050" dirty="0">
                <a:solidFill>
                  <a:srgbClr val="FFFFFF"/>
                </a:solidFill>
                <a:latin typeface="Trebuchet MS"/>
                <a:cs typeface="Trebuchet MS"/>
              </a:rPr>
              <a:t>http://www.flickr.com/photos/cabreraluengocom/8553476261/</a:t>
            </a:r>
          </a:p>
          <a:p>
            <a:r>
              <a:rPr lang="en-US" sz="1050" dirty="0">
                <a:solidFill>
                  <a:srgbClr val="FFFFFF"/>
                </a:solidFill>
                <a:latin typeface="Trebuchet MS"/>
                <a:cs typeface="Trebuchet MS"/>
              </a:rPr>
              <a:t>Used under a CC BY-NC-SA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"Photographer with 600mm Lens. Morro Bay Scene 2011-06-</a:t>
            </a:r>
            <a:r>
              <a:rPr lang="en-US" sz="1050" dirty="0" smtClean="0">
                <a:solidFill>
                  <a:srgbClr val="FFFFFF"/>
                </a:solidFill>
                <a:latin typeface="Trebuchet MS"/>
                <a:cs typeface="Trebuchet MS"/>
              </a:rPr>
              <a:t>29”</a:t>
            </a:r>
          </a:p>
          <a:p>
            <a:r>
              <a:rPr lang="en-US" sz="1050" dirty="0" smtClean="0">
                <a:solidFill>
                  <a:srgbClr val="FFFFFF"/>
                </a:solidFill>
                <a:latin typeface="Trebuchet MS"/>
                <a:cs typeface="Trebuchet MS"/>
              </a:rPr>
              <a:t>© </a:t>
            </a:r>
            <a:r>
              <a:rPr lang="en-US" sz="1050" dirty="0">
                <a:solidFill>
                  <a:srgbClr val="FFFFFF"/>
                </a:solidFill>
                <a:latin typeface="Trebuchet MS"/>
                <a:cs typeface="Trebuchet MS"/>
              </a:rPr>
              <a:t>mikebaird</a:t>
            </a:r>
          </a:p>
          <a:p>
            <a:r>
              <a:rPr lang="en-US" sz="1050" dirty="0">
                <a:solidFill>
                  <a:srgbClr val="FFFFFF"/>
                </a:solidFill>
                <a:latin typeface="Trebuchet MS"/>
                <a:cs typeface="Trebuchet MS"/>
              </a:rPr>
              <a:t>http://www.flickr.com/photos/mikebaird/5885850217/</a:t>
            </a:r>
          </a:p>
          <a:p>
            <a:r>
              <a:rPr lang="en-US" sz="1050" dirty="0">
                <a:solidFill>
                  <a:srgbClr val="FFFFFF"/>
                </a:solidFill>
                <a:latin typeface="Trebuchet MS"/>
                <a:cs typeface="Trebuchet MS"/>
              </a:rPr>
              <a:t>Used under a CC BY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"Entering Hyperspace" © Éole</a:t>
            </a:r>
          </a:p>
          <a:p>
            <a:r>
              <a:rPr lang="en-US" sz="1050" dirty="0">
                <a:solidFill>
                  <a:srgbClr val="FFFFFF"/>
                </a:solidFill>
                <a:latin typeface="Trebuchet MS"/>
                <a:cs typeface="Trebuchet MS"/>
              </a:rPr>
              <a:t>http://www.flickr.com/photos/eole/380316678/</a:t>
            </a:r>
          </a:p>
          <a:p>
            <a:r>
              <a:rPr lang="en-US" sz="1050" dirty="0">
                <a:solidFill>
                  <a:srgbClr val="FFFFFF"/>
                </a:solidFill>
                <a:latin typeface="Trebuchet MS"/>
                <a:cs typeface="Trebuchet MS"/>
              </a:rPr>
              <a:t>Used under a CC BY-NC-SA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"Persistence" © StevenErat</a:t>
            </a:r>
          </a:p>
          <a:p>
            <a:r>
              <a:rPr lang="en-US" sz="1050" dirty="0">
                <a:solidFill>
                  <a:srgbClr val="FFFFFF"/>
                </a:solidFill>
                <a:latin typeface="Trebuchet MS"/>
                <a:cs typeface="Trebuchet MS"/>
              </a:rPr>
              <a:t>http://www.flickr.com/photos/stevenerat/156905030/</a:t>
            </a:r>
          </a:p>
          <a:p>
            <a:r>
              <a:rPr lang="en-US" sz="1050" dirty="0">
                <a:solidFill>
                  <a:srgbClr val="FFFFFF"/>
                </a:solidFill>
                <a:latin typeface="Trebuchet MS"/>
                <a:cs typeface="Trebuchet MS"/>
              </a:rPr>
              <a:t>Used under a CC BY-NC-SA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"google_logo" © keso</a:t>
            </a:r>
          </a:p>
          <a:p>
            <a:r>
              <a:rPr lang="en-US" sz="1050" dirty="0">
                <a:solidFill>
                  <a:srgbClr val="FFFFFF"/>
                </a:solidFill>
                <a:latin typeface="Trebuchet MS"/>
                <a:cs typeface="Trebuchet MS"/>
              </a:rPr>
              <a:t>http://www.flickr.com/photos/keso/108805307/</a:t>
            </a:r>
          </a:p>
          <a:p>
            <a:r>
              <a:rPr lang="en-US" sz="1050" dirty="0">
                <a:solidFill>
                  <a:srgbClr val="FFFFFF"/>
                </a:solidFill>
                <a:latin typeface="Trebuchet MS"/>
                <a:cs typeface="Trebuchet MS"/>
              </a:rPr>
              <a:t>Used under a CC BY-NC-ND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"Jack has all his eggs in one basket!" © laughograms</a:t>
            </a:r>
          </a:p>
          <a:p>
            <a:r>
              <a:rPr lang="en-US" sz="1050" dirty="0">
                <a:solidFill>
                  <a:srgbClr val="FFFFFF"/>
                </a:solidFill>
                <a:latin typeface="Trebuchet MS"/>
                <a:cs typeface="Trebuchet MS"/>
              </a:rPr>
              <a:t>http://www.flickr.com/photos/jackjack/5658307403/</a:t>
            </a:r>
          </a:p>
          <a:p>
            <a:r>
              <a:rPr lang="en-US" sz="1050" dirty="0">
                <a:solidFill>
                  <a:srgbClr val="FFFFFF"/>
                </a:solidFill>
                <a:latin typeface="Trebuchet MS"/>
                <a:cs typeface="Trebuchet MS"/>
              </a:rPr>
              <a:t>Used under a CC BY-NC-ND 2.0 license</a:t>
            </a:r>
          </a:p>
          <a:p>
            <a:endParaRPr lang="en-US" sz="1050" dirty="0">
              <a:solidFill>
                <a:srgbClr val="FFFFFF"/>
              </a:solidFill>
              <a:latin typeface="Trebuchet MS"/>
              <a:cs typeface="Trebuchet MS"/>
            </a:endParaRPr>
          </a:p>
          <a:p>
            <a:r>
              <a:rPr lang="nl-NL" sz="1050" dirty="0">
                <a:solidFill>
                  <a:srgbClr val="FFFFFF"/>
                </a:solidFill>
                <a:latin typeface="Trebuchet MS"/>
                <a:cs typeface="Trebuchet MS"/>
              </a:rPr>
              <a:t>"DSC_0686.jpg © kwmr </a:t>
            </a:r>
          </a:p>
          <a:p>
            <a:r>
              <a:rPr lang="nl-NL" sz="1050" dirty="0">
                <a:solidFill>
                  <a:srgbClr val="FFFFFF"/>
                </a:solidFill>
                <a:latin typeface="Trebuchet MS"/>
                <a:cs typeface="Trebuchet MS"/>
              </a:rPr>
              <a:t>http://www.flickr.com/photos/kwmr/8902308585/</a:t>
            </a:r>
          </a:p>
          <a:p>
            <a:r>
              <a:rPr lang="nl-NL" sz="1050" dirty="0">
                <a:solidFill>
                  <a:srgbClr val="FFFFFF"/>
                </a:solidFill>
                <a:latin typeface="Trebuchet MS"/>
                <a:cs typeface="Trebuchet MS"/>
              </a:rPr>
              <a:t>Used under a CC BY-SA 2.0 license</a:t>
            </a:r>
          </a:p>
          <a:p>
            <a:endParaRPr lang="en-US" sz="1200" dirty="0">
              <a:solidFill>
                <a:srgbClr val="FFFFFF"/>
              </a:solidFill>
              <a:latin typeface="Trebuchet MS"/>
              <a:cs typeface="Trebuchet MS"/>
            </a:endParaRPr>
          </a:p>
        </p:txBody>
      </p:sp>
      <p:sp>
        <p:nvSpPr>
          <p:cNvPr id="3" name="TextBox 2"/>
          <p:cNvSpPr txBox="1"/>
          <p:nvPr/>
        </p:nvSpPr>
        <p:spPr>
          <a:xfrm>
            <a:off x="4821934" y="1023187"/>
            <a:ext cx="3804892" cy="4616649"/>
          </a:xfrm>
          <a:prstGeom prst="rect">
            <a:avLst/>
          </a:prstGeom>
          <a:noFill/>
        </p:spPr>
        <p:txBody>
          <a:bodyPr wrap="none" rtlCol="0">
            <a:spAutoFit/>
          </a:bodyPr>
          <a:lstStyle/>
          <a:p>
            <a:r>
              <a:rPr lang="en-US" sz="1050" dirty="0">
                <a:solidFill>
                  <a:srgbClr val="FFFFFF"/>
                </a:solidFill>
                <a:latin typeface="Trebuchet MS"/>
                <a:cs typeface="Trebuchet MS"/>
              </a:rPr>
              <a:t>"iPhone" © sparktography</a:t>
            </a:r>
          </a:p>
          <a:p>
            <a:r>
              <a:rPr lang="en-US" sz="1050" dirty="0">
                <a:solidFill>
                  <a:srgbClr val="FFFFFF"/>
                </a:solidFill>
                <a:latin typeface="Trebuchet MS"/>
                <a:cs typeface="Trebuchet MS"/>
              </a:rPr>
              <a:t>http://www.flickr.com/photos/sparktography/2485147794/</a:t>
            </a:r>
          </a:p>
          <a:p>
            <a:r>
              <a:rPr lang="en-US" sz="1050" dirty="0">
                <a:solidFill>
                  <a:srgbClr val="FFFFFF"/>
                </a:solidFill>
                <a:latin typeface="Trebuchet MS"/>
                <a:cs typeface="Trebuchet MS"/>
              </a:rPr>
              <a:t>Used under a CC BY-NC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"privacy" © Alan Cleaver</a:t>
            </a:r>
          </a:p>
          <a:p>
            <a:r>
              <a:rPr lang="en-US" sz="1050" dirty="0">
                <a:solidFill>
                  <a:srgbClr val="FFFFFF"/>
                </a:solidFill>
                <a:latin typeface="Trebuchet MS"/>
                <a:cs typeface="Trebuchet MS"/>
              </a:rPr>
              <a:t>http://www.flickr.com/photos/alancleaver/4105726930/</a:t>
            </a:r>
          </a:p>
          <a:p>
            <a:r>
              <a:rPr lang="en-US" sz="1050" dirty="0">
                <a:solidFill>
                  <a:srgbClr val="FFFFFF"/>
                </a:solidFill>
                <a:latin typeface="Trebuchet MS"/>
                <a:cs typeface="Trebuchet MS"/>
              </a:rPr>
              <a:t>Used under a CC BY 2.0 license</a:t>
            </a:r>
          </a:p>
          <a:p>
            <a:endParaRPr lang="en-US" sz="1050" dirty="0">
              <a:solidFill>
                <a:srgbClr val="FFFFFF"/>
              </a:solidFill>
              <a:latin typeface="Trebuchet MS"/>
              <a:cs typeface="Trebuchet MS"/>
            </a:endParaRPr>
          </a:p>
          <a:p>
            <a:endParaRPr lang="en-US" sz="1050" dirty="0" smtClean="0">
              <a:solidFill>
                <a:srgbClr val="FFFFFF"/>
              </a:solidFill>
              <a:latin typeface="Trebuchet MS"/>
              <a:cs typeface="Trebuchet MS"/>
            </a:endParaRPr>
          </a:p>
          <a:p>
            <a:r>
              <a:rPr lang="en-US" sz="1050" dirty="0" smtClean="0">
                <a:solidFill>
                  <a:srgbClr val="FFFFFF"/>
                </a:solidFill>
                <a:latin typeface="Trebuchet MS"/>
                <a:cs typeface="Trebuchet MS"/>
              </a:rPr>
              <a:t>"</a:t>
            </a:r>
            <a:r>
              <a:rPr lang="en-US" sz="1050" dirty="0">
                <a:solidFill>
                  <a:srgbClr val="FFFFFF"/>
                </a:solidFill>
                <a:latin typeface="Trebuchet MS"/>
                <a:cs typeface="Trebuchet MS"/>
              </a:rPr>
              <a:t>Public Conveniences" © malias</a:t>
            </a:r>
          </a:p>
          <a:p>
            <a:r>
              <a:rPr lang="en-US" sz="1050" dirty="0">
                <a:solidFill>
                  <a:srgbClr val="FFFFFF"/>
                </a:solidFill>
                <a:latin typeface="Trebuchet MS"/>
                <a:cs typeface="Trebuchet MS"/>
              </a:rPr>
              <a:t>http://www.flickr.com/photos/malias/261406666/</a:t>
            </a:r>
          </a:p>
          <a:p>
            <a:r>
              <a:rPr lang="en-US" sz="1050" dirty="0">
                <a:solidFill>
                  <a:srgbClr val="FFFFFF"/>
                </a:solidFill>
                <a:latin typeface="Trebuchet MS"/>
                <a:cs typeface="Trebuchet MS"/>
              </a:rPr>
              <a:t>Used under a CC BY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"Reputation-Job" © mushon</a:t>
            </a:r>
          </a:p>
          <a:p>
            <a:r>
              <a:rPr lang="en-US" sz="1050" dirty="0">
                <a:solidFill>
                  <a:srgbClr val="FFFFFF"/>
                </a:solidFill>
                <a:latin typeface="Trebuchet MS"/>
                <a:cs typeface="Trebuchet MS"/>
              </a:rPr>
              <a:t>http://www.flickr.com/photos/mushon/296437369/</a:t>
            </a:r>
          </a:p>
          <a:p>
            <a:r>
              <a:rPr lang="en-US" sz="1050" dirty="0">
                <a:solidFill>
                  <a:srgbClr val="FFFFFF"/>
                </a:solidFill>
                <a:latin typeface="Trebuchet MS"/>
                <a:cs typeface="Trebuchet MS"/>
              </a:rPr>
              <a:t>Used under a CC BY-NC-SA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"SIP Authentication" © Luis M. Gallardo D.</a:t>
            </a:r>
          </a:p>
          <a:p>
            <a:r>
              <a:rPr lang="en-US" sz="1050" dirty="0">
                <a:solidFill>
                  <a:srgbClr val="FFFFFF"/>
                </a:solidFill>
                <a:latin typeface="Trebuchet MS"/>
                <a:cs typeface="Trebuchet MS"/>
              </a:rPr>
              <a:t>http://www.flickr.com/photos/lgallardo/8119881851/</a:t>
            </a:r>
          </a:p>
          <a:p>
            <a:r>
              <a:rPr lang="en-US" sz="1050" dirty="0">
                <a:solidFill>
                  <a:srgbClr val="FFFFFF"/>
                </a:solidFill>
                <a:latin typeface="Trebuchet MS"/>
                <a:cs typeface="Trebuchet MS"/>
              </a:rPr>
              <a:t>Used under a CC BY-NC-ND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"FREE WIRELESS INTERNET" © Leo Reynolds</a:t>
            </a:r>
          </a:p>
          <a:p>
            <a:r>
              <a:rPr lang="en-US" sz="1050" dirty="0">
                <a:solidFill>
                  <a:srgbClr val="FFFFFF"/>
                </a:solidFill>
                <a:latin typeface="Trebuchet MS"/>
                <a:cs typeface="Trebuchet MS"/>
              </a:rPr>
              <a:t>http://www.flickr.com/photos/lwr/4578947548/</a:t>
            </a:r>
          </a:p>
          <a:p>
            <a:r>
              <a:rPr lang="en-US" sz="1050" dirty="0">
                <a:solidFill>
                  <a:srgbClr val="FFFFFF"/>
                </a:solidFill>
                <a:latin typeface="Trebuchet MS"/>
                <a:cs typeface="Trebuchet MS"/>
              </a:rPr>
              <a:t>Used under a CC BY-NC-SA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"T-Mobile G1 Google Android" © netzkobold</a:t>
            </a:r>
          </a:p>
          <a:p>
            <a:r>
              <a:rPr lang="en-US" sz="1050" dirty="0">
                <a:solidFill>
                  <a:srgbClr val="FFFFFF"/>
                </a:solidFill>
                <a:latin typeface="Trebuchet MS"/>
                <a:cs typeface="Trebuchet MS"/>
              </a:rPr>
              <a:t>http://www.flickr.com/photos/netzkobold/2987275926/</a:t>
            </a:r>
          </a:p>
          <a:p>
            <a:r>
              <a:rPr lang="en-US" sz="1050" dirty="0">
                <a:solidFill>
                  <a:srgbClr val="FFFFFF"/>
                </a:solidFill>
                <a:latin typeface="Trebuchet MS"/>
                <a:cs typeface="Trebuchet MS"/>
              </a:rPr>
              <a:t>Used under a CC BY-NC-SA 2.0 license</a:t>
            </a:r>
          </a:p>
        </p:txBody>
      </p:sp>
    </p:spTree>
    <p:extLst>
      <p:ext uri="{BB962C8B-B14F-4D97-AF65-F5344CB8AC3E}">
        <p14:creationId xmlns:p14="http://schemas.microsoft.com/office/powerpoint/2010/main" val="3877375616"/>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0" y="13486"/>
            <a:ext cx="7772400" cy="1009701"/>
          </a:xfrm>
        </p:spPr>
        <p:txBody>
          <a:bodyPr/>
          <a:lstStyle/>
          <a:p>
            <a:pPr algn="l"/>
            <a:r>
              <a:rPr lang="en-US" dirty="0" smtClean="0">
                <a:solidFill>
                  <a:srgbClr val="FFFFFF"/>
                </a:solidFill>
                <a:latin typeface="Trebuchet MS"/>
                <a:cs typeface="Trebuchet MS"/>
              </a:rPr>
              <a:t>Photo Credits</a:t>
            </a:r>
            <a:endParaRPr lang="en-US" dirty="0">
              <a:solidFill>
                <a:srgbClr val="FFFFFF"/>
              </a:solidFill>
              <a:latin typeface="Trebuchet MS"/>
              <a:cs typeface="Trebuchet MS"/>
            </a:endParaRPr>
          </a:p>
        </p:txBody>
      </p:sp>
      <p:sp>
        <p:nvSpPr>
          <p:cNvPr id="4" name="TextBox 3"/>
          <p:cNvSpPr txBox="1"/>
          <p:nvPr/>
        </p:nvSpPr>
        <p:spPr>
          <a:xfrm>
            <a:off x="343647" y="836468"/>
            <a:ext cx="8601926" cy="6370973"/>
          </a:xfrm>
          <a:prstGeom prst="rect">
            <a:avLst/>
          </a:prstGeom>
          <a:noFill/>
        </p:spPr>
        <p:txBody>
          <a:bodyPr wrap="square" numCol="2" spcCol="365760" rtlCol="0">
            <a:spAutoFit/>
          </a:bodyPr>
          <a:lstStyle/>
          <a:p>
            <a:r>
              <a:rPr lang="en-US" sz="1050" dirty="0">
                <a:solidFill>
                  <a:srgbClr val="FFFFFF"/>
                </a:solidFill>
                <a:latin typeface="Trebuchet MS"/>
                <a:cs typeface="Trebuchet MS"/>
              </a:rPr>
              <a:t>"Classroom? - DSC 6190 ep" © </a:t>
            </a:r>
            <a:r>
              <a:rPr lang="en-US" sz="1050" dirty="0" smtClean="0">
                <a:solidFill>
                  <a:srgbClr val="FFFFFF"/>
                </a:solidFill>
                <a:latin typeface="Trebuchet MS"/>
                <a:cs typeface="Trebuchet MS"/>
              </a:rPr>
              <a:t>Eric.Parker	</a:t>
            </a:r>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http://www.flickr.com/photos/ericparker/5488484187/</a:t>
            </a:r>
          </a:p>
          <a:p>
            <a:r>
              <a:rPr lang="en-US" sz="1050" dirty="0">
                <a:solidFill>
                  <a:srgbClr val="FFFFFF"/>
                </a:solidFill>
                <a:latin typeface="Trebuchet MS"/>
                <a:cs typeface="Trebuchet MS"/>
              </a:rPr>
              <a:t>Used under a CC BY-NC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"iPhone tethering" © </a:t>
            </a:r>
            <a:r>
              <a:rPr lang="en-US" sz="1050" dirty="0" smtClean="0">
                <a:solidFill>
                  <a:srgbClr val="FFFFFF"/>
                </a:solidFill>
                <a:latin typeface="Trebuchet MS"/>
                <a:cs typeface="Trebuchet MS"/>
              </a:rPr>
              <a:t>seanbonner	</a:t>
            </a:r>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http://www.flickr.com/photos/seanbonner/3636651317/</a:t>
            </a:r>
          </a:p>
          <a:p>
            <a:r>
              <a:rPr lang="en-US" sz="1050" dirty="0">
                <a:solidFill>
                  <a:srgbClr val="FFFFFF"/>
                </a:solidFill>
                <a:latin typeface="Trebuchet MS"/>
                <a:cs typeface="Trebuchet MS"/>
              </a:rPr>
              <a:t>Used under a CC BY-NC-SA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"Firesheep" © rolfkleef</a:t>
            </a:r>
          </a:p>
          <a:p>
            <a:r>
              <a:rPr lang="en-US" sz="1050" dirty="0">
                <a:solidFill>
                  <a:srgbClr val="FFFFFF"/>
                </a:solidFill>
                <a:latin typeface="Trebuchet MS"/>
                <a:cs typeface="Trebuchet MS"/>
              </a:rPr>
              <a:t>http://www.flickr.com/photos/rolfkleef/6885602021/</a:t>
            </a:r>
          </a:p>
          <a:p>
            <a:r>
              <a:rPr lang="en-US" sz="1050" dirty="0">
                <a:solidFill>
                  <a:srgbClr val="FFFFFF"/>
                </a:solidFill>
                <a:latin typeface="Trebuchet MS"/>
                <a:cs typeface="Trebuchet MS"/>
              </a:rPr>
              <a:t>Used under a CC BY-SA 2.0 license</a:t>
            </a:r>
          </a:p>
          <a:p>
            <a:r>
              <a:rPr lang="en-US" sz="1050" dirty="0" smtClean="0">
                <a:solidFill>
                  <a:srgbClr val="FFFFFF"/>
                </a:solidFill>
                <a:latin typeface="Trebuchet MS"/>
                <a:cs typeface="Trebuchet MS"/>
              </a:rPr>
              <a:t>	</a:t>
            </a:r>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"Fortune cookie says: To succeed, you must share." © opensourceway</a:t>
            </a:r>
          </a:p>
          <a:p>
            <a:r>
              <a:rPr lang="en-US" sz="1050" dirty="0">
                <a:solidFill>
                  <a:srgbClr val="FFFFFF"/>
                </a:solidFill>
                <a:latin typeface="Trebuchet MS"/>
                <a:cs typeface="Trebuchet MS"/>
              </a:rPr>
              <a:t>http://www.flickr.com/photos/opensourceway</a:t>
            </a:r>
            <a:r>
              <a:rPr lang="en-US" sz="1050" dirty="0" smtClean="0">
                <a:solidFill>
                  <a:srgbClr val="FFFFFF"/>
                </a:solidFill>
                <a:latin typeface="Trebuchet MS"/>
                <a:cs typeface="Trebuchet MS"/>
              </a:rPr>
              <a:t>/4812651268</a:t>
            </a:r>
            <a:r>
              <a:rPr lang="en-US" sz="1050" dirty="0">
                <a:solidFill>
                  <a:srgbClr val="FFFFFF"/>
                </a:solidFill>
                <a:latin typeface="Trebuchet MS"/>
                <a:cs typeface="Trebuchet MS"/>
              </a:rPr>
              <a:t>/</a:t>
            </a:r>
          </a:p>
          <a:p>
            <a:r>
              <a:rPr lang="en-US" sz="1050" dirty="0">
                <a:solidFill>
                  <a:srgbClr val="FFFFFF"/>
                </a:solidFill>
                <a:latin typeface="Trebuchet MS"/>
                <a:cs typeface="Trebuchet MS"/>
              </a:rPr>
              <a:t>Used under a CC BY-SA 2.9 </a:t>
            </a:r>
            <a:r>
              <a:rPr lang="en-US" sz="1050" dirty="0" smtClean="0">
                <a:solidFill>
                  <a:srgbClr val="FFFFFF"/>
                </a:solidFill>
                <a:latin typeface="Trebuchet MS"/>
                <a:cs typeface="Trebuchet MS"/>
              </a:rPr>
              <a:t>license</a:t>
            </a:r>
          </a:p>
          <a:p>
            <a:endParaRPr lang="en-US" sz="1050" dirty="0">
              <a:solidFill>
                <a:srgbClr val="FFFFFF"/>
              </a:solidFill>
              <a:latin typeface="Trebuchet MS"/>
              <a:cs typeface="Trebuchet MS"/>
            </a:endParaRPr>
          </a:p>
          <a:p>
            <a:r>
              <a:rPr lang="en-US" sz="1050" dirty="0" smtClean="0">
                <a:solidFill>
                  <a:srgbClr val="FFFFFF"/>
                </a:solidFill>
                <a:latin typeface="Trebuchet MS"/>
                <a:cs typeface="Trebuchet MS"/>
              </a:rPr>
              <a:t>The Miami Student newspaper, “Google Glass gives Miami visions of the future”</a:t>
            </a:r>
          </a:p>
          <a:p>
            <a:r>
              <a:rPr lang="en-US" sz="1050" dirty="0">
                <a:solidFill>
                  <a:srgbClr val="FFFFFF"/>
                </a:solidFill>
                <a:latin typeface="Trebuchet MS"/>
                <a:cs typeface="Trebuchet MS"/>
              </a:rPr>
              <a:t>http://www.miamistudent.net/news/google-glass-gives-miami-visions-of-future-1.3073029#.</a:t>
            </a:r>
            <a:r>
              <a:rPr lang="en-US" sz="1050" dirty="0" smtClean="0">
                <a:solidFill>
                  <a:srgbClr val="FFFFFF"/>
                </a:solidFill>
                <a:latin typeface="Trebuchet MS"/>
                <a:cs typeface="Trebuchet MS"/>
              </a:rPr>
              <a:t>U0AuUq1dXhM		</a:t>
            </a:r>
          </a:p>
          <a:p>
            <a:r>
              <a:rPr lang="en-US" sz="1050" dirty="0" smtClean="0">
                <a:solidFill>
                  <a:srgbClr val="FFFFFF"/>
                </a:solidFill>
                <a:latin typeface="Trebuchet MS"/>
                <a:cs typeface="Trebuchet MS"/>
              </a:rPr>
              <a:t>© Miami Student</a:t>
            </a:r>
          </a:p>
          <a:p>
            <a:endParaRPr lang="en-US" sz="1050" dirty="0">
              <a:solidFill>
                <a:srgbClr val="FFFFFF"/>
              </a:solidFill>
              <a:latin typeface="Trebuchet MS"/>
              <a:cs typeface="Trebuchet MS"/>
            </a:endParaRPr>
          </a:p>
          <a:p>
            <a:r>
              <a:rPr lang="en-US" sz="1050" dirty="0" smtClean="0">
                <a:solidFill>
                  <a:srgbClr val="FFFFFF"/>
                </a:solidFill>
                <a:latin typeface="Trebuchet MS"/>
                <a:cs typeface="Trebuchet MS"/>
              </a:rPr>
              <a:t>MQ Magazine cover</a:t>
            </a:r>
          </a:p>
          <a:p>
            <a:r>
              <a:rPr lang="en-US" sz="1050" dirty="0">
                <a:solidFill>
                  <a:srgbClr val="FFFFFF"/>
                </a:solidFill>
                <a:latin typeface="Trebuchet MS"/>
                <a:cs typeface="Trebuchet MS"/>
              </a:rPr>
              <a:t>http://issuu.com/miamiquarterly/docs/</a:t>
            </a:r>
            <a:r>
              <a:rPr lang="en-US" sz="1050" dirty="0" smtClean="0">
                <a:solidFill>
                  <a:srgbClr val="FFFFFF"/>
                </a:solidFill>
                <a:latin typeface="Trebuchet MS"/>
                <a:cs typeface="Trebuchet MS"/>
              </a:rPr>
              <a:t>mqissue2</a:t>
            </a:r>
          </a:p>
          <a:p>
            <a:r>
              <a:rPr lang="en-US" sz="1050" dirty="0" smtClean="0">
                <a:solidFill>
                  <a:srgbClr val="FFFFFF"/>
                </a:solidFill>
                <a:latin typeface="Trebuchet MS"/>
                <a:cs typeface="Trebuchet MS"/>
              </a:rPr>
              <a:t>© Miami Quarterly Magazine</a:t>
            </a:r>
          </a:p>
          <a:p>
            <a:endParaRPr lang="en-US" sz="1050" dirty="0">
              <a:solidFill>
                <a:srgbClr val="FFFFFF"/>
              </a:solidFill>
              <a:latin typeface="Trebuchet MS"/>
              <a:cs typeface="Trebuchet MS"/>
            </a:endParaRPr>
          </a:p>
          <a:p>
            <a:r>
              <a:rPr lang="en-US" sz="1050" dirty="0" smtClean="0">
                <a:solidFill>
                  <a:srgbClr val="FFFFFF"/>
                </a:solidFill>
                <a:latin typeface="Trebuchet MS"/>
                <a:cs typeface="Trebuchet MS"/>
              </a:rPr>
              <a:t>“marketing mix” © Matthew Hurst</a:t>
            </a:r>
          </a:p>
          <a:p>
            <a:r>
              <a:rPr lang="en-US" sz="1050" dirty="0">
                <a:solidFill>
                  <a:srgbClr val="FFFFFF"/>
                </a:solidFill>
                <a:latin typeface="Trebuchet MS"/>
                <a:cs typeface="Trebuchet MS"/>
              </a:rPr>
              <a:t>https://www.flickr.com/photos/skewgee/3911933434</a:t>
            </a:r>
            <a:endParaRPr lang="en-US" sz="1050" dirty="0" smtClean="0">
              <a:solidFill>
                <a:srgbClr val="FFFFFF"/>
              </a:solidFill>
              <a:latin typeface="Trebuchet MS"/>
              <a:cs typeface="Trebuchet MS"/>
            </a:endParaRPr>
          </a:p>
          <a:p>
            <a:r>
              <a:rPr lang="en-US" sz="1050" dirty="0" smtClean="0">
                <a:solidFill>
                  <a:srgbClr val="FFFFFF"/>
                </a:solidFill>
                <a:latin typeface="Trebuchet MS"/>
                <a:cs typeface="Trebuchet MS"/>
              </a:rPr>
              <a:t>Used under a CC BY-SA 2.0 license</a:t>
            </a:r>
          </a:p>
          <a:p>
            <a:endParaRPr lang="en-US" sz="1200" dirty="0" smtClean="0">
              <a:solidFill>
                <a:srgbClr val="FFFFFF"/>
              </a:solidFill>
              <a:latin typeface="Trebuchet MS"/>
              <a:cs typeface="Trebuchet MS"/>
            </a:endParaRPr>
          </a:p>
          <a:p>
            <a:r>
              <a:rPr lang="en-US" sz="1200" dirty="0" smtClean="0">
                <a:solidFill>
                  <a:srgbClr val="FFFFFF"/>
                </a:solidFill>
                <a:latin typeface="Trebuchet MS"/>
                <a:cs typeface="Trebuchet MS"/>
              </a:rPr>
              <a:t>“Sarah n’ Glass” © Juhan Sonin</a:t>
            </a:r>
          </a:p>
          <a:p>
            <a:r>
              <a:rPr lang="en-US" sz="1200" dirty="0">
                <a:solidFill>
                  <a:srgbClr val="FFFFFF"/>
                </a:solidFill>
                <a:latin typeface="Trebuchet MS"/>
                <a:cs typeface="Trebuchet MS"/>
              </a:rPr>
              <a:t>https://www.flickr.com/photos/juhansonin/</a:t>
            </a:r>
            <a:r>
              <a:rPr lang="en-US" sz="1200" dirty="0" smtClean="0">
                <a:solidFill>
                  <a:srgbClr val="FFFFFF"/>
                </a:solidFill>
                <a:latin typeface="Trebuchet MS"/>
                <a:cs typeface="Trebuchet MS"/>
              </a:rPr>
              <a:t>13043757644</a:t>
            </a:r>
          </a:p>
          <a:p>
            <a:r>
              <a:rPr lang="en-US" sz="1200" dirty="0" smtClean="0">
                <a:solidFill>
                  <a:srgbClr val="FFFFFF"/>
                </a:solidFill>
                <a:latin typeface="Trebuchet MS"/>
                <a:cs typeface="Trebuchet MS"/>
              </a:rPr>
              <a:t>Used under a CC BY 2.0 license</a:t>
            </a:r>
          </a:p>
          <a:p>
            <a:endParaRPr lang="en-US" sz="1200" dirty="0">
              <a:solidFill>
                <a:srgbClr val="FFFFFF"/>
              </a:solidFill>
              <a:latin typeface="Trebuchet MS"/>
              <a:cs typeface="Trebuchet MS"/>
            </a:endParaRPr>
          </a:p>
          <a:p>
            <a:endParaRPr lang="en-US" sz="1200" dirty="0" smtClean="0">
              <a:solidFill>
                <a:srgbClr val="FFFFFF"/>
              </a:solidFill>
              <a:latin typeface="Trebuchet MS"/>
              <a:cs typeface="Trebuchet MS"/>
            </a:endParaRPr>
          </a:p>
          <a:p>
            <a:endParaRPr lang="en-US" sz="1200" dirty="0" smtClean="0">
              <a:solidFill>
                <a:srgbClr val="FFFFFF"/>
              </a:solidFill>
              <a:latin typeface="Trebuchet MS"/>
              <a:cs typeface="Trebuchet MS"/>
            </a:endParaRPr>
          </a:p>
          <a:p>
            <a:endParaRPr lang="en-US" sz="1200" dirty="0" smtClean="0">
              <a:solidFill>
                <a:srgbClr val="FFFFFF"/>
              </a:solidFill>
              <a:latin typeface="Trebuchet MS"/>
              <a:cs typeface="Trebuchet MS"/>
            </a:endParaRPr>
          </a:p>
          <a:p>
            <a:r>
              <a:rPr lang="en-US" sz="1050" dirty="0" smtClean="0">
                <a:solidFill>
                  <a:srgbClr val="FFFFFF"/>
                </a:solidFill>
                <a:latin typeface="Trebuchet MS"/>
                <a:cs typeface="Trebuchet MS"/>
              </a:rPr>
              <a:t>"</a:t>
            </a:r>
            <a:r>
              <a:rPr lang="en-US" sz="1050" dirty="0">
                <a:solidFill>
                  <a:srgbClr val="FFFFFF"/>
                </a:solidFill>
                <a:latin typeface="Trebuchet MS"/>
                <a:cs typeface="Trebuchet MS"/>
              </a:rPr>
              <a:t>Nazarene General Assembly 2013" © SimpleSkye</a:t>
            </a:r>
          </a:p>
          <a:p>
            <a:r>
              <a:rPr lang="en-US" sz="1050" dirty="0">
                <a:solidFill>
                  <a:srgbClr val="FFFFFF"/>
                </a:solidFill>
                <a:latin typeface="Trebuchet MS"/>
                <a:cs typeface="Trebuchet MS"/>
              </a:rPr>
              <a:t>http://www.flickr.com/photos/simpleskye/9190409373/</a:t>
            </a:r>
          </a:p>
          <a:p>
            <a:r>
              <a:rPr lang="en-US" sz="1050" dirty="0">
                <a:solidFill>
                  <a:srgbClr val="FFFFFF"/>
                </a:solidFill>
                <a:latin typeface="Trebuchet MS"/>
                <a:cs typeface="Trebuchet MS"/>
              </a:rPr>
              <a:t>Used under a CC BY 2.0 license</a:t>
            </a:r>
          </a:p>
          <a:p>
            <a:endParaRPr lang="en-US" sz="1050" dirty="0">
              <a:solidFill>
                <a:srgbClr val="FFFFFF"/>
              </a:solidFill>
              <a:latin typeface="Trebuchet MS"/>
              <a:cs typeface="Trebuchet MS"/>
            </a:endParaRPr>
          </a:p>
          <a:p>
            <a:r>
              <a:rPr lang="en-US" sz="1050" dirty="0">
                <a:solidFill>
                  <a:srgbClr val="FFFFFF"/>
                </a:solidFill>
                <a:latin typeface="Trebuchet MS"/>
                <a:cs typeface="Trebuchet MS"/>
              </a:rPr>
              <a:t>"Share By Night" © SHAREconference</a:t>
            </a:r>
          </a:p>
          <a:p>
            <a:r>
              <a:rPr lang="en-US" sz="1050" dirty="0">
                <a:solidFill>
                  <a:srgbClr val="FFFFFF"/>
                </a:solidFill>
                <a:latin typeface="Trebuchet MS"/>
                <a:cs typeface="Trebuchet MS"/>
              </a:rPr>
              <a:t>http://www.flickr.com/photos/shareconference/5599787188/</a:t>
            </a:r>
          </a:p>
          <a:p>
            <a:r>
              <a:rPr lang="en-US" sz="1050" dirty="0">
                <a:solidFill>
                  <a:srgbClr val="FFFFFF"/>
                </a:solidFill>
                <a:latin typeface="Trebuchet MS"/>
                <a:cs typeface="Trebuchet MS"/>
              </a:rPr>
              <a:t>Used under a CC BY-NC-SA license</a:t>
            </a:r>
          </a:p>
          <a:p>
            <a:endParaRPr lang="en-US" sz="1050" dirty="0" smtClean="0">
              <a:solidFill>
                <a:srgbClr val="FFFFFF"/>
              </a:solidFill>
              <a:latin typeface="Trebuchet MS"/>
              <a:cs typeface="Trebuchet MS"/>
            </a:endParaRPr>
          </a:p>
          <a:p>
            <a:r>
              <a:rPr lang="en-US" sz="1050" dirty="0">
                <a:solidFill>
                  <a:srgbClr val="FFFFFF"/>
                </a:solidFill>
                <a:latin typeface="Trebuchet MS"/>
                <a:cs typeface="Trebuchet MS"/>
              </a:rPr>
              <a:t>http://www.flickr.com/photos/lynetter/148843299/</a:t>
            </a:r>
          </a:p>
          <a:p>
            <a:r>
              <a:rPr lang="en-US" sz="1050" dirty="0">
                <a:solidFill>
                  <a:srgbClr val="FFFFFF"/>
                </a:solidFill>
                <a:latin typeface="Trebuchet MS"/>
                <a:cs typeface="Trebuchet MS"/>
              </a:rPr>
              <a:t>"terry semel quote about living online" by lynetter</a:t>
            </a:r>
          </a:p>
          <a:p>
            <a:r>
              <a:rPr lang="en-US" sz="1050" dirty="0">
                <a:solidFill>
                  <a:srgbClr val="FFFFFF"/>
                </a:solidFill>
                <a:latin typeface="Trebuchet MS"/>
                <a:cs typeface="Trebuchet MS"/>
              </a:rPr>
              <a:t>Used under a CC BY-NC 2.0 </a:t>
            </a:r>
            <a:r>
              <a:rPr lang="en-US" sz="1050" dirty="0" smtClean="0">
                <a:solidFill>
                  <a:srgbClr val="FFFFFF"/>
                </a:solidFill>
                <a:latin typeface="Trebuchet MS"/>
                <a:cs typeface="Trebuchet MS"/>
              </a:rPr>
              <a:t>license</a:t>
            </a:r>
          </a:p>
          <a:p>
            <a:endParaRPr lang="en-US" sz="1050" dirty="0">
              <a:solidFill>
                <a:srgbClr val="FFFFFF"/>
              </a:solidFill>
              <a:latin typeface="Trebuchet MS"/>
              <a:cs typeface="Trebuchet MS"/>
            </a:endParaRPr>
          </a:p>
          <a:p>
            <a:r>
              <a:rPr lang="en-US" sz="1050" dirty="0" smtClean="0">
                <a:solidFill>
                  <a:srgbClr val="FFFFFF"/>
                </a:solidFill>
                <a:latin typeface="Trebuchet MS"/>
                <a:cs typeface="Trebuchet MS"/>
              </a:rPr>
              <a:t>“Blurry Salon Shot” © sharyn morrow</a:t>
            </a:r>
          </a:p>
          <a:p>
            <a:r>
              <a:rPr lang="en-US" sz="1050" dirty="0">
                <a:solidFill>
                  <a:srgbClr val="FFFFFF"/>
                </a:solidFill>
                <a:latin typeface="Trebuchet MS"/>
                <a:cs typeface="Trebuchet MS"/>
              </a:rPr>
              <a:t>https://www.flickr.com/photos/sharynmorrow/2201014680/</a:t>
            </a:r>
            <a:endParaRPr lang="en-US" sz="1050" dirty="0" smtClean="0">
              <a:solidFill>
                <a:srgbClr val="FFFFFF"/>
              </a:solidFill>
              <a:latin typeface="Trebuchet MS"/>
              <a:cs typeface="Trebuchet MS"/>
            </a:endParaRPr>
          </a:p>
          <a:p>
            <a:r>
              <a:rPr lang="en-US" sz="1050" dirty="0" smtClean="0">
                <a:solidFill>
                  <a:srgbClr val="FFFFFF"/>
                </a:solidFill>
                <a:latin typeface="Trebuchet MS"/>
                <a:cs typeface="Trebuchet MS"/>
              </a:rPr>
              <a:t>Used under a CC BY-NC-ND 2.0 license</a:t>
            </a:r>
          </a:p>
          <a:p>
            <a:endParaRPr lang="en-US" sz="1050" dirty="0">
              <a:solidFill>
                <a:srgbClr val="FFFFFF"/>
              </a:solidFill>
              <a:latin typeface="Trebuchet MS"/>
              <a:cs typeface="Trebuchet MS"/>
            </a:endParaRPr>
          </a:p>
          <a:p>
            <a:r>
              <a:rPr lang="en-US" sz="1050" dirty="0" smtClean="0">
                <a:solidFill>
                  <a:srgbClr val="FFFFFF"/>
                </a:solidFill>
                <a:latin typeface="Trebuchet MS"/>
                <a:cs typeface="Trebuchet MS"/>
              </a:rPr>
              <a:t>“Curve on the Highway” © Theresa Wysocki</a:t>
            </a:r>
          </a:p>
          <a:p>
            <a:r>
              <a:rPr lang="en-US" sz="1050" dirty="0">
                <a:solidFill>
                  <a:srgbClr val="FFFFFF"/>
                </a:solidFill>
                <a:latin typeface="Trebuchet MS"/>
                <a:cs typeface="Trebuchet MS"/>
              </a:rPr>
              <a:t>https://www.flickr.com/photos/thirdhandart/8000451313</a:t>
            </a:r>
            <a:r>
              <a:rPr lang="en-US" sz="1050" dirty="0" smtClean="0">
                <a:solidFill>
                  <a:srgbClr val="FFFFFF"/>
                </a:solidFill>
                <a:latin typeface="Trebuchet MS"/>
                <a:cs typeface="Trebuchet MS"/>
              </a:rPr>
              <a:t>/</a:t>
            </a:r>
          </a:p>
          <a:p>
            <a:r>
              <a:rPr lang="en-US" sz="1050" dirty="0" smtClean="0">
                <a:solidFill>
                  <a:srgbClr val="FFFFFF"/>
                </a:solidFill>
                <a:latin typeface="Trebuchet MS"/>
                <a:cs typeface="Trebuchet MS"/>
              </a:rPr>
              <a:t>Used under a CC BY-NC-SA 2.0 license</a:t>
            </a:r>
          </a:p>
          <a:p>
            <a:endParaRPr lang="en-US" sz="1050" dirty="0">
              <a:solidFill>
                <a:srgbClr val="FFFFFF"/>
              </a:solidFill>
              <a:latin typeface="Trebuchet MS"/>
              <a:cs typeface="Trebuchet MS"/>
            </a:endParaRPr>
          </a:p>
          <a:p>
            <a:r>
              <a:rPr lang="en-US" sz="1050" dirty="0" smtClean="0">
                <a:solidFill>
                  <a:srgbClr val="FFFFFF"/>
                </a:solidFill>
                <a:latin typeface="Trebuchet MS"/>
                <a:cs typeface="Trebuchet MS"/>
              </a:rPr>
              <a:t>“Joy” © </a:t>
            </a:r>
            <a:r>
              <a:rPr lang="en-US" sz="1050" dirty="0" err="1" smtClean="0">
                <a:solidFill>
                  <a:srgbClr val="FFFFFF"/>
                </a:solidFill>
                <a:latin typeface="Trebuchet MS"/>
                <a:cs typeface="Trebuchet MS"/>
              </a:rPr>
              <a:t>elycefeliz</a:t>
            </a:r>
            <a:endParaRPr lang="en-US" sz="1050" dirty="0" smtClean="0">
              <a:solidFill>
                <a:srgbClr val="FFFFFF"/>
              </a:solidFill>
              <a:latin typeface="Trebuchet MS"/>
              <a:cs typeface="Trebuchet MS"/>
            </a:endParaRPr>
          </a:p>
          <a:p>
            <a:r>
              <a:rPr lang="en-US" sz="1050" dirty="0" smtClean="0">
                <a:solidFill>
                  <a:srgbClr val="FFFFFF"/>
                </a:solidFill>
                <a:latin typeface="Trebuchet MS"/>
                <a:cs typeface="Trebuchet MS"/>
              </a:rPr>
              <a:t>https://www.flickr.com/photos/</a:t>
            </a:r>
            <a:r>
              <a:rPr lang="en-US" sz="1050" dirty="0" err="1" smtClean="0">
                <a:solidFill>
                  <a:srgbClr val="FFFFFF"/>
                </a:solidFill>
                <a:latin typeface="Trebuchet MS"/>
                <a:cs typeface="Trebuchet MS"/>
              </a:rPr>
              <a:t>elycefeliz</a:t>
            </a:r>
            <a:r>
              <a:rPr lang="en-US" sz="1050" dirty="0" smtClean="0">
                <a:solidFill>
                  <a:srgbClr val="FFFFFF"/>
                </a:solidFill>
                <a:latin typeface="Trebuchet MS"/>
                <a:cs typeface="Trebuchet MS"/>
              </a:rPr>
              <a:t>/5840252469</a:t>
            </a:r>
          </a:p>
          <a:p>
            <a:r>
              <a:rPr lang="en-US" sz="1050" dirty="0" smtClean="0">
                <a:solidFill>
                  <a:srgbClr val="FFFFFF"/>
                </a:solidFill>
                <a:latin typeface="Trebuchet MS"/>
                <a:cs typeface="Trebuchet MS"/>
              </a:rPr>
              <a:t>Used under a CC BY-NC-ND 2.0 license</a:t>
            </a:r>
          </a:p>
          <a:p>
            <a:endParaRPr lang="en-US" sz="1050" dirty="0" smtClean="0">
              <a:solidFill>
                <a:srgbClr val="FFFFFF"/>
              </a:solidFill>
              <a:latin typeface="Trebuchet MS"/>
              <a:cs typeface="Trebuchet MS"/>
            </a:endParaRPr>
          </a:p>
          <a:p>
            <a:endParaRPr lang="en-US" sz="1200" dirty="0">
              <a:solidFill>
                <a:srgbClr val="FFFFFF"/>
              </a:solidFill>
              <a:cs typeface="Futura"/>
            </a:endParaRPr>
          </a:p>
          <a:p>
            <a:endParaRPr lang="en-US" sz="1200" dirty="0">
              <a:solidFill>
                <a:srgbClr val="FFFFFF"/>
              </a:solidFill>
              <a:latin typeface="Trebuchet MS"/>
              <a:cs typeface="Trebuchet MS"/>
            </a:endParaRPr>
          </a:p>
          <a:p>
            <a:endParaRPr lang="en-US" sz="1200" dirty="0">
              <a:solidFill>
                <a:srgbClr val="FFFFFF"/>
              </a:solidFill>
              <a:latin typeface="Trebuchet MS"/>
              <a:cs typeface="Trebuchet MS"/>
            </a:endParaRPr>
          </a:p>
        </p:txBody>
      </p:sp>
    </p:spTree>
    <p:extLst>
      <p:ext uri="{BB962C8B-B14F-4D97-AF65-F5344CB8AC3E}">
        <p14:creationId xmlns:p14="http://schemas.microsoft.com/office/powerpoint/2010/main" val="2008880501"/>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226793" y="13486"/>
            <a:ext cx="7772400" cy="1009701"/>
          </a:xfrm>
        </p:spPr>
        <p:txBody>
          <a:bodyPr>
            <a:normAutofit/>
          </a:bodyPr>
          <a:lstStyle/>
          <a:p>
            <a:pPr algn="l"/>
            <a:r>
              <a:rPr lang="en-US" sz="4800" dirty="0" smtClean="0">
                <a:solidFill>
                  <a:srgbClr val="FFFFFF"/>
                </a:solidFill>
                <a:latin typeface="Tw Cen MT"/>
                <a:cs typeface="Tw Cen MT"/>
              </a:rPr>
              <a:t>Et Cetera</a:t>
            </a:r>
            <a:endParaRPr lang="en-US" sz="4800" dirty="0">
              <a:solidFill>
                <a:srgbClr val="FFFFFF"/>
              </a:solidFill>
              <a:latin typeface="Tw Cen MT"/>
              <a:cs typeface="Tw Cen MT"/>
            </a:endParaRPr>
          </a:p>
        </p:txBody>
      </p:sp>
      <p:sp>
        <p:nvSpPr>
          <p:cNvPr id="9" name="TextBox 8"/>
          <p:cNvSpPr txBox="1"/>
          <p:nvPr/>
        </p:nvSpPr>
        <p:spPr>
          <a:xfrm>
            <a:off x="123478" y="1023187"/>
            <a:ext cx="9020521" cy="5170646"/>
          </a:xfrm>
          <a:prstGeom prst="rect">
            <a:avLst/>
          </a:prstGeom>
          <a:noFill/>
        </p:spPr>
        <p:txBody>
          <a:bodyPr wrap="square" rtlCol="0">
            <a:spAutoFit/>
          </a:bodyPr>
          <a:lstStyle/>
          <a:p>
            <a:r>
              <a:rPr lang="en-US" sz="2400" dirty="0" smtClean="0">
                <a:solidFill>
                  <a:srgbClr val="FFFFFF"/>
                </a:solidFill>
                <a:latin typeface="Tw Cen MT"/>
                <a:cs typeface="Tw Cen MT"/>
              </a:rPr>
              <a:t>This work was created by Jen Waller for the Computers in Libraries 2014 Conference, held at the Washington Hilton in Washington, DC on April 9, 2014</a:t>
            </a:r>
          </a:p>
          <a:p>
            <a:endParaRPr lang="en-US" sz="2400" dirty="0">
              <a:solidFill>
                <a:srgbClr val="FFFFFF"/>
              </a:solidFill>
              <a:latin typeface="Tw Cen MT"/>
              <a:cs typeface="Tw Cen MT"/>
            </a:endParaRPr>
          </a:p>
          <a:p>
            <a:r>
              <a:rPr lang="sv-SE" sz="2400" dirty="0" smtClean="0">
                <a:solidFill>
                  <a:srgbClr val="FFFFFF"/>
                </a:solidFill>
                <a:latin typeface="Tw Cen MT"/>
                <a:cs typeface="Tw Cen MT"/>
              </a:rPr>
              <a:t>This work is licensed under a Creative Commons Attribution–Non Commercial-Share Alike 3.0 Unported (CC BY-NC-SA 3.0) license. For more information about this license, please see:</a:t>
            </a:r>
          </a:p>
          <a:p>
            <a:endParaRPr lang="sv-SE" sz="2400" dirty="0">
              <a:solidFill>
                <a:srgbClr val="FFFFFF"/>
              </a:solidFill>
              <a:latin typeface="Tw Cen MT"/>
              <a:cs typeface="Tw Cen MT"/>
            </a:endParaRPr>
          </a:p>
          <a:p>
            <a:r>
              <a:rPr lang="sv-SE" sz="2400" dirty="0">
                <a:solidFill>
                  <a:srgbClr val="FFFFFF"/>
                </a:solidFill>
                <a:latin typeface="Tw Cen MT"/>
                <a:cs typeface="Tw Cen MT"/>
              </a:rPr>
              <a:t>http://creativecommons.org/licenses/by-nc-sa/3.0/deed.en_US</a:t>
            </a:r>
          </a:p>
          <a:p>
            <a:endParaRPr lang="sv-SE" sz="2400" dirty="0">
              <a:solidFill>
                <a:srgbClr val="FFFFFF"/>
              </a:solidFill>
              <a:latin typeface="Tw Cen MT"/>
              <a:cs typeface="Tw Cen MT"/>
            </a:endParaRPr>
          </a:p>
          <a:p>
            <a:r>
              <a:rPr lang="sv-SE" sz="2400" dirty="0" smtClean="0">
                <a:solidFill>
                  <a:srgbClr val="FFFFFF"/>
                </a:solidFill>
                <a:latin typeface="Tw Cen MT"/>
                <a:cs typeface="Tw Cen MT"/>
              </a:rPr>
              <a:t>You can reach Jen Waller at jenwaller@miamioh.edu or @jenniferwaller on Twitter</a:t>
            </a:r>
          </a:p>
          <a:p>
            <a:endParaRPr lang="sv-SE" sz="2400" dirty="0">
              <a:solidFill>
                <a:srgbClr val="FFFFFF"/>
              </a:solidFill>
              <a:latin typeface="Trebuchet MS"/>
              <a:cs typeface="Trebuchet MS"/>
            </a:endParaRPr>
          </a:p>
          <a:p>
            <a:endParaRPr lang="sv-SE" dirty="0">
              <a:solidFill>
                <a:srgbClr val="FFFFFF"/>
              </a:solidFill>
              <a:latin typeface="Trebuchet MS"/>
              <a:cs typeface="Trebuchet MS"/>
            </a:endParaRPr>
          </a:p>
        </p:txBody>
      </p:sp>
    </p:spTree>
    <p:extLst>
      <p:ext uri="{BB962C8B-B14F-4D97-AF65-F5344CB8AC3E}">
        <p14:creationId xmlns:p14="http://schemas.microsoft.com/office/powerpoint/2010/main" val="107134612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lassLoftChelsea.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6713316"/>
          </a:xfrm>
          <a:prstGeom prst="rect">
            <a:avLst/>
          </a:prstGeom>
        </p:spPr>
      </p:pic>
    </p:spTree>
    <p:extLst>
      <p:ext uri="{BB962C8B-B14F-4D97-AF65-F5344CB8AC3E}">
        <p14:creationId xmlns:p14="http://schemas.microsoft.com/office/powerpoint/2010/main" val="30100042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exting1.jpg"/>
          <p:cNvPicPr>
            <a:picLocks noChangeAspect="1"/>
          </p:cNvPicPr>
          <p:nvPr/>
        </p:nvPicPr>
        <p:blipFill rotWithShape="1">
          <a:blip r:embed="rId3">
            <a:extLst>
              <a:ext uri="{28A0092B-C50C-407E-A947-70E740481C1C}">
                <a14:useLocalDpi xmlns:a14="http://schemas.microsoft.com/office/drawing/2010/main" val="0"/>
              </a:ext>
            </a:extLst>
          </a:blip>
          <a:srcRect r="44090"/>
          <a:stretch/>
        </p:blipFill>
        <p:spPr>
          <a:xfrm>
            <a:off x="508000" y="508000"/>
            <a:ext cx="2636589" cy="3382063"/>
          </a:xfrm>
          <a:prstGeom prst="rect">
            <a:avLst/>
          </a:prstGeom>
          <a:effectLst>
            <a:outerShdw blurRad="50800" dist="38100" dir="2100000" algn="tl" rotWithShape="0">
              <a:prstClr val="black">
                <a:alpha val="40000"/>
              </a:prstClr>
            </a:outerShdw>
          </a:effectLst>
        </p:spPr>
      </p:pic>
      <p:pic>
        <p:nvPicPr>
          <p:cNvPr id="3" name="Picture 2" descr="Texting2.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18681" y="212420"/>
            <a:ext cx="1512679" cy="1672046"/>
          </a:xfrm>
          <a:prstGeom prst="rect">
            <a:avLst/>
          </a:prstGeom>
          <a:effectLst>
            <a:outerShdw blurRad="50800" dist="38100" dir="2100000" algn="tl" rotWithShape="0">
              <a:prstClr val="black">
                <a:alpha val="40000"/>
              </a:prstClr>
            </a:outerShdw>
          </a:effectLst>
        </p:spPr>
      </p:pic>
      <p:pic>
        <p:nvPicPr>
          <p:cNvPr id="4" name="Picture 3" descr="Texting3.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26719" y="2592069"/>
            <a:ext cx="2636994" cy="3877932"/>
          </a:xfrm>
          <a:prstGeom prst="rect">
            <a:avLst/>
          </a:prstGeom>
          <a:effectLst>
            <a:outerShdw blurRad="50800" dist="38100" dir="2100000" algn="tl" rotWithShape="0">
              <a:prstClr val="black">
                <a:alpha val="40000"/>
              </a:prstClr>
            </a:outerShdw>
          </a:effectLst>
        </p:spPr>
      </p:pic>
      <p:pic>
        <p:nvPicPr>
          <p:cNvPr id="5" name="Picture 4" descr="Texting4.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31360" y="2196979"/>
            <a:ext cx="3890063" cy="3890063"/>
          </a:xfrm>
          <a:prstGeom prst="rect">
            <a:avLst/>
          </a:prstGeom>
          <a:effectLst>
            <a:outerShdw blurRad="50800" dist="38100" dir="2100000" algn="tl" rotWithShape="0">
              <a:prstClr val="black">
                <a:alpha val="40000"/>
              </a:prstClr>
            </a:outerShdw>
          </a:effectLst>
        </p:spPr>
      </p:pic>
      <p:pic>
        <p:nvPicPr>
          <p:cNvPr id="6" name="Picture 5" descr="Texting5.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5335" y="3317677"/>
            <a:ext cx="1921939" cy="2769365"/>
          </a:xfrm>
          <a:prstGeom prst="rect">
            <a:avLst/>
          </a:prstGeom>
          <a:effectLst>
            <a:outerShdw blurRad="50800" dist="38100" dir="2100000" algn="tl" rotWithShape="0">
              <a:prstClr val="black">
                <a:alpha val="40000"/>
              </a:prstClr>
            </a:outerShdw>
          </a:effectLst>
        </p:spPr>
      </p:pic>
      <p:pic>
        <p:nvPicPr>
          <p:cNvPr id="7" name="Picture 6" descr="Texting6.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24764" y="212420"/>
            <a:ext cx="2728048" cy="1811424"/>
          </a:xfrm>
          <a:prstGeom prst="rect">
            <a:avLst/>
          </a:prstGeom>
          <a:effectLst>
            <a:outerShdw blurRad="50800" dist="38100" dir="2100000" algn="tl" rotWithShape="0">
              <a:prstClr val="black">
                <a:alpha val="40000"/>
              </a:prstClr>
            </a:outerShdw>
          </a:effectLst>
        </p:spPr>
      </p:pic>
    </p:spTree>
    <p:extLst>
      <p:ext uri="{BB962C8B-B14F-4D97-AF65-F5344CB8AC3E}">
        <p14:creationId xmlns:p14="http://schemas.microsoft.com/office/powerpoint/2010/main" val="109358744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arlyAdopter.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 y="342900"/>
            <a:ext cx="8763000" cy="6159500"/>
          </a:xfrm>
          <a:prstGeom prst="rect">
            <a:avLst/>
          </a:prstGeom>
        </p:spPr>
      </p:pic>
    </p:spTree>
    <p:extLst>
      <p:ext uri="{BB962C8B-B14F-4D97-AF65-F5344CB8AC3E}">
        <p14:creationId xmlns:p14="http://schemas.microsoft.com/office/powerpoint/2010/main" val="220941509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9531" y="791881"/>
            <a:ext cx="8725646" cy="3785652"/>
          </a:xfrm>
          <a:prstGeom prst="rect">
            <a:avLst/>
          </a:prstGeom>
          <a:noFill/>
        </p:spPr>
        <p:txBody>
          <a:bodyPr wrap="square" rtlCol="0">
            <a:spAutoFit/>
          </a:bodyPr>
          <a:lstStyle/>
          <a:p>
            <a:r>
              <a:rPr lang="en-US" sz="4000" i="1" dirty="0">
                <a:solidFill>
                  <a:schemeClr val="bg1"/>
                </a:solidFill>
                <a:latin typeface="Tw Cen MT"/>
                <a:cs typeface="Tw Cen MT"/>
              </a:rPr>
              <a:t>“The dangerous time when mechanical voices, radios, telephones, take the place of human intimacies, and the concept of being in touch with millions brings a greater and greater poverty in intimacy and human </a:t>
            </a:r>
            <a:r>
              <a:rPr lang="en-US" sz="4000" i="1" dirty="0" smtClean="0">
                <a:solidFill>
                  <a:schemeClr val="bg1"/>
                </a:solidFill>
                <a:latin typeface="Tw Cen MT"/>
                <a:cs typeface="Tw Cen MT"/>
              </a:rPr>
              <a:t>vision.”</a:t>
            </a:r>
            <a:r>
              <a:rPr lang="en-US" sz="4000" dirty="0" smtClean="0">
                <a:solidFill>
                  <a:schemeClr val="bg1"/>
                </a:solidFill>
                <a:latin typeface="Tw Cen MT"/>
                <a:cs typeface="Tw Cen MT"/>
              </a:rPr>
              <a:t> </a:t>
            </a:r>
            <a:endParaRPr lang="en-US" sz="4000" dirty="0">
              <a:solidFill>
                <a:schemeClr val="bg1"/>
              </a:solidFill>
              <a:latin typeface="Tw Cen MT"/>
              <a:cs typeface="Tw Cen MT"/>
            </a:endParaRPr>
          </a:p>
        </p:txBody>
      </p:sp>
      <p:sp>
        <p:nvSpPr>
          <p:cNvPr id="4" name="TextBox 3"/>
          <p:cNvSpPr txBox="1"/>
          <p:nvPr/>
        </p:nvSpPr>
        <p:spPr>
          <a:xfrm>
            <a:off x="4221208" y="5457837"/>
            <a:ext cx="4922792" cy="1323439"/>
          </a:xfrm>
          <a:prstGeom prst="rect">
            <a:avLst/>
          </a:prstGeom>
          <a:noFill/>
        </p:spPr>
        <p:txBody>
          <a:bodyPr wrap="none" rtlCol="0">
            <a:spAutoFit/>
          </a:bodyPr>
          <a:lstStyle/>
          <a:p>
            <a:r>
              <a:rPr lang="en-US" sz="4000" dirty="0" smtClean="0">
                <a:solidFill>
                  <a:srgbClr val="FFFFFF"/>
                </a:solidFill>
                <a:latin typeface="Tw Cen MT"/>
                <a:cs typeface="Tw Cen MT"/>
              </a:rPr>
              <a:t>Anaïs Nin</a:t>
            </a:r>
          </a:p>
          <a:p>
            <a:r>
              <a:rPr lang="en-US" sz="4000" dirty="0" smtClean="0">
                <a:solidFill>
                  <a:srgbClr val="FFFFFF"/>
                </a:solidFill>
                <a:latin typeface="Tw Cen MT"/>
                <a:cs typeface="Tw Cen MT"/>
              </a:rPr>
              <a:t>Diary entry, May 1946</a:t>
            </a:r>
            <a:endParaRPr lang="en-US" sz="4000" dirty="0">
              <a:solidFill>
                <a:srgbClr val="FFFFFF"/>
              </a:solidFill>
              <a:latin typeface="Tw Cen MT"/>
              <a:cs typeface="Tw Cen MT"/>
            </a:endParaRPr>
          </a:p>
        </p:txBody>
      </p:sp>
    </p:spTree>
    <p:extLst>
      <p:ext uri="{BB962C8B-B14F-4D97-AF65-F5344CB8AC3E}">
        <p14:creationId xmlns:p14="http://schemas.microsoft.com/office/powerpoint/2010/main" val="118927963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13767</TotalTime>
  <Words>4493</Words>
  <Application>Microsoft Macintosh PowerPoint</Application>
  <PresentationFormat>On-screen Show (4:3)</PresentationFormat>
  <Paragraphs>597</Paragraphs>
  <Slides>59</Slides>
  <Notes>59</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Photo Credits</vt:lpstr>
      <vt:lpstr>Photo Credits</vt:lpstr>
      <vt:lpstr>Photo Credits</vt:lpstr>
      <vt:lpstr>Photo Credits</vt:lpstr>
      <vt:lpstr>Et Cetera</vt:lpstr>
    </vt:vector>
  </TitlesOfParts>
  <Company>Miami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 Waller</dc:creator>
  <cp:lastModifiedBy>Jen</cp:lastModifiedBy>
  <cp:revision>264</cp:revision>
  <cp:lastPrinted>2014-04-06T15:32:45Z</cp:lastPrinted>
  <dcterms:created xsi:type="dcterms:W3CDTF">2013-07-29T12:27:19Z</dcterms:created>
  <dcterms:modified xsi:type="dcterms:W3CDTF">2014-04-11T15:18:06Z</dcterms:modified>
</cp:coreProperties>
</file>