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mp" ContentType="image/p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66" r:id="rId3"/>
    <p:sldId id="265" r:id="rId4"/>
    <p:sldId id="257" r:id="rId5"/>
    <p:sldId id="258" r:id="rId6"/>
    <p:sldId id="264" r:id="rId7"/>
    <p:sldId id="259" r:id="rId8"/>
    <p:sldId id="260" r:id="rId9"/>
    <p:sldId id="261" r:id="rId10"/>
    <p:sldId id="262"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47" autoAdjust="0"/>
  </p:normalViewPr>
  <p:slideViewPr>
    <p:cSldViewPr>
      <p:cViewPr varScale="1">
        <p:scale>
          <a:sx n="139" d="100"/>
          <a:sy n="139" d="100"/>
        </p:scale>
        <p:origin x="-1576" y="-112"/>
      </p:cViewPr>
      <p:guideLst>
        <p:guide orient="horz" pos="2160"/>
        <p:guide pos="2880"/>
      </p:guideLst>
    </p:cSldViewPr>
  </p:slideViewPr>
  <p:outlineViewPr>
    <p:cViewPr>
      <p:scale>
        <a:sx n="33" d="100"/>
        <a:sy n="33" d="100"/>
      </p:scale>
      <p:origin x="0" y="10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D81F56-2E25-4F48-9087-F77C3FCE88FC}" type="datetimeFigureOut">
              <a:rPr lang="en-US" smtClean="0"/>
              <a:t>3/26/14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794672-353F-4AFD-9A5C-AA00F564E958}" type="slidenum">
              <a:rPr lang="en-US" smtClean="0"/>
              <a:t>‹#›</a:t>
            </a:fld>
            <a:endParaRPr lang="en-US" dirty="0"/>
          </a:p>
        </p:txBody>
      </p:sp>
    </p:spTree>
    <p:extLst>
      <p:ext uri="{BB962C8B-B14F-4D97-AF65-F5344CB8AC3E}">
        <p14:creationId xmlns:p14="http://schemas.microsoft.com/office/powerpoint/2010/main" val="885838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Confession:</a:t>
            </a:r>
            <a:r>
              <a:rPr lang="en-US" baseline="0" dirty="0" smtClean="0"/>
              <a:t> when I go to conferences, I really like learning about activities I can do.  So I wanted to do a session with examples and give the audience a chance to share examples.</a:t>
            </a:r>
            <a:endParaRPr lang="en-US" dirty="0"/>
          </a:p>
        </p:txBody>
      </p:sp>
      <p:sp>
        <p:nvSpPr>
          <p:cNvPr id="4" name="Slide Number Placeholder 3"/>
          <p:cNvSpPr>
            <a:spLocks noGrp="1"/>
          </p:cNvSpPr>
          <p:nvPr>
            <p:ph type="sldNum" sz="quarter" idx="10"/>
          </p:nvPr>
        </p:nvSpPr>
        <p:spPr/>
        <p:txBody>
          <a:bodyPr/>
          <a:lstStyle/>
          <a:p>
            <a:fld id="{47794672-353F-4AFD-9A5C-AA00F564E958}" type="slidenum">
              <a:rPr lang="en-US" smtClean="0"/>
              <a:t>1</a:t>
            </a:fld>
            <a:endParaRPr lang="en-US" dirty="0"/>
          </a:p>
        </p:txBody>
      </p:sp>
    </p:spTree>
    <p:extLst>
      <p:ext uri="{BB962C8B-B14F-4D97-AF65-F5344CB8AC3E}">
        <p14:creationId xmlns:p14="http://schemas.microsoft.com/office/powerpoint/2010/main" val="26732146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 understood</a:t>
            </a:r>
            <a:r>
              <a:rPr lang="en-US" baseline="0" dirty="0" smtClean="0"/>
              <a:t> purpose of activity better than I thought they would.  Figured out theatre reviews in Lexis-Nexis really quickly, then talked about using to select monologues or write papers…Students were really engaged.  When worked with these students in other classes, seemed to remember more the resources.  Activity matched need of class.  “Personality”----Theatre students liked to perform.  Students already knew each other and felt comfortable working in groups.  Taught me to think about if/how an activity might work with a class.</a:t>
            </a:r>
            <a:endParaRPr lang="en-US" dirty="0"/>
          </a:p>
        </p:txBody>
      </p:sp>
      <p:sp>
        <p:nvSpPr>
          <p:cNvPr id="4" name="Slide Number Placeholder 3"/>
          <p:cNvSpPr>
            <a:spLocks noGrp="1"/>
          </p:cNvSpPr>
          <p:nvPr>
            <p:ph type="sldNum" sz="quarter" idx="10"/>
          </p:nvPr>
        </p:nvSpPr>
        <p:spPr/>
        <p:txBody>
          <a:bodyPr/>
          <a:lstStyle/>
          <a:p>
            <a:fld id="{47794672-353F-4AFD-9A5C-AA00F564E958}" type="slidenum">
              <a:rPr lang="en-US" smtClean="0"/>
              <a:t>10</a:t>
            </a:fld>
            <a:endParaRPr lang="en-US" dirty="0"/>
          </a:p>
        </p:txBody>
      </p:sp>
    </p:spTree>
    <p:extLst>
      <p:ext uri="{BB962C8B-B14F-4D97-AF65-F5344CB8AC3E}">
        <p14:creationId xmlns:p14="http://schemas.microsoft.com/office/powerpoint/2010/main" val="7275345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time, show some of the responses.</a:t>
            </a:r>
            <a:r>
              <a:rPr lang="en-US" baseline="0" dirty="0" smtClean="0"/>
              <a:t>  Responses and exercises will be on wiki for you to view later.  Please e-mail  me with questions.  </a:t>
            </a:r>
            <a:endParaRPr lang="en-US" dirty="0"/>
          </a:p>
        </p:txBody>
      </p:sp>
      <p:sp>
        <p:nvSpPr>
          <p:cNvPr id="4" name="Slide Number Placeholder 3"/>
          <p:cNvSpPr>
            <a:spLocks noGrp="1"/>
          </p:cNvSpPr>
          <p:nvPr>
            <p:ph type="sldNum" sz="quarter" idx="10"/>
          </p:nvPr>
        </p:nvSpPr>
        <p:spPr/>
        <p:txBody>
          <a:bodyPr/>
          <a:lstStyle/>
          <a:p>
            <a:fld id="{47794672-353F-4AFD-9A5C-AA00F564E958}" type="slidenum">
              <a:rPr lang="en-US" smtClean="0"/>
              <a:t>11</a:t>
            </a:fld>
            <a:endParaRPr lang="en-US" dirty="0"/>
          </a:p>
        </p:txBody>
      </p:sp>
    </p:spTree>
    <p:extLst>
      <p:ext uri="{BB962C8B-B14F-4D97-AF65-F5344CB8AC3E}">
        <p14:creationId xmlns:p14="http://schemas.microsoft.com/office/powerpoint/2010/main" val="4242948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Question</a:t>
            </a:r>
            <a:r>
              <a:rPr lang="en-US" baseline="0" dirty="0" smtClean="0"/>
              <a:t> will stay open throughout this presentation and the rest of the day, so don’t feel pressured to describe your activity right now.  I will put them up the wiki.</a:t>
            </a:r>
            <a:endParaRPr lang="en-US" dirty="0"/>
          </a:p>
        </p:txBody>
      </p:sp>
      <p:sp>
        <p:nvSpPr>
          <p:cNvPr id="4" name="Slide Number Placeholder 3"/>
          <p:cNvSpPr>
            <a:spLocks noGrp="1"/>
          </p:cNvSpPr>
          <p:nvPr>
            <p:ph type="sldNum" sz="quarter" idx="10"/>
          </p:nvPr>
        </p:nvSpPr>
        <p:spPr/>
        <p:txBody>
          <a:bodyPr/>
          <a:lstStyle/>
          <a:p>
            <a:fld id="{47794672-353F-4AFD-9A5C-AA00F564E958}" type="slidenum">
              <a:rPr lang="en-US" smtClean="0"/>
              <a:t>2</a:t>
            </a:fld>
            <a:endParaRPr lang="en-US" dirty="0"/>
          </a:p>
        </p:txBody>
      </p:sp>
    </p:spTree>
    <p:extLst>
      <p:ext uri="{BB962C8B-B14F-4D97-AF65-F5344CB8AC3E}">
        <p14:creationId xmlns:p14="http://schemas.microsoft.com/office/powerpoint/2010/main" val="1495117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I’ve got two activities to share that I’ve used to try to “bring my students to life”. </a:t>
            </a:r>
            <a:endParaRPr lang="en-US" dirty="0"/>
          </a:p>
        </p:txBody>
      </p:sp>
      <p:sp>
        <p:nvSpPr>
          <p:cNvPr id="4" name="Slide Number Placeholder 3"/>
          <p:cNvSpPr>
            <a:spLocks noGrp="1"/>
          </p:cNvSpPr>
          <p:nvPr>
            <p:ph type="sldNum" sz="quarter" idx="10"/>
          </p:nvPr>
        </p:nvSpPr>
        <p:spPr/>
        <p:txBody>
          <a:bodyPr/>
          <a:lstStyle/>
          <a:p>
            <a:fld id="{47794672-353F-4AFD-9A5C-AA00F564E958}" type="slidenum">
              <a:rPr lang="en-US" smtClean="0"/>
              <a:t>3</a:t>
            </a:fld>
            <a:endParaRPr lang="en-US" dirty="0"/>
          </a:p>
        </p:txBody>
      </p:sp>
    </p:spTree>
    <p:extLst>
      <p:ext uri="{BB962C8B-B14F-4D97-AF65-F5344CB8AC3E}">
        <p14:creationId xmlns:p14="http://schemas.microsoft.com/office/powerpoint/2010/main" val="9253064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Second class</a:t>
            </a:r>
            <a:r>
              <a:rPr lang="en-US" baseline="0" dirty="0" smtClean="0"/>
              <a:t> in the basic composition sequence that students are required to take.  One assignment asks students to think about cultural and historical context of text they are studying.  Many instructors want students to use primary sources.  I wanted to help students not just locate, but effectively use the sources…Activity tried to address information literacy standard one…Less focus on second part of that outcome</a:t>
            </a:r>
            <a:endParaRPr lang="en-US" dirty="0"/>
          </a:p>
        </p:txBody>
      </p:sp>
      <p:sp>
        <p:nvSpPr>
          <p:cNvPr id="4" name="Slide Number Placeholder 3"/>
          <p:cNvSpPr>
            <a:spLocks noGrp="1"/>
          </p:cNvSpPr>
          <p:nvPr>
            <p:ph type="sldNum" sz="quarter" idx="10"/>
          </p:nvPr>
        </p:nvSpPr>
        <p:spPr/>
        <p:txBody>
          <a:bodyPr/>
          <a:lstStyle/>
          <a:p>
            <a:fld id="{47794672-353F-4AFD-9A5C-AA00F564E958}" type="slidenum">
              <a:rPr lang="en-US" smtClean="0"/>
              <a:t>4</a:t>
            </a:fld>
            <a:endParaRPr lang="en-US" dirty="0"/>
          </a:p>
        </p:txBody>
      </p:sp>
    </p:spTree>
    <p:extLst>
      <p:ext uri="{BB962C8B-B14F-4D97-AF65-F5344CB8AC3E}">
        <p14:creationId xmlns:p14="http://schemas.microsoft.com/office/powerpoint/2010/main" val="36896254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a:t>
            </a:r>
            <a:r>
              <a:rPr lang="en-US" baseline="0" dirty="0" smtClean="0"/>
              <a:t> put in groups.  Given these two passages to read.  Used governess and Jane Eyre for every class</a:t>
            </a:r>
            <a:endParaRPr lang="en-US" dirty="0"/>
          </a:p>
        </p:txBody>
      </p:sp>
      <p:sp>
        <p:nvSpPr>
          <p:cNvPr id="4" name="Slide Number Placeholder 3"/>
          <p:cNvSpPr>
            <a:spLocks noGrp="1"/>
          </p:cNvSpPr>
          <p:nvPr>
            <p:ph type="sldNum" sz="quarter" idx="10"/>
          </p:nvPr>
        </p:nvSpPr>
        <p:spPr/>
        <p:txBody>
          <a:bodyPr/>
          <a:lstStyle/>
          <a:p>
            <a:fld id="{47794672-353F-4AFD-9A5C-AA00F564E958}" type="slidenum">
              <a:rPr lang="en-US" smtClean="0"/>
              <a:t>5</a:t>
            </a:fld>
            <a:endParaRPr lang="en-US" dirty="0"/>
          </a:p>
        </p:txBody>
      </p:sp>
    </p:spTree>
    <p:extLst>
      <p:ext uri="{BB962C8B-B14F-4D97-AF65-F5344CB8AC3E}">
        <p14:creationId xmlns:p14="http://schemas.microsoft.com/office/powerpoint/2010/main" val="29412401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are the questions they had to answer in their groups</a:t>
            </a:r>
            <a:endParaRPr lang="en-US" dirty="0"/>
          </a:p>
        </p:txBody>
      </p:sp>
      <p:sp>
        <p:nvSpPr>
          <p:cNvPr id="4" name="Slide Number Placeholder 3"/>
          <p:cNvSpPr>
            <a:spLocks noGrp="1"/>
          </p:cNvSpPr>
          <p:nvPr>
            <p:ph type="sldNum" sz="quarter" idx="10"/>
          </p:nvPr>
        </p:nvSpPr>
        <p:spPr/>
        <p:txBody>
          <a:bodyPr/>
          <a:lstStyle/>
          <a:p>
            <a:fld id="{47794672-353F-4AFD-9A5C-AA00F564E958}" type="slidenum">
              <a:rPr lang="en-US" smtClean="0"/>
              <a:t>6</a:t>
            </a:fld>
            <a:endParaRPr lang="en-US" dirty="0"/>
          </a:p>
        </p:txBody>
      </p:sp>
    </p:spTree>
    <p:extLst>
      <p:ext uri="{BB962C8B-B14F-4D97-AF65-F5344CB8AC3E}">
        <p14:creationId xmlns:p14="http://schemas.microsoft.com/office/powerpoint/2010/main" val="3971559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Did a pre</a:t>
            </a:r>
            <a:r>
              <a:rPr lang="en-US" baseline="0" dirty="0" smtClean="0"/>
              <a:t> and post test.  Definitely better understanding, but not as much as I hoped.  Students were not engaged.  I think some questions were worded too vaguely.  Maybe need to customize activity to fit readings more.  </a:t>
            </a:r>
            <a:endParaRPr lang="en-US" dirty="0"/>
          </a:p>
        </p:txBody>
      </p:sp>
      <p:sp>
        <p:nvSpPr>
          <p:cNvPr id="4" name="Slide Number Placeholder 3"/>
          <p:cNvSpPr>
            <a:spLocks noGrp="1"/>
          </p:cNvSpPr>
          <p:nvPr>
            <p:ph type="sldNum" sz="quarter" idx="10"/>
          </p:nvPr>
        </p:nvSpPr>
        <p:spPr/>
        <p:txBody>
          <a:bodyPr/>
          <a:lstStyle/>
          <a:p>
            <a:fld id="{47794672-353F-4AFD-9A5C-AA00F564E958}" type="slidenum">
              <a:rPr lang="en-US" smtClean="0"/>
              <a:t>7</a:t>
            </a:fld>
            <a:endParaRPr lang="en-US" dirty="0"/>
          </a:p>
        </p:txBody>
      </p:sp>
    </p:spTree>
    <p:extLst>
      <p:ext uri="{BB962C8B-B14F-4D97-AF65-F5344CB8AC3E}">
        <p14:creationId xmlns:p14="http://schemas.microsoft.com/office/powerpoint/2010/main" val="14663995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Class</a:t>
            </a:r>
            <a:r>
              <a:rPr lang="en-US" baseline="0" dirty="0" smtClean="0"/>
              <a:t> that introduced students to their major.  Part of class was introduction to resources, including libraries.  Instructor and I have tried other things in previous semesters (even dreaded scavenger hunt).  Not tied to a research assignment!  Very basic, but since it’s focused on discipline-specific, I felt it still matched some information literacy skills</a:t>
            </a:r>
            <a:endParaRPr lang="en-US" dirty="0"/>
          </a:p>
        </p:txBody>
      </p:sp>
      <p:sp>
        <p:nvSpPr>
          <p:cNvPr id="4" name="Slide Number Placeholder 3"/>
          <p:cNvSpPr>
            <a:spLocks noGrp="1"/>
          </p:cNvSpPr>
          <p:nvPr>
            <p:ph type="sldNum" sz="quarter" idx="10"/>
          </p:nvPr>
        </p:nvSpPr>
        <p:spPr/>
        <p:txBody>
          <a:bodyPr/>
          <a:lstStyle/>
          <a:p>
            <a:fld id="{47794672-353F-4AFD-9A5C-AA00F564E958}" type="slidenum">
              <a:rPr lang="en-US" smtClean="0"/>
              <a:t>8</a:t>
            </a:fld>
            <a:endParaRPr lang="en-US" dirty="0"/>
          </a:p>
        </p:txBody>
      </p:sp>
    </p:spTree>
    <p:extLst>
      <p:ext uri="{BB962C8B-B14F-4D97-AF65-F5344CB8AC3E}">
        <p14:creationId xmlns:p14="http://schemas.microsoft.com/office/powerpoint/2010/main" val="13264905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 in groups had to look at a resource I gave them (MLAIB, International Bibliography of Theatre and Dance, Lexis</a:t>
            </a:r>
            <a:r>
              <a:rPr lang="en-US" baseline="0" dirty="0" smtClean="0"/>
              <a:t>-Nexis newspapers, etc.) and then present to class how resource would be helpful to majors.  Made it easy for them to find</a:t>
            </a:r>
            <a:endParaRPr lang="en-US" dirty="0"/>
          </a:p>
        </p:txBody>
      </p:sp>
      <p:sp>
        <p:nvSpPr>
          <p:cNvPr id="4" name="Slide Number Placeholder 3"/>
          <p:cNvSpPr>
            <a:spLocks noGrp="1"/>
          </p:cNvSpPr>
          <p:nvPr>
            <p:ph type="sldNum" sz="quarter" idx="10"/>
          </p:nvPr>
        </p:nvSpPr>
        <p:spPr/>
        <p:txBody>
          <a:bodyPr/>
          <a:lstStyle/>
          <a:p>
            <a:fld id="{47794672-353F-4AFD-9A5C-AA00F564E958}" type="slidenum">
              <a:rPr lang="en-US" smtClean="0"/>
              <a:t>9</a:t>
            </a:fld>
            <a:endParaRPr lang="en-US" dirty="0"/>
          </a:p>
        </p:txBody>
      </p:sp>
    </p:spTree>
    <p:extLst>
      <p:ext uri="{BB962C8B-B14F-4D97-AF65-F5344CB8AC3E}">
        <p14:creationId xmlns:p14="http://schemas.microsoft.com/office/powerpoint/2010/main" val="1869852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406020"/>
            <a:ext cx="6172199" cy="2251579"/>
          </a:xfrm>
        </p:spPr>
        <p:txBody>
          <a:bodyPr lIns="0" rIns="0" anchor="t">
            <a:noAutofit/>
          </a:bodyPr>
          <a:lstStyle>
            <a:lvl1pPr>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1066800" y="3905864"/>
            <a:ext cx="6172200" cy="1123336"/>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2C603F6F-3E1E-4362-BC03-4CB9DAE0BB36}" type="datetimeFigureOut">
              <a:rPr lang="en-US" smtClean="0"/>
              <a:t>3/26/14</a:t>
            </a:fld>
            <a:endParaRPr lang="en-US" dirty="0"/>
          </a:p>
        </p:txBody>
      </p:sp>
      <p:sp>
        <p:nvSpPr>
          <p:cNvPr id="8" name="Slide Number Placeholder 7"/>
          <p:cNvSpPr>
            <a:spLocks noGrp="1"/>
          </p:cNvSpPr>
          <p:nvPr>
            <p:ph type="sldNum" sz="quarter" idx="11"/>
          </p:nvPr>
        </p:nvSpPr>
        <p:spPr/>
        <p:txBody>
          <a:bodyPr/>
          <a:lstStyle/>
          <a:p>
            <a:fld id="{ED05380E-70E9-4CE4-A686-DF2EA7E5D6F4}" type="slidenum">
              <a:rPr lang="en-US" smtClean="0"/>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4400" y="1554480"/>
            <a:ext cx="4222308" cy="38862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C603F6F-3E1E-4362-BC03-4CB9DAE0BB36}" type="datetimeFigureOut">
              <a:rPr lang="en-US" smtClean="0"/>
              <a:t>3/26/14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05380E-70E9-4CE4-A686-DF2EA7E5D6F4}" type="slidenum">
              <a:rPr lang="en-US" smtClean="0"/>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9848" y="1554480"/>
            <a:ext cx="2075688" cy="3886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6432" y="1554480"/>
            <a:ext cx="4224528" cy="3886200"/>
          </a:xfrm>
        </p:spPr>
        <p:txBody>
          <a:bodyPr vert="eaVe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603F6F-3E1E-4362-BC03-4CB9DAE0BB36}" type="datetimeFigureOut">
              <a:rPr lang="en-US" smtClean="0"/>
              <a:t>3/26/14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05380E-70E9-4CE4-A686-DF2EA7E5D6F4}" type="slidenum">
              <a:rPr lang="en-US" smtClean="0"/>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3456432" y="1545336"/>
            <a:ext cx="4224528"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2C603F6F-3E1E-4362-BC03-4CB9DAE0BB36}" type="datetimeFigureOut">
              <a:rPr lang="en-US" smtClean="0"/>
              <a:t>3/26/14</a:t>
            </a:fld>
            <a:endParaRPr lang="en-US" dirty="0"/>
          </a:p>
        </p:txBody>
      </p:sp>
      <p:sp>
        <p:nvSpPr>
          <p:cNvPr id="10" name="Slide Number Placeholder 9"/>
          <p:cNvSpPr>
            <a:spLocks noGrp="1"/>
          </p:cNvSpPr>
          <p:nvPr>
            <p:ph type="sldNum" sz="quarter" idx="15"/>
          </p:nvPr>
        </p:nvSpPr>
        <p:spPr/>
        <p:txBody>
          <a:bodyPr/>
          <a:lstStyle/>
          <a:p>
            <a:fld id="{ED05380E-70E9-4CE4-A686-DF2EA7E5D6F4}" type="slidenum">
              <a:rPr lang="en-US" smtClean="0"/>
              <a:t>‹#›</a:t>
            </a:fld>
            <a:endParaRPr lang="en-US" dirty="0"/>
          </a:p>
        </p:txBody>
      </p:sp>
      <p:sp>
        <p:nvSpPr>
          <p:cNvPr id="11" name="Footer Placeholder 10"/>
          <p:cNvSpPr>
            <a:spLocks noGrp="1"/>
          </p:cNvSpPr>
          <p:nvPr>
            <p:ph type="ftr" sz="quarter" idx="16"/>
          </p:nvPr>
        </p:nvSpPr>
        <p:spPr/>
        <p:txBody>
          <a:bodyPr/>
          <a:lstStyle/>
          <a:p>
            <a:endParaRPr lang="en-US" dirty="0"/>
          </a:p>
        </p:txBody>
      </p:sp>
      <p:sp>
        <p:nvSpPr>
          <p:cNvPr id="12" name="Title 11"/>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9848" y="1472184"/>
            <a:ext cx="6172200" cy="2130552"/>
          </a:xfrm>
        </p:spPr>
        <p:txBody>
          <a:bodyPr anchor="t">
            <a:noAutofit/>
          </a:bodyPr>
          <a:lstStyle>
            <a:lvl1pPr algn="l">
              <a:defRPr sz="48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1069848" y="3886200"/>
            <a:ext cx="6172200" cy="914400"/>
          </a:xfrm>
        </p:spPr>
        <p:txBody>
          <a:bodyPr anchor="t">
            <a:normAutofit/>
          </a:bodyPr>
          <a:lstStyle>
            <a:lvl1pPr marL="0" indent="0">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C603F6F-3E1E-4362-BC03-4CB9DAE0BB36}" type="datetimeFigureOut">
              <a:rPr lang="en-US" smtClean="0"/>
              <a:t>3/26/14</a:t>
            </a:fld>
            <a:endParaRPr lang="en-US" dirty="0"/>
          </a:p>
        </p:txBody>
      </p:sp>
      <p:sp>
        <p:nvSpPr>
          <p:cNvPr id="8" name="Slide Number Placeholder 7"/>
          <p:cNvSpPr>
            <a:spLocks noGrp="1"/>
          </p:cNvSpPr>
          <p:nvPr>
            <p:ph type="sldNum" sz="quarter" idx="11"/>
          </p:nvPr>
        </p:nvSpPr>
        <p:spPr/>
        <p:txBody>
          <a:bodyPr/>
          <a:lstStyle/>
          <a:p>
            <a:fld id="{ED05380E-70E9-4CE4-A686-DF2EA7E5D6F4}" type="slidenum">
              <a:rPr lang="en-US" smtClean="0"/>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6325" cy="1066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486998" y="1915859"/>
            <a:ext cx="3646966" cy="2881426"/>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6754" y="1915881"/>
            <a:ext cx="3639311" cy="2881398"/>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0"/>
          </p:nvPr>
        </p:nvSpPr>
        <p:spPr/>
        <p:txBody>
          <a:bodyPr/>
          <a:lstStyle/>
          <a:p>
            <a:fld id="{2C603F6F-3E1E-4362-BC03-4CB9DAE0BB36}" type="datetimeFigureOut">
              <a:rPr lang="en-US" smtClean="0"/>
              <a:t>3/26/14</a:t>
            </a:fld>
            <a:endParaRPr lang="en-US" dirty="0"/>
          </a:p>
        </p:txBody>
      </p:sp>
      <p:sp>
        <p:nvSpPr>
          <p:cNvPr id="10" name="Slide Number Placeholder 9"/>
          <p:cNvSpPr>
            <a:spLocks noGrp="1"/>
          </p:cNvSpPr>
          <p:nvPr>
            <p:ph type="sldNum" sz="quarter" idx="11"/>
          </p:nvPr>
        </p:nvSpPr>
        <p:spPr/>
        <p:txBody>
          <a:bodyPr/>
          <a:lstStyle/>
          <a:p>
            <a:fld id="{ED05380E-70E9-4CE4-A686-DF2EA7E5D6F4}" type="slidenum">
              <a:rPr lang="en-US" smtClean="0"/>
              <a:t>‹#›</a:t>
            </a:fld>
            <a:endParaRPr lang="en-US" dirty="0"/>
          </a:p>
        </p:txBody>
      </p:sp>
      <p:sp>
        <p:nvSpPr>
          <p:cNvPr id="11" name="Footer Placeholder 10"/>
          <p:cNvSpPr>
            <a:spLocks noGrp="1"/>
          </p:cNvSpPr>
          <p:nvPr>
            <p:ph type="ftr" sz="quarter" idx="12"/>
          </p:nvPr>
        </p:nvSpPr>
        <p:spPr>
          <a:xfrm>
            <a:off x="493776" y="6356350"/>
            <a:ext cx="5102352" cy="365125"/>
          </a:xfrm>
        </p:spPr>
        <p:txBody>
          <a:bodyPr/>
          <a:lstStyle/>
          <a:p>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5734" cy="1066799"/>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95301" y="1916113"/>
            <a:ext cx="3638550"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860676"/>
            <a:ext cx="3638550" cy="28828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2625" y="1916113"/>
            <a:ext cx="3660775"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92626" y="2860676"/>
            <a:ext cx="3651250" cy="2882900"/>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0"/>
          </p:nvPr>
        </p:nvSpPr>
        <p:spPr/>
        <p:txBody>
          <a:bodyPr/>
          <a:lstStyle/>
          <a:p>
            <a:fld id="{2C603F6F-3E1E-4362-BC03-4CB9DAE0BB36}" type="datetimeFigureOut">
              <a:rPr lang="en-US" smtClean="0"/>
              <a:t>3/26/14</a:t>
            </a:fld>
            <a:endParaRPr lang="en-US" dirty="0"/>
          </a:p>
        </p:txBody>
      </p:sp>
      <p:sp>
        <p:nvSpPr>
          <p:cNvPr id="11" name="Slide Number Placeholder 10"/>
          <p:cNvSpPr>
            <a:spLocks noGrp="1"/>
          </p:cNvSpPr>
          <p:nvPr>
            <p:ph type="sldNum" sz="quarter" idx="11"/>
          </p:nvPr>
        </p:nvSpPr>
        <p:spPr/>
        <p:txBody>
          <a:bodyPr/>
          <a:lstStyle/>
          <a:p>
            <a:fld id="{ED05380E-70E9-4CE4-A686-DF2EA7E5D6F4}" type="slidenum">
              <a:rPr lang="en-US" smtClean="0"/>
              <a:t>‹#›</a:t>
            </a:fld>
            <a:endParaRPr lang="en-US" dirty="0"/>
          </a:p>
        </p:txBody>
      </p:sp>
      <p:sp>
        <p:nvSpPr>
          <p:cNvPr id="12" name="Footer Placeholder 11"/>
          <p:cNvSpPr>
            <a:spLocks noGrp="1"/>
          </p:cNvSpPr>
          <p:nvPr>
            <p:ph type="ftr" sz="quarter" idx="12"/>
          </p:nvPr>
        </p:nvSpPr>
        <p:spPr>
          <a:xfrm>
            <a:off x="493776" y="6356350"/>
            <a:ext cx="5102352" cy="365125"/>
          </a:xfrm>
        </p:spPr>
        <p:txBody>
          <a:bodyPr/>
          <a:lstStyle/>
          <a:p>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162800" y="1551543"/>
            <a:ext cx="1828800" cy="365125"/>
          </a:xfrm>
        </p:spPr>
        <p:txBody>
          <a:bodyPr/>
          <a:lstStyle/>
          <a:p>
            <a:fld id="{2C603F6F-3E1E-4362-BC03-4CB9DAE0BB36}" type="datetimeFigureOut">
              <a:rPr lang="en-US" smtClean="0"/>
              <a:t>3/26/14</a:t>
            </a:fld>
            <a:endParaRPr lang="en-US" dirty="0"/>
          </a:p>
        </p:txBody>
      </p:sp>
      <p:sp>
        <p:nvSpPr>
          <p:cNvPr id="5" name="Title 4"/>
          <p:cNvSpPr>
            <a:spLocks noGrp="1"/>
          </p:cNvSpPr>
          <p:nvPr>
            <p:ph type="title"/>
          </p:nvPr>
        </p:nvSpPr>
        <p:spPr/>
        <p:txBody>
          <a:bodyPr/>
          <a:lstStyle/>
          <a:p>
            <a:r>
              <a:rPr lang="en-US" smtClean="0"/>
              <a:t>Click to edit Master title style</a:t>
            </a:r>
            <a:endParaRPr lang="en-US" dirty="0"/>
          </a:p>
        </p:txBody>
      </p:sp>
      <p:sp>
        <p:nvSpPr>
          <p:cNvPr id="4" name="Slide Number Placeholder 3"/>
          <p:cNvSpPr>
            <a:spLocks noGrp="1"/>
          </p:cNvSpPr>
          <p:nvPr>
            <p:ph type="sldNum" sz="quarter" idx="11"/>
          </p:nvPr>
        </p:nvSpPr>
        <p:spPr/>
        <p:txBody>
          <a:bodyPr/>
          <a:lstStyle/>
          <a:p>
            <a:fld id="{ED05380E-70E9-4CE4-A686-DF2EA7E5D6F4}" type="slidenum">
              <a:rPr lang="en-US" smtClean="0"/>
              <a:t>‹#›</a:t>
            </a:fld>
            <a:endParaRPr lang="en-US" dirty="0"/>
          </a:p>
        </p:txBody>
      </p:sp>
      <p:sp>
        <p:nvSpPr>
          <p:cNvPr id="6" name="Footer Placeholder 5"/>
          <p:cNvSpPr>
            <a:spLocks noGrp="1"/>
          </p:cNvSpPr>
          <p:nvPr>
            <p:ph type="ftr" sz="quarter" idx="12"/>
          </p:nvPr>
        </p:nvSpPr>
        <p:spPr/>
        <p:txBody>
          <a:bodyPr/>
          <a:lstStyle/>
          <a:p>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603F6F-3E1E-4362-BC03-4CB9DAE0BB36}" type="datetimeFigureOut">
              <a:rPr lang="en-US" smtClean="0"/>
              <a:t>3/26/14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D05380E-70E9-4CE4-A686-DF2EA7E5D6F4}" type="slidenum">
              <a:rPr lang="en-US" smtClean="0"/>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489450" y="1920876"/>
            <a:ext cx="3654425" cy="2889249"/>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493776" y="606425"/>
            <a:ext cx="3629025" cy="1041400"/>
          </a:xfrm>
        </p:spPr>
        <p:txBody>
          <a:bodyPr anchor="t">
            <a:normAutofit/>
          </a:bodyPr>
          <a:lstStyle>
            <a:lvl1pPr algn="l">
              <a:defRPr sz="18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 y="1920875"/>
            <a:ext cx="3629025" cy="1812925"/>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2C603F6F-3E1E-4362-BC03-4CB9DAE0BB36}" type="datetimeFigureOut">
              <a:rPr lang="en-US" smtClean="0"/>
              <a:t>3/26/14</a:t>
            </a:fld>
            <a:endParaRPr lang="en-US" dirty="0"/>
          </a:p>
        </p:txBody>
      </p:sp>
      <p:sp>
        <p:nvSpPr>
          <p:cNvPr id="9" name="Slide Number Placeholder 8"/>
          <p:cNvSpPr>
            <a:spLocks noGrp="1"/>
          </p:cNvSpPr>
          <p:nvPr>
            <p:ph type="sldNum" sz="quarter" idx="11"/>
          </p:nvPr>
        </p:nvSpPr>
        <p:spPr/>
        <p:txBody>
          <a:bodyPr/>
          <a:lstStyle/>
          <a:p>
            <a:fld id="{ED05380E-70E9-4CE4-A686-DF2EA7E5D6F4}" type="slidenum">
              <a:rPr lang="en-US" smtClean="0"/>
              <a:t>‹#›</a:t>
            </a:fld>
            <a:endParaRPr lang="en-US" dirty="0"/>
          </a:p>
        </p:txBody>
      </p:sp>
      <p:sp>
        <p:nvSpPr>
          <p:cNvPr id="10" name="Footer Placeholder 9"/>
          <p:cNvSpPr>
            <a:spLocks noGrp="1"/>
          </p:cNvSpPr>
          <p:nvPr>
            <p:ph type="ftr" sz="quarter" idx="12"/>
          </p:nvPr>
        </p:nvSpPr>
        <p:spPr>
          <a:xfrm>
            <a:off x="493776" y="6356350"/>
            <a:ext cx="5102352" cy="365125"/>
          </a:xfrm>
        </p:spPr>
        <p:txBody>
          <a:bodyPr/>
          <a:lstStyle/>
          <a:p>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3776" y="600074"/>
            <a:ext cx="2074862" cy="1981201"/>
          </a:xfrm>
          <a:ln>
            <a:noFill/>
          </a:ln>
        </p:spPr>
        <p:txBody>
          <a:bodyPr anchor="t">
            <a:normAutofit/>
          </a:bodyPr>
          <a:lstStyle>
            <a:lvl1pPr algn="l">
              <a:defRPr sz="1800" b="0"/>
            </a:lvl1pPr>
          </a:lstStyle>
          <a:p>
            <a:r>
              <a:rPr lang="en-US" smtClean="0"/>
              <a:t>Click to edit Master title style</a:t>
            </a:r>
            <a:endParaRPr lang="en-US" dirty="0"/>
          </a:p>
        </p:txBody>
      </p:sp>
      <p:sp>
        <p:nvSpPr>
          <p:cNvPr id="3" name="Picture Placeholder 2"/>
          <p:cNvSpPr>
            <a:spLocks noGrp="1"/>
          </p:cNvSpPr>
          <p:nvPr>
            <p:ph type="pic" idx="1"/>
          </p:nvPr>
        </p:nvSpPr>
        <p:spPr>
          <a:xfrm>
            <a:off x="2963862" y="1650999"/>
            <a:ext cx="5627687" cy="42207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2963862" y="614363"/>
            <a:ext cx="3741738" cy="909637"/>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2C603F6F-3E1E-4362-BC03-4CB9DAE0BB36}" type="datetimeFigureOut">
              <a:rPr lang="en-US" smtClean="0"/>
              <a:t>3/26/14</a:t>
            </a:fld>
            <a:endParaRPr lang="en-US" dirty="0"/>
          </a:p>
        </p:txBody>
      </p:sp>
      <p:sp>
        <p:nvSpPr>
          <p:cNvPr id="9" name="Slide Number Placeholder 8"/>
          <p:cNvSpPr>
            <a:spLocks noGrp="1"/>
          </p:cNvSpPr>
          <p:nvPr>
            <p:ph type="sldNum" sz="quarter" idx="11"/>
          </p:nvPr>
        </p:nvSpPr>
        <p:spPr/>
        <p:txBody>
          <a:bodyPr/>
          <a:lstStyle/>
          <a:p>
            <a:fld id="{ED05380E-70E9-4CE4-A686-DF2EA7E5D6F4}" type="slidenum">
              <a:rPr lang="en-US" smtClean="0"/>
              <a:t>‹#›</a:t>
            </a:fld>
            <a:endParaRPr lang="en-US" dirty="0"/>
          </a:p>
        </p:txBody>
      </p:sp>
      <p:sp>
        <p:nvSpPr>
          <p:cNvPr id="10" name="Footer Placeholder 9"/>
          <p:cNvSpPr>
            <a:spLocks noGrp="1"/>
          </p:cNvSpPr>
          <p:nvPr>
            <p:ph type="ftr" sz="quarter" idx="12"/>
          </p:nvPr>
        </p:nvSpPr>
        <p:spPr>
          <a:xfrm>
            <a:off x="493776" y="6356350"/>
            <a:ext cx="5102352" cy="365125"/>
          </a:xfrm>
        </p:spPr>
        <p:txBody>
          <a:bodyPr/>
          <a:lstStyle/>
          <a:p>
            <a:endParaRPr lang="en-US"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1554480"/>
            <a:ext cx="2073348" cy="197946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454400" y="1547036"/>
            <a:ext cx="4222308" cy="38862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189468"/>
            <a:ext cx="1828800"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2C603F6F-3E1E-4362-BC03-4CB9DAE0BB36}" type="datetimeFigureOut">
              <a:rPr lang="en-US" smtClean="0"/>
              <a:t>3/26/14</a:t>
            </a:fld>
            <a:endParaRPr lang="en-US" dirty="0"/>
          </a:p>
        </p:txBody>
      </p:sp>
      <p:sp>
        <p:nvSpPr>
          <p:cNvPr id="5" name="Footer Placeholder 4"/>
          <p:cNvSpPr>
            <a:spLocks noGrp="1"/>
          </p:cNvSpPr>
          <p:nvPr>
            <p:ph type="ftr" sz="quarter" idx="3"/>
          </p:nvPr>
        </p:nvSpPr>
        <p:spPr>
          <a:xfrm>
            <a:off x="1069848" y="6356350"/>
            <a:ext cx="5102352" cy="365125"/>
          </a:xfrm>
          <a:prstGeom prst="rect">
            <a:avLst/>
          </a:prstGeom>
        </p:spPr>
        <p:txBody>
          <a:bodyPr vert="horz" lIns="91440" tIns="45720" rIns="91440" bIns="45720" rtlCol="0" anchor="t"/>
          <a:lstStyle>
            <a:lvl1pPr algn="l">
              <a:defRPr sz="1200">
                <a:solidFill>
                  <a:schemeClr val="tx1"/>
                </a:solidFill>
              </a:defRPr>
            </a:lvl1pPr>
          </a:lstStyle>
          <a:p>
            <a:endParaRPr lang="en-US" dirty="0"/>
          </a:p>
        </p:txBody>
      </p:sp>
      <p:sp>
        <p:nvSpPr>
          <p:cNvPr id="6" name="Slide Number Placeholder 5"/>
          <p:cNvSpPr>
            <a:spLocks noGrp="1"/>
          </p:cNvSpPr>
          <p:nvPr>
            <p:ph type="sldNum" sz="quarter" idx="4"/>
          </p:nvPr>
        </p:nvSpPr>
        <p:spPr>
          <a:xfrm>
            <a:off x="7159752" y="6356350"/>
            <a:ext cx="1137684"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ED05380E-70E9-4CE4-A686-DF2EA7E5D6F4}"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18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mailto:hartsea@muohio.edu" TargetMode="External"/><Relationship Id="rId5" Type="http://schemas.openxmlformats.org/officeDocument/2006/relationships/hyperlink" Target="http://tinyurl.com/loexactive" TargetMode="External"/><Relationship Id="rId6" Type="http://schemas.openxmlformats.org/officeDocument/2006/relationships/hyperlink" Target="http://loexactivelearningexamples.pbworks.com/"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hyperlink" Target="http://tinyurl.com/loexactive" TargetMode="External"/><Relationship Id="rId4" Type="http://schemas.openxmlformats.org/officeDocument/2006/relationships/hyperlink" Target="http://loexactivelearningexamples.pbworks.com/" TargetMode="External"/><Relationship Id="rId5" Type="http://schemas.openxmlformats.org/officeDocument/2006/relationships/hyperlink" Target="mailto:hartsea@muohio.edu" TargetMode="External"/><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3" Type="http://schemas.openxmlformats.org/officeDocument/2006/relationships/image" Target="../media/image2.tmp"/><Relationship Id="rId4" Type="http://schemas.openxmlformats.org/officeDocument/2006/relationships/hyperlink" Target="http://tinyurl.com/loexactive" TargetMode="External"/><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3.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4.tmp"/><Relationship Id="rId4" Type="http://schemas.openxmlformats.org/officeDocument/2006/relationships/image" Target="../media/image5.tmp"/><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6.tmp"/></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7.tmp"/><Relationship Id="rId4" Type="http://schemas.openxmlformats.org/officeDocument/2006/relationships/image" Target="../media/image8.tmp"/><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hartsea\AppData\Local\Microsoft\Windows\Temporary Internet Files\Content.IE5\5QVMPVNN\MC900441735[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5756" y="381000"/>
            <a:ext cx="2194560" cy="219456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85800" y="1828801"/>
            <a:ext cx="7772400" cy="1371599"/>
          </a:xfrm>
        </p:spPr>
        <p:txBody>
          <a:bodyPr>
            <a:normAutofit/>
          </a:bodyPr>
          <a:lstStyle/>
          <a:p>
            <a:pPr algn="ctr"/>
            <a:r>
              <a:rPr lang="en-US" sz="2400" dirty="0"/>
              <a:t>Will Lightning Strike?: Using Active Learning to Help Connect Students to Information </a:t>
            </a:r>
            <a:r>
              <a:rPr lang="en-US" sz="2400" dirty="0" smtClean="0"/>
              <a:t>Literacy</a:t>
            </a:r>
            <a:endParaRPr lang="en-US" sz="2400" dirty="0"/>
          </a:p>
        </p:txBody>
      </p:sp>
      <p:sp>
        <p:nvSpPr>
          <p:cNvPr id="3" name="Subtitle 2"/>
          <p:cNvSpPr>
            <a:spLocks noGrp="1"/>
          </p:cNvSpPr>
          <p:nvPr>
            <p:ph type="subTitle" idx="1"/>
          </p:nvPr>
        </p:nvSpPr>
        <p:spPr>
          <a:xfrm>
            <a:off x="1066800" y="3657600"/>
            <a:ext cx="6172200" cy="2819400"/>
          </a:xfrm>
        </p:spPr>
        <p:txBody>
          <a:bodyPr>
            <a:noAutofit/>
          </a:bodyPr>
          <a:lstStyle/>
          <a:p>
            <a:pPr algn="ctr"/>
            <a:r>
              <a:rPr lang="en-US" dirty="0" smtClean="0"/>
              <a:t>Arianne Hartsell-Gundy</a:t>
            </a:r>
          </a:p>
          <a:p>
            <a:pPr algn="ctr"/>
            <a:r>
              <a:rPr lang="en-US" dirty="0" smtClean="0"/>
              <a:t>Humanities Librarian</a:t>
            </a:r>
          </a:p>
          <a:p>
            <a:pPr algn="ctr"/>
            <a:r>
              <a:rPr lang="en-US" dirty="0" smtClean="0"/>
              <a:t>Miami University</a:t>
            </a:r>
          </a:p>
          <a:p>
            <a:pPr algn="ctr"/>
            <a:r>
              <a:rPr lang="en-US" dirty="0" smtClean="0">
                <a:hlinkClick r:id="rId4"/>
              </a:rPr>
              <a:t>hartsea@muohio.edu</a:t>
            </a:r>
            <a:endParaRPr lang="en-US" dirty="0" smtClean="0"/>
          </a:p>
          <a:p>
            <a:pPr algn="ctr"/>
            <a:r>
              <a:rPr lang="en-US" b="1" dirty="0" smtClean="0"/>
              <a:t>Poll Everywhere URL</a:t>
            </a:r>
            <a:r>
              <a:rPr lang="en-US" dirty="0" smtClean="0"/>
              <a:t>: </a:t>
            </a:r>
            <a:r>
              <a:rPr lang="en-US" b="1" dirty="0">
                <a:hlinkClick r:id="rId5"/>
              </a:rPr>
              <a:t>http://</a:t>
            </a:r>
            <a:r>
              <a:rPr lang="en-US" b="1" dirty="0" smtClean="0">
                <a:hlinkClick r:id="rId5"/>
              </a:rPr>
              <a:t>tinyurl.com/loexactive</a:t>
            </a:r>
            <a:endParaRPr lang="en-US" b="1" dirty="0" smtClean="0"/>
          </a:p>
          <a:p>
            <a:pPr algn="ctr"/>
            <a:r>
              <a:rPr lang="en-US" b="1" dirty="0" smtClean="0"/>
              <a:t>Wiki: </a:t>
            </a:r>
            <a:r>
              <a:rPr lang="en-US" b="1" dirty="0">
                <a:hlinkClick r:id="rId6"/>
              </a:rPr>
              <a:t>http://</a:t>
            </a:r>
            <a:r>
              <a:rPr lang="en-US" b="1" dirty="0" smtClean="0">
                <a:hlinkClick r:id="rId6"/>
              </a:rPr>
              <a:t>loexactivelearningexamples.pbworks.com</a:t>
            </a:r>
            <a:endParaRPr lang="en-US" b="1" dirty="0" smtClean="0"/>
          </a:p>
          <a:p>
            <a:pPr algn="ctr"/>
            <a:r>
              <a:rPr lang="en-US" dirty="0" smtClean="0"/>
              <a:t>40</a:t>
            </a:r>
            <a:r>
              <a:rPr lang="en-US" baseline="30000" dirty="0" smtClean="0"/>
              <a:t>th</a:t>
            </a:r>
            <a:r>
              <a:rPr lang="en-US" dirty="0" smtClean="0"/>
              <a:t> Annual LOEX Conference, Columbus, OH</a:t>
            </a:r>
          </a:p>
        </p:txBody>
      </p:sp>
    </p:spTree>
    <p:extLst>
      <p:ext uri="{BB962C8B-B14F-4D97-AF65-F5344CB8AC3E}">
        <p14:creationId xmlns:p14="http://schemas.microsoft.com/office/powerpoint/2010/main" val="412078315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hartsea\AppData\Local\Microsoft\Windows\Temporary Internet Files\Content.IE5\5QVMPVNN\MC90044173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3800" y="3585864"/>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idx="4294967295"/>
          </p:nvPr>
        </p:nvSpPr>
        <p:spPr>
          <a:xfrm>
            <a:off x="0" y="1406525"/>
            <a:ext cx="6172200" cy="498475"/>
          </a:xfrm>
        </p:spPr>
        <p:txBody>
          <a:bodyPr/>
          <a:lstStyle/>
          <a:p>
            <a:pPr algn="ctr"/>
            <a:r>
              <a:rPr lang="en-US" sz="2400" dirty="0" smtClean="0"/>
              <a:t>Effectiveness of activity?</a:t>
            </a:r>
            <a:endParaRPr lang="en-US" sz="2400" dirty="0"/>
          </a:p>
        </p:txBody>
      </p:sp>
      <p:sp>
        <p:nvSpPr>
          <p:cNvPr id="4" name="TextBox 3"/>
          <p:cNvSpPr txBox="1"/>
          <p:nvPr/>
        </p:nvSpPr>
        <p:spPr>
          <a:xfrm>
            <a:off x="152400" y="2209800"/>
            <a:ext cx="8458200" cy="1477328"/>
          </a:xfrm>
          <a:prstGeom prst="rect">
            <a:avLst/>
          </a:prstGeom>
          <a:noFill/>
          <a:ln>
            <a:solidFill>
              <a:srgbClr val="0070C0"/>
            </a:solidFill>
          </a:ln>
        </p:spPr>
        <p:txBody>
          <a:bodyPr wrap="square" rtlCol="0">
            <a:spAutoFit/>
          </a:bodyPr>
          <a:lstStyle/>
          <a:p>
            <a:r>
              <a:rPr lang="en-US" dirty="0" smtClean="0"/>
              <a:t>INSTRUCTOR’S COMMENT:</a:t>
            </a:r>
          </a:p>
          <a:p>
            <a:endParaRPr lang="en-US" dirty="0" smtClean="0"/>
          </a:p>
          <a:p>
            <a:r>
              <a:rPr lang="en-US" dirty="0" smtClean="0"/>
              <a:t>“Thanks </a:t>
            </a:r>
            <a:r>
              <a:rPr lang="en-US" dirty="0"/>
              <a:t>again for all you did for my class </a:t>
            </a:r>
            <a:r>
              <a:rPr lang="en-US" dirty="0" smtClean="0"/>
              <a:t>today.  They really </a:t>
            </a:r>
            <a:r>
              <a:rPr lang="en-US" dirty="0"/>
              <a:t>enjoyed it…I know I did!</a:t>
            </a:r>
          </a:p>
          <a:p>
            <a:endParaRPr lang="en-US" dirty="0"/>
          </a:p>
          <a:p>
            <a:endParaRPr lang="en-US" dirty="0"/>
          </a:p>
        </p:txBody>
      </p:sp>
      <p:sp>
        <p:nvSpPr>
          <p:cNvPr id="5" name="Rectangle 4"/>
          <p:cNvSpPr/>
          <p:nvPr/>
        </p:nvSpPr>
        <p:spPr>
          <a:xfrm>
            <a:off x="3200400" y="3812232"/>
            <a:ext cx="4980851" cy="461665"/>
          </a:xfrm>
          <a:prstGeom prst="rect">
            <a:avLst/>
          </a:prstGeom>
        </p:spPr>
        <p:txBody>
          <a:bodyPr wrap="none">
            <a:spAutoFit/>
          </a:bodyPr>
          <a:lstStyle/>
          <a:p>
            <a:r>
              <a:rPr lang="en-US" sz="2400" dirty="0" smtClean="0"/>
              <a:t>STUDENTS ENGAGED WITH ACTIVITY</a:t>
            </a:r>
            <a:endParaRPr lang="en-US" sz="2400" dirty="0"/>
          </a:p>
        </p:txBody>
      </p:sp>
      <p:sp>
        <p:nvSpPr>
          <p:cNvPr id="6" name="TextBox 5"/>
          <p:cNvSpPr txBox="1"/>
          <p:nvPr/>
        </p:nvSpPr>
        <p:spPr>
          <a:xfrm>
            <a:off x="304800" y="4419600"/>
            <a:ext cx="8001000" cy="369332"/>
          </a:xfrm>
          <a:prstGeom prst="rect">
            <a:avLst/>
          </a:prstGeom>
          <a:noFill/>
        </p:spPr>
        <p:txBody>
          <a:bodyPr wrap="square" rtlCol="0">
            <a:spAutoFit/>
          </a:bodyPr>
          <a:lstStyle/>
          <a:p>
            <a:r>
              <a:rPr lang="en-US" dirty="0" smtClean="0"/>
              <a:t>Next semester same students retained some information about resources</a:t>
            </a:r>
            <a:endParaRPr lang="en-US" dirty="0"/>
          </a:p>
        </p:txBody>
      </p:sp>
      <p:sp>
        <p:nvSpPr>
          <p:cNvPr id="7" name="TextBox 6"/>
          <p:cNvSpPr txBox="1"/>
          <p:nvPr/>
        </p:nvSpPr>
        <p:spPr>
          <a:xfrm>
            <a:off x="1752600" y="5486400"/>
            <a:ext cx="6781800" cy="646331"/>
          </a:xfrm>
          <a:prstGeom prst="rect">
            <a:avLst/>
          </a:prstGeom>
          <a:noFill/>
        </p:spPr>
        <p:txBody>
          <a:bodyPr wrap="square" rtlCol="0">
            <a:spAutoFit/>
          </a:bodyPr>
          <a:lstStyle/>
          <a:p>
            <a:r>
              <a:rPr lang="en-US" dirty="0" smtClean="0">
                <a:latin typeface="+mj-lt"/>
              </a:rPr>
              <a:t>ACTIVITY MATCHED THE NEED OF THE CLASS AND THE PERSONALITY OF THE STUDENTS</a:t>
            </a:r>
            <a:endParaRPr lang="en-US" dirty="0">
              <a:latin typeface="+mj-lt"/>
            </a:endParaRPr>
          </a:p>
        </p:txBody>
      </p:sp>
    </p:spTree>
    <p:extLst>
      <p:ext uri="{BB962C8B-B14F-4D97-AF65-F5344CB8AC3E}">
        <p14:creationId xmlns:p14="http://schemas.microsoft.com/office/powerpoint/2010/main" val="367182402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990600"/>
            <a:ext cx="6172199" cy="3505200"/>
          </a:xfrm>
        </p:spPr>
        <p:txBody>
          <a:bodyPr/>
          <a:lstStyle/>
          <a:p>
            <a:r>
              <a:rPr lang="en-US" sz="2400" dirty="0" smtClean="0"/>
              <a:t>Responses to Poll everywhere:</a:t>
            </a:r>
            <a:br>
              <a:rPr lang="en-US" sz="2400" dirty="0" smtClean="0"/>
            </a:br>
            <a:r>
              <a:rPr lang="en-US" sz="2400" b="1" dirty="0" smtClean="0">
                <a:hlinkClick r:id="rId3"/>
              </a:rPr>
              <a:t>http</a:t>
            </a:r>
            <a:r>
              <a:rPr lang="en-US" sz="2400" b="1" dirty="0">
                <a:hlinkClick r:id="rId3"/>
              </a:rPr>
              <a:t>://tinyurl.com/loexactive</a:t>
            </a:r>
            <a:r>
              <a:rPr lang="en-US" sz="2400" b="1" dirty="0"/>
              <a:t/>
            </a:r>
            <a:br>
              <a:rPr lang="en-US" sz="2400" b="1" dirty="0"/>
            </a:br>
            <a:r>
              <a:rPr lang="en-US" sz="2400" dirty="0" smtClean="0"/>
              <a:t/>
            </a:r>
            <a:br>
              <a:rPr lang="en-US" sz="2400" dirty="0" smtClean="0"/>
            </a:br>
            <a:r>
              <a:rPr lang="en-US" sz="2400" dirty="0" smtClean="0"/>
              <a:t/>
            </a:r>
            <a:br>
              <a:rPr lang="en-US" sz="2400" dirty="0" smtClean="0"/>
            </a:br>
            <a:r>
              <a:rPr lang="en-US" sz="2400" dirty="0" smtClean="0"/>
              <a:t>These responses, along with my exercises, will be on a wiki: </a:t>
            </a:r>
            <a:r>
              <a:rPr lang="en-US" sz="2400" dirty="0">
                <a:hlinkClick r:id="rId4"/>
              </a:rPr>
              <a:t>http://loexactivelearningexamples.pbworks.com</a:t>
            </a:r>
            <a:endParaRPr lang="en-US" sz="2400" dirty="0"/>
          </a:p>
        </p:txBody>
      </p:sp>
      <p:sp>
        <p:nvSpPr>
          <p:cNvPr id="3" name="Subtitle 2"/>
          <p:cNvSpPr>
            <a:spLocks noGrp="1"/>
          </p:cNvSpPr>
          <p:nvPr>
            <p:ph type="subTitle" idx="1"/>
          </p:nvPr>
        </p:nvSpPr>
        <p:spPr>
          <a:xfrm>
            <a:off x="990600" y="4800600"/>
            <a:ext cx="6172200" cy="1123336"/>
          </a:xfrm>
        </p:spPr>
        <p:txBody>
          <a:bodyPr>
            <a:normAutofit fontScale="85000" lnSpcReduction="20000"/>
          </a:bodyPr>
          <a:lstStyle/>
          <a:p>
            <a:pPr algn="ctr"/>
            <a:r>
              <a:rPr lang="en-US" dirty="0"/>
              <a:t>Arianne Hartsell-Gundy</a:t>
            </a:r>
          </a:p>
          <a:p>
            <a:pPr algn="ctr"/>
            <a:r>
              <a:rPr lang="en-US" dirty="0"/>
              <a:t>Humanities Librarian</a:t>
            </a:r>
          </a:p>
          <a:p>
            <a:pPr algn="ctr"/>
            <a:r>
              <a:rPr lang="en-US" dirty="0"/>
              <a:t>Miami University</a:t>
            </a:r>
          </a:p>
          <a:p>
            <a:pPr algn="ctr"/>
            <a:r>
              <a:rPr lang="en-US" dirty="0" smtClean="0">
                <a:hlinkClick r:id="rId5"/>
              </a:rPr>
              <a:t>hartsea@muohio.edu</a:t>
            </a:r>
            <a:endParaRPr lang="en-US" dirty="0" smtClean="0"/>
          </a:p>
          <a:p>
            <a:pPr algn="ctr"/>
            <a:endParaRPr lang="en-US" dirty="0"/>
          </a:p>
          <a:p>
            <a:endParaRPr lang="en-US" dirty="0"/>
          </a:p>
        </p:txBody>
      </p:sp>
    </p:spTree>
    <p:extLst>
      <p:ext uri="{BB962C8B-B14F-4D97-AF65-F5344CB8AC3E}">
        <p14:creationId xmlns:p14="http://schemas.microsoft.com/office/powerpoint/2010/main" val="149345811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escribe a successful active learning activity you have done in a one-shot library instruction session. | Poll Everywhere - Google Chrome"/>
          <p:cNvPicPr>
            <a:picLocks noChangeAspect="1"/>
          </p:cNvPicPr>
          <p:nvPr/>
        </p:nvPicPr>
        <p:blipFill rotWithShape="1">
          <a:blip r:embed="rId3">
            <a:extLst>
              <a:ext uri="{28A0092B-C50C-407E-A947-70E740481C1C}">
                <a14:useLocalDpi xmlns:a14="http://schemas.microsoft.com/office/drawing/2010/main" val="0"/>
              </a:ext>
            </a:extLst>
          </a:blip>
          <a:srcRect t="12442"/>
          <a:stretch/>
        </p:blipFill>
        <p:spPr>
          <a:xfrm>
            <a:off x="0" y="1371600"/>
            <a:ext cx="9144000" cy="4724400"/>
          </a:xfrm>
          <a:prstGeom prst="rect">
            <a:avLst/>
          </a:prstGeom>
        </p:spPr>
      </p:pic>
      <p:sp>
        <p:nvSpPr>
          <p:cNvPr id="3" name="TextBox 2"/>
          <p:cNvSpPr txBox="1"/>
          <p:nvPr/>
        </p:nvSpPr>
        <p:spPr>
          <a:xfrm>
            <a:off x="990600" y="609600"/>
            <a:ext cx="6553200" cy="369332"/>
          </a:xfrm>
          <a:prstGeom prst="rect">
            <a:avLst/>
          </a:prstGeom>
          <a:noFill/>
        </p:spPr>
        <p:txBody>
          <a:bodyPr wrap="square" rtlCol="0">
            <a:spAutoFit/>
          </a:bodyPr>
          <a:lstStyle/>
          <a:p>
            <a:pPr algn="ctr"/>
            <a:r>
              <a:rPr lang="en-US" b="1" dirty="0">
                <a:hlinkClick r:id="rId4"/>
              </a:rPr>
              <a:t>http://tinyurl.com/loexactive</a:t>
            </a:r>
            <a:endParaRPr lang="en-US" b="1" dirty="0"/>
          </a:p>
        </p:txBody>
      </p:sp>
    </p:spTree>
    <p:extLst>
      <p:ext uri="{BB962C8B-B14F-4D97-AF65-F5344CB8AC3E}">
        <p14:creationId xmlns:p14="http://schemas.microsoft.com/office/powerpoint/2010/main" val="284865279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1981200"/>
            <a:ext cx="8610600" cy="2819400"/>
          </a:xfrm>
          <a:prstGeom prst="rect">
            <a:avLst/>
          </a:prstGeom>
        </p:spPr>
      </p:pic>
    </p:spTree>
    <p:extLst>
      <p:ext uri="{BB962C8B-B14F-4D97-AF65-F5344CB8AC3E}">
        <p14:creationId xmlns:p14="http://schemas.microsoft.com/office/powerpoint/2010/main" val="110631152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1406525"/>
            <a:ext cx="8915400" cy="1031875"/>
          </a:xfrm>
        </p:spPr>
        <p:txBody>
          <a:bodyPr/>
          <a:lstStyle/>
          <a:p>
            <a:r>
              <a:rPr lang="en-US" sz="2400" dirty="0" smtClean="0"/>
              <a:t>ENGLISH 112 Literature and Composition</a:t>
            </a:r>
            <a:endParaRPr lang="en-US" sz="2400" dirty="0"/>
          </a:p>
        </p:txBody>
      </p:sp>
      <p:sp>
        <p:nvSpPr>
          <p:cNvPr id="4" name="TextBox 3"/>
          <p:cNvSpPr txBox="1"/>
          <p:nvPr/>
        </p:nvSpPr>
        <p:spPr>
          <a:xfrm>
            <a:off x="152400" y="2514600"/>
            <a:ext cx="8534400" cy="369332"/>
          </a:xfrm>
          <a:prstGeom prst="rect">
            <a:avLst/>
          </a:prstGeom>
          <a:noFill/>
        </p:spPr>
        <p:txBody>
          <a:bodyPr wrap="square" rtlCol="0">
            <a:spAutoFit/>
          </a:bodyPr>
          <a:lstStyle/>
          <a:p>
            <a:r>
              <a:rPr lang="en-US" dirty="0" smtClean="0"/>
              <a:t>Assignment required them to find historical context of text</a:t>
            </a:r>
            <a:endParaRPr lang="en-US" dirty="0"/>
          </a:p>
        </p:txBody>
      </p:sp>
      <p:sp>
        <p:nvSpPr>
          <p:cNvPr id="10" name="TextBox 9"/>
          <p:cNvSpPr txBox="1"/>
          <p:nvPr/>
        </p:nvSpPr>
        <p:spPr>
          <a:xfrm>
            <a:off x="2895600" y="3200400"/>
            <a:ext cx="6096000" cy="646331"/>
          </a:xfrm>
          <a:prstGeom prst="rect">
            <a:avLst/>
          </a:prstGeom>
          <a:noFill/>
        </p:spPr>
        <p:txBody>
          <a:bodyPr wrap="square" rtlCol="0">
            <a:spAutoFit/>
          </a:bodyPr>
          <a:lstStyle/>
          <a:p>
            <a:r>
              <a:rPr lang="en-US" dirty="0" smtClean="0"/>
              <a:t>I wanted to create an activity to help students understand how to use sources to create the context</a:t>
            </a:r>
            <a:endParaRPr lang="en-US" dirty="0"/>
          </a:p>
        </p:txBody>
      </p:sp>
      <p:sp>
        <p:nvSpPr>
          <p:cNvPr id="11" name="TextBox 10"/>
          <p:cNvSpPr txBox="1"/>
          <p:nvPr/>
        </p:nvSpPr>
        <p:spPr>
          <a:xfrm>
            <a:off x="914400" y="4724400"/>
            <a:ext cx="8077200" cy="1477328"/>
          </a:xfrm>
          <a:prstGeom prst="rect">
            <a:avLst/>
          </a:prstGeom>
          <a:noFill/>
          <a:ln>
            <a:solidFill>
              <a:srgbClr val="0070C0"/>
            </a:solidFill>
          </a:ln>
        </p:spPr>
        <p:txBody>
          <a:bodyPr wrap="square" rtlCol="0">
            <a:spAutoFit/>
          </a:bodyPr>
          <a:lstStyle/>
          <a:p>
            <a:r>
              <a:rPr lang="en-US" dirty="0" smtClean="0"/>
              <a:t>Activity addresses Information Literacy Competency Standard One, Performance Indicator 2, Outcome E:</a:t>
            </a:r>
          </a:p>
          <a:p>
            <a:endParaRPr lang="en-US" dirty="0" smtClean="0"/>
          </a:p>
          <a:p>
            <a:r>
              <a:rPr lang="en-US" dirty="0" smtClean="0"/>
              <a:t>“</a:t>
            </a:r>
            <a:r>
              <a:rPr lang="en-US" dirty="0"/>
              <a:t>Differentiates between primary and secondary sources, recognizing how their use and importance vary with each </a:t>
            </a:r>
            <a:r>
              <a:rPr lang="en-US" dirty="0" smtClean="0"/>
              <a:t>discipline”</a:t>
            </a:r>
            <a:endParaRPr lang="en-US" dirty="0"/>
          </a:p>
        </p:txBody>
      </p:sp>
    </p:spTree>
    <p:extLst>
      <p:ext uri="{BB962C8B-B14F-4D97-AF65-F5344CB8AC3E}">
        <p14:creationId xmlns:p14="http://schemas.microsoft.com/office/powerpoint/2010/main" val="101868707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739402"/>
            <a:ext cx="7924800" cy="369332"/>
          </a:xfrm>
          <a:prstGeom prst="rect">
            <a:avLst/>
          </a:prstGeom>
          <a:noFill/>
        </p:spPr>
        <p:txBody>
          <a:bodyPr wrap="square" rtlCol="0">
            <a:spAutoFit/>
          </a:bodyPr>
          <a:lstStyle/>
          <a:p>
            <a:r>
              <a:rPr lang="en-US" dirty="0" smtClean="0"/>
              <a:t>Primary and Secondary Sources Used</a:t>
            </a:r>
            <a:endParaRPr lang="en-US" dirty="0"/>
          </a:p>
        </p:txBody>
      </p:sp>
      <p:pic>
        <p:nvPicPr>
          <p:cNvPr id="3" name="Picture 2" descr="primarysourceactivity - Microsoft Word"/>
          <p:cNvPicPr>
            <a:picLocks noChangeAspect="1"/>
          </p:cNvPicPr>
          <p:nvPr/>
        </p:nvPicPr>
        <p:blipFill rotWithShape="1">
          <a:blip r:embed="rId3">
            <a:extLst>
              <a:ext uri="{28A0092B-C50C-407E-A947-70E740481C1C}">
                <a14:useLocalDpi xmlns:a14="http://schemas.microsoft.com/office/drawing/2010/main" val="0"/>
              </a:ext>
            </a:extLst>
          </a:blip>
          <a:srcRect l="22449" t="34903" r="43943" b="2109"/>
          <a:stretch/>
        </p:blipFill>
        <p:spPr>
          <a:xfrm>
            <a:off x="228600" y="1371600"/>
            <a:ext cx="3301739" cy="4114800"/>
          </a:xfrm>
          <a:prstGeom prst="rect">
            <a:avLst/>
          </a:prstGeom>
        </p:spPr>
      </p:pic>
      <p:pic>
        <p:nvPicPr>
          <p:cNvPr id="4" name="Picture 3" descr="primarysourceactivity - Microsoft Word"/>
          <p:cNvPicPr>
            <a:picLocks noChangeAspect="1"/>
          </p:cNvPicPr>
          <p:nvPr/>
        </p:nvPicPr>
        <p:blipFill rotWithShape="1">
          <a:blip r:embed="rId4">
            <a:extLst>
              <a:ext uri="{28A0092B-C50C-407E-A947-70E740481C1C}">
                <a14:useLocalDpi xmlns:a14="http://schemas.microsoft.com/office/drawing/2010/main" val="0"/>
              </a:ext>
            </a:extLst>
          </a:blip>
          <a:srcRect l="21804" t="28102" r="21804" b="-2585"/>
          <a:stretch/>
        </p:blipFill>
        <p:spPr>
          <a:xfrm>
            <a:off x="3733800" y="1374742"/>
            <a:ext cx="5156462" cy="4187858"/>
          </a:xfrm>
          <a:prstGeom prst="rect">
            <a:avLst/>
          </a:prstGeom>
        </p:spPr>
      </p:pic>
    </p:spTree>
    <p:extLst>
      <p:ext uri="{BB962C8B-B14F-4D97-AF65-F5344CB8AC3E}">
        <p14:creationId xmlns:p14="http://schemas.microsoft.com/office/powerpoint/2010/main" val="285308950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609600"/>
            <a:ext cx="8534400" cy="369332"/>
          </a:xfrm>
          <a:prstGeom prst="rect">
            <a:avLst/>
          </a:prstGeom>
          <a:noFill/>
        </p:spPr>
        <p:txBody>
          <a:bodyPr wrap="square" rtlCol="0">
            <a:spAutoFit/>
          </a:bodyPr>
          <a:lstStyle/>
          <a:p>
            <a:r>
              <a:rPr lang="en-US" dirty="0" smtClean="0"/>
              <a:t>Questions Asked</a:t>
            </a:r>
            <a:endParaRPr lang="en-US" dirty="0"/>
          </a:p>
        </p:txBody>
      </p:sp>
      <p:pic>
        <p:nvPicPr>
          <p:cNvPr id="4" name="Picture 3" descr="primarysourceactivity - Microsoft Word"/>
          <p:cNvPicPr>
            <a:picLocks noChangeAspect="1"/>
          </p:cNvPicPr>
          <p:nvPr/>
        </p:nvPicPr>
        <p:blipFill rotWithShape="1">
          <a:blip r:embed="rId3">
            <a:extLst>
              <a:ext uri="{28A0092B-C50C-407E-A947-70E740481C1C}">
                <a14:useLocalDpi xmlns:a14="http://schemas.microsoft.com/office/drawing/2010/main" val="0"/>
              </a:ext>
            </a:extLst>
          </a:blip>
          <a:srcRect l="22001" t="23577" r="20799"/>
          <a:stretch/>
        </p:blipFill>
        <p:spPr>
          <a:xfrm>
            <a:off x="228600" y="1143001"/>
            <a:ext cx="8382000" cy="5416470"/>
          </a:xfrm>
          <a:prstGeom prst="rect">
            <a:avLst/>
          </a:prstGeom>
        </p:spPr>
      </p:pic>
    </p:spTree>
    <p:extLst>
      <p:ext uri="{BB962C8B-B14F-4D97-AF65-F5344CB8AC3E}">
        <p14:creationId xmlns:p14="http://schemas.microsoft.com/office/powerpoint/2010/main" val="205630606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80416" y="1447800"/>
            <a:ext cx="8458200" cy="2174875"/>
          </a:xfrm>
          <a:ln>
            <a:solidFill>
              <a:srgbClr val="0070C0"/>
            </a:solidFill>
          </a:ln>
        </p:spPr>
        <p:txBody>
          <a:bodyPr/>
          <a:lstStyle/>
          <a:p>
            <a:r>
              <a:rPr lang="en-US" sz="2400" dirty="0" smtClean="0">
                <a:latin typeface="+mn-lt"/>
              </a:rPr>
              <a:t>What is a primary source?</a:t>
            </a:r>
            <a:endParaRPr lang="en-US" sz="2400" dirty="0">
              <a:latin typeface="+mn-lt"/>
            </a:endParaRPr>
          </a:p>
        </p:txBody>
      </p:sp>
      <p:sp>
        <p:nvSpPr>
          <p:cNvPr id="5" name="TextBox 4"/>
          <p:cNvSpPr txBox="1"/>
          <p:nvPr/>
        </p:nvSpPr>
        <p:spPr>
          <a:xfrm>
            <a:off x="228600" y="2133600"/>
            <a:ext cx="8153400" cy="646331"/>
          </a:xfrm>
          <a:prstGeom prst="rect">
            <a:avLst/>
          </a:prstGeom>
          <a:noFill/>
        </p:spPr>
        <p:txBody>
          <a:bodyPr wrap="square" rtlCol="0">
            <a:spAutoFit/>
          </a:bodyPr>
          <a:lstStyle/>
          <a:p>
            <a:r>
              <a:rPr lang="en-US" dirty="0" smtClean="0"/>
              <a:t>Sample Pre-test Answer: “The source which is primary and we should use them with citation”</a:t>
            </a:r>
            <a:endParaRPr lang="en-US" dirty="0"/>
          </a:p>
        </p:txBody>
      </p:sp>
      <p:sp>
        <p:nvSpPr>
          <p:cNvPr id="6" name="TextBox 5"/>
          <p:cNvSpPr txBox="1"/>
          <p:nvPr/>
        </p:nvSpPr>
        <p:spPr>
          <a:xfrm>
            <a:off x="271272" y="3124200"/>
            <a:ext cx="8153400" cy="369332"/>
          </a:xfrm>
          <a:prstGeom prst="rect">
            <a:avLst/>
          </a:prstGeom>
          <a:noFill/>
        </p:spPr>
        <p:txBody>
          <a:bodyPr wrap="square" rtlCol="0">
            <a:spAutoFit/>
          </a:bodyPr>
          <a:lstStyle/>
          <a:p>
            <a:r>
              <a:rPr lang="en-US" dirty="0" smtClean="0"/>
              <a:t>Sample Post-test Answer: “Newspaper from the time” </a:t>
            </a:r>
            <a:endParaRPr lang="en-US" dirty="0"/>
          </a:p>
        </p:txBody>
      </p:sp>
      <p:sp>
        <p:nvSpPr>
          <p:cNvPr id="8" name="TextBox 7"/>
          <p:cNvSpPr txBox="1"/>
          <p:nvPr/>
        </p:nvSpPr>
        <p:spPr>
          <a:xfrm>
            <a:off x="914400" y="762000"/>
            <a:ext cx="7620000" cy="461665"/>
          </a:xfrm>
          <a:prstGeom prst="rect">
            <a:avLst/>
          </a:prstGeom>
          <a:noFill/>
        </p:spPr>
        <p:txBody>
          <a:bodyPr wrap="square" rtlCol="0">
            <a:spAutoFit/>
          </a:bodyPr>
          <a:lstStyle/>
          <a:p>
            <a:r>
              <a:rPr lang="en-US" sz="2400" dirty="0" smtClean="0">
                <a:latin typeface="+mj-lt"/>
              </a:rPr>
              <a:t>EFFECTIVENESS OF ACTIVITY?</a:t>
            </a:r>
            <a:endParaRPr lang="en-US" sz="2400" dirty="0">
              <a:latin typeface="+mj-lt"/>
            </a:endParaRPr>
          </a:p>
        </p:txBody>
      </p:sp>
      <p:sp>
        <p:nvSpPr>
          <p:cNvPr id="9" name="TextBox 8"/>
          <p:cNvSpPr txBox="1"/>
          <p:nvPr/>
        </p:nvSpPr>
        <p:spPr>
          <a:xfrm>
            <a:off x="1828800" y="4114800"/>
            <a:ext cx="6781800" cy="461665"/>
          </a:xfrm>
          <a:prstGeom prst="rect">
            <a:avLst/>
          </a:prstGeom>
          <a:noFill/>
        </p:spPr>
        <p:txBody>
          <a:bodyPr wrap="square" rtlCol="0">
            <a:spAutoFit/>
          </a:bodyPr>
          <a:lstStyle/>
          <a:p>
            <a:r>
              <a:rPr lang="en-US" sz="2400" dirty="0" smtClean="0"/>
              <a:t>STUDENTS NOT ENGAGED WITH ACTIVITY</a:t>
            </a:r>
            <a:endParaRPr lang="en-US" sz="2400" dirty="0"/>
          </a:p>
        </p:txBody>
      </p:sp>
      <p:sp>
        <p:nvSpPr>
          <p:cNvPr id="10" name="TextBox 9"/>
          <p:cNvSpPr txBox="1"/>
          <p:nvPr/>
        </p:nvSpPr>
        <p:spPr>
          <a:xfrm>
            <a:off x="609600" y="5334000"/>
            <a:ext cx="8001000" cy="369332"/>
          </a:xfrm>
          <a:prstGeom prst="rect">
            <a:avLst/>
          </a:prstGeom>
          <a:noFill/>
        </p:spPr>
        <p:txBody>
          <a:bodyPr wrap="square" rtlCol="0">
            <a:spAutoFit/>
          </a:bodyPr>
          <a:lstStyle/>
          <a:p>
            <a:r>
              <a:rPr lang="en-US" dirty="0" smtClean="0">
                <a:latin typeface="+mj-lt"/>
              </a:rPr>
              <a:t>WILL NEED TO RESTRUCTURE OR CREATE NEW ACTIVITY</a:t>
            </a:r>
            <a:endParaRPr lang="en-US" dirty="0">
              <a:latin typeface="+mj-lt"/>
            </a:endParaRPr>
          </a:p>
        </p:txBody>
      </p:sp>
    </p:spTree>
    <p:extLst>
      <p:ext uri="{BB962C8B-B14F-4D97-AF65-F5344CB8AC3E}">
        <p14:creationId xmlns:p14="http://schemas.microsoft.com/office/powerpoint/2010/main" val="195964945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76200" y="609600"/>
            <a:ext cx="6172200" cy="650875"/>
          </a:xfrm>
        </p:spPr>
        <p:txBody>
          <a:bodyPr>
            <a:normAutofit fontScale="90000"/>
          </a:bodyPr>
          <a:lstStyle/>
          <a:p>
            <a:r>
              <a:rPr lang="en-US" sz="2400" dirty="0" smtClean="0"/>
              <a:t>THEATRE 107 the theatre major</a:t>
            </a:r>
            <a:endParaRPr lang="en-US" sz="2400" dirty="0"/>
          </a:p>
        </p:txBody>
      </p:sp>
      <p:sp>
        <p:nvSpPr>
          <p:cNvPr id="4" name="TextBox 3"/>
          <p:cNvSpPr txBox="1"/>
          <p:nvPr/>
        </p:nvSpPr>
        <p:spPr>
          <a:xfrm>
            <a:off x="1524000" y="1447800"/>
            <a:ext cx="7010400" cy="646331"/>
          </a:xfrm>
          <a:prstGeom prst="rect">
            <a:avLst/>
          </a:prstGeom>
          <a:noFill/>
        </p:spPr>
        <p:txBody>
          <a:bodyPr wrap="square" rtlCol="0">
            <a:spAutoFit/>
          </a:bodyPr>
          <a:lstStyle/>
          <a:p>
            <a:r>
              <a:rPr lang="en-US" dirty="0" smtClean="0"/>
              <a:t>Instructor wanted me to introduce important resources for students in the major</a:t>
            </a:r>
            <a:endParaRPr lang="en-US" dirty="0"/>
          </a:p>
        </p:txBody>
      </p:sp>
      <p:sp>
        <p:nvSpPr>
          <p:cNvPr id="6" name="TextBox 5"/>
          <p:cNvSpPr txBox="1"/>
          <p:nvPr/>
        </p:nvSpPr>
        <p:spPr>
          <a:xfrm>
            <a:off x="30480" y="3124200"/>
            <a:ext cx="7010400" cy="369332"/>
          </a:xfrm>
          <a:prstGeom prst="rect">
            <a:avLst/>
          </a:prstGeom>
          <a:noFill/>
        </p:spPr>
        <p:txBody>
          <a:bodyPr wrap="square" rtlCol="0">
            <a:spAutoFit/>
          </a:bodyPr>
          <a:lstStyle/>
          <a:p>
            <a:r>
              <a:rPr lang="en-US" dirty="0" smtClean="0"/>
              <a:t>This library session was not tied to a research assignment</a:t>
            </a:r>
            <a:endParaRPr lang="en-US" dirty="0"/>
          </a:p>
        </p:txBody>
      </p:sp>
      <p:sp>
        <p:nvSpPr>
          <p:cNvPr id="8" name="TextBox 7"/>
          <p:cNvSpPr txBox="1"/>
          <p:nvPr/>
        </p:nvSpPr>
        <p:spPr>
          <a:xfrm>
            <a:off x="3535680" y="2362200"/>
            <a:ext cx="5257800" cy="369332"/>
          </a:xfrm>
          <a:prstGeom prst="rect">
            <a:avLst/>
          </a:prstGeom>
          <a:noFill/>
        </p:spPr>
        <p:txBody>
          <a:bodyPr wrap="square" rtlCol="0">
            <a:spAutoFit/>
          </a:bodyPr>
          <a:lstStyle/>
          <a:p>
            <a:r>
              <a:rPr lang="en-US" dirty="0" smtClean="0"/>
              <a:t>She wanted me to do an “activity”</a:t>
            </a:r>
            <a:endParaRPr lang="en-US" dirty="0"/>
          </a:p>
        </p:txBody>
      </p:sp>
      <p:sp>
        <p:nvSpPr>
          <p:cNvPr id="10" name="Rectangle 9"/>
          <p:cNvSpPr/>
          <p:nvPr/>
        </p:nvSpPr>
        <p:spPr>
          <a:xfrm>
            <a:off x="1524000" y="3962400"/>
            <a:ext cx="7467600" cy="2800767"/>
          </a:xfrm>
          <a:prstGeom prst="rect">
            <a:avLst/>
          </a:prstGeom>
          <a:ln>
            <a:solidFill>
              <a:srgbClr val="0070C0"/>
            </a:solidFill>
          </a:ln>
        </p:spPr>
        <p:txBody>
          <a:bodyPr wrap="square">
            <a:spAutoFit/>
          </a:bodyPr>
          <a:lstStyle/>
          <a:p>
            <a:r>
              <a:rPr lang="en-US" sz="1600" dirty="0" smtClean="0"/>
              <a:t>Activity addresses Information Literacy Competency Standard One, Performance Indicator 2, Outcome B:</a:t>
            </a:r>
          </a:p>
          <a:p>
            <a:endParaRPr lang="en-US" sz="1600" dirty="0" smtClean="0"/>
          </a:p>
          <a:p>
            <a:r>
              <a:rPr lang="en-US" sz="1600" dirty="0" smtClean="0"/>
              <a:t>“</a:t>
            </a:r>
            <a:r>
              <a:rPr lang="en-US" sz="1600" dirty="0"/>
              <a:t>Recognizes that knowledge can be organized into disciplines that influence the way information is accessed</a:t>
            </a:r>
            <a:r>
              <a:rPr lang="en-US" sz="1600" dirty="0" smtClean="0"/>
              <a:t>”</a:t>
            </a:r>
          </a:p>
          <a:p>
            <a:endParaRPr lang="en-US" sz="1600" dirty="0"/>
          </a:p>
          <a:p>
            <a:r>
              <a:rPr lang="en-US" sz="1600" dirty="0" smtClean="0"/>
              <a:t>And Outcome C: </a:t>
            </a:r>
          </a:p>
          <a:p>
            <a:endParaRPr lang="en-US" sz="1600" dirty="0"/>
          </a:p>
          <a:p>
            <a:r>
              <a:rPr lang="en-US" sz="1600" dirty="0" smtClean="0"/>
              <a:t>“Identifies </a:t>
            </a:r>
            <a:r>
              <a:rPr lang="en-US" sz="1600" dirty="0"/>
              <a:t>the value and differences of potential resources in a variety of formats (e.g., multimedia, database, website, data set, audio/visual, book</a:t>
            </a:r>
            <a:r>
              <a:rPr lang="en-US" sz="1600" dirty="0" smtClean="0"/>
              <a:t>)”</a:t>
            </a:r>
          </a:p>
          <a:p>
            <a:endParaRPr lang="en-US" sz="1600" dirty="0"/>
          </a:p>
        </p:txBody>
      </p:sp>
    </p:spTree>
    <p:extLst>
      <p:ext uri="{BB962C8B-B14F-4D97-AF65-F5344CB8AC3E}">
        <p14:creationId xmlns:p14="http://schemas.microsoft.com/office/powerpoint/2010/main" val="15269102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739402"/>
            <a:ext cx="7924800" cy="369332"/>
          </a:xfrm>
          <a:prstGeom prst="rect">
            <a:avLst/>
          </a:prstGeom>
          <a:noFill/>
        </p:spPr>
        <p:txBody>
          <a:bodyPr wrap="square" rtlCol="0">
            <a:spAutoFit/>
          </a:bodyPr>
          <a:lstStyle/>
          <a:p>
            <a:r>
              <a:rPr lang="en-US" dirty="0" smtClean="0"/>
              <a:t>Example Theatre Class Group Activity</a:t>
            </a:r>
            <a:endParaRPr lang="en-US" dirty="0"/>
          </a:p>
        </p:txBody>
      </p:sp>
      <p:pic>
        <p:nvPicPr>
          <p:cNvPr id="3" name="Picture 2" descr="theatreexercise - Microsoft Word"/>
          <p:cNvPicPr>
            <a:picLocks noChangeAspect="1"/>
          </p:cNvPicPr>
          <p:nvPr/>
        </p:nvPicPr>
        <p:blipFill rotWithShape="1">
          <a:blip r:embed="rId3">
            <a:extLst>
              <a:ext uri="{28A0092B-C50C-407E-A947-70E740481C1C}">
                <a14:useLocalDpi xmlns:a14="http://schemas.microsoft.com/office/drawing/2010/main" val="0"/>
              </a:ext>
            </a:extLst>
          </a:blip>
          <a:srcRect l="13500" t="41129" r="12901" b="3948"/>
          <a:stretch/>
        </p:blipFill>
        <p:spPr>
          <a:xfrm>
            <a:off x="609600" y="1295400"/>
            <a:ext cx="6729984" cy="2660904"/>
          </a:xfrm>
          <a:prstGeom prst="rect">
            <a:avLst/>
          </a:prstGeom>
        </p:spPr>
      </p:pic>
      <p:pic>
        <p:nvPicPr>
          <p:cNvPr id="4" name="Picture 3" descr="theatreexercise - Microsoft Word"/>
          <p:cNvPicPr>
            <a:picLocks noChangeAspect="1"/>
          </p:cNvPicPr>
          <p:nvPr/>
        </p:nvPicPr>
        <p:blipFill rotWithShape="1">
          <a:blip r:embed="rId4">
            <a:extLst>
              <a:ext uri="{28A0092B-C50C-407E-A947-70E740481C1C}">
                <a14:useLocalDpi xmlns:a14="http://schemas.microsoft.com/office/drawing/2010/main" val="0"/>
              </a:ext>
            </a:extLst>
          </a:blip>
          <a:srcRect l="22200" t="25653" r="17200" b="10743"/>
          <a:stretch/>
        </p:blipFill>
        <p:spPr>
          <a:xfrm>
            <a:off x="1203960" y="3800856"/>
            <a:ext cx="5541264" cy="3081528"/>
          </a:xfrm>
          <a:prstGeom prst="rect">
            <a:avLst/>
          </a:prstGeom>
        </p:spPr>
      </p:pic>
    </p:spTree>
    <p:extLst>
      <p:ext uri="{BB962C8B-B14F-4D97-AF65-F5344CB8AC3E}">
        <p14:creationId xmlns:p14="http://schemas.microsoft.com/office/powerpoint/2010/main" val="35655796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radeshow">
  <a:themeElements>
    <a:clrScheme name="Tradeshow">
      <a:dk1>
        <a:srgbClr val="3F3F3F"/>
      </a:dk1>
      <a:lt1>
        <a:srgbClr val="FFFFFF"/>
      </a:lt1>
      <a:dk2>
        <a:srgbClr val="7DAFC3"/>
      </a:dk2>
      <a:lt2>
        <a:srgbClr val="E5E4DF"/>
      </a:lt2>
      <a:accent1>
        <a:srgbClr val="7C959A"/>
      </a:accent1>
      <a:accent2>
        <a:srgbClr val="DB8631"/>
      </a:accent2>
      <a:accent3>
        <a:srgbClr val="E3CC5A"/>
      </a:accent3>
      <a:accent4>
        <a:srgbClr val="ACADA8"/>
      </a:accent4>
      <a:accent5>
        <a:srgbClr val="927C61"/>
      </a:accent5>
      <a:accent6>
        <a:srgbClr val="B3B435"/>
      </a:accent6>
      <a:hlink>
        <a:srgbClr val="0079A4"/>
      </a:hlink>
      <a:folHlink>
        <a:srgbClr val="595959"/>
      </a:folHlink>
    </a:clrScheme>
    <a:fontScheme name="Tradeshow">
      <a:majorFont>
        <a:latin typeface="Arial Black"/>
        <a:ea typeface=""/>
        <a:cs typeface=""/>
        <a:font script="Jpan" typeface="ＭＳ Ｐゴシック"/>
        <a:font script="Hang" typeface="HY견고딕"/>
        <a:font script="Hans" typeface="宋体"/>
        <a:font script="Hant" typeface="新細明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adeshow">
      <a:fillStyleLst>
        <a:solidFill>
          <a:schemeClr val="phClr"/>
        </a:solidFill>
        <a:gradFill rotWithShape="1">
          <a:gsLst>
            <a:gs pos="0">
              <a:schemeClr val="phClr">
                <a:tint val="45000"/>
                <a:satMod val="300000"/>
              </a:schemeClr>
            </a:gs>
            <a:gs pos="35000">
              <a:schemeClr val="phClr">
                <a:tint val="45000"/>
                <a:satMod val="300000"/>
              </a:schemeClr>
            </a:gs>
            <a:gs pos="69000">
              <a:schemeClr val="phClr">
                <a:tint val="45000"/>
                <a:satMod val="350000"/>
              </a:schemeClr>
            </a:gs>
            <a:gs pos="100000">
              <a:schemeClr val="phClr">
                <a:tint val="60000"/>
                <a:satMod val="350000"/>
              </a:schemeClr>
            </a:gs>
          </a:gsLst>
          <a:path path="circle">
            <a:fillToRect l="50000" t="50000" r="100000" b="100000"/>
          </a:path>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9525" cap="rnd" cmpd="sng" algn="ctr">
          <a:solidFill>
            <a:schemeClr val="phClr"/>
          </a:solidFill>
          <a:prstDash val="solid"/>
        </a:ln>
        <a:ln w="38475" cap="flat" cmpd="sng" algn="ctr">
          <a:solidFill>
            <a:schemeClr val="phClr"/>
          </a:solidFill>
          <a:prstDash val="solid"/>
        </a:ln>
        <a:ln w="54850" cap="flat" cmpd="sng" algn="ctr">
          <a:solidFill>
            <a:schemeClr val="phClr"/>
          </a:solidFill>
          <a:prstDash val="solid"/>
        </a:ln>
      </a:lnStyleLst>
      <a:effectStyleLst>
        <a:effectStyle>
          <a:effectLst>
            <a:outerShdw blurRad="50800" dist="25400" dir="5400000" rotWithShape="0">
              <a:srgbClr val="000000">
                <a:alpha val="55000"/>
              </a:srgbClr>
            </a:outerShdw>
          </a:effectLst>
        </a:effectStyle>
        <a:effectStyle>
          <a:effectLst>
            <a:outerShdw blurRad="50800" dist="25400" dir="5400000" rotWithShape="0">
              <a:srgbClr val="000000">
                <a:alpha val="44000"/>
              </a:srgbClr>
            </a:outerShdw>
          </a:effectLst>
        </a:effectStyle>
        <a:effectStyle>
          <a:effectLst>
            <a:outerShdw blurRad="50800" dist="25400" dir="5400000" rotWithShape="0">
              <a:srgbClr val="000000">
                <a:alpha val="55000"/>
              </a:srgbClr>
            </a:outerShdw>
          </a:effectLst>
          <a:scene3d>
            <a:camera prst="orthographicFront">
              <a:rot lat="0" lon="0" rev="0"/>
            </a:camera>
            <a:lightRig rig="brightRoom" dir="tl">
              <a:rot lat="0" lon="0" rev="3600000"/>
            </a:lightRig>
          </a:scene3d>
          <a:sp3d contourW="31750" prstMaterial="flat">
            <a:bevelT w="127000" h="254000" prst="angle"/>
            <a:contourClr>
              <a:schemeClr val="phClr">
                <a:shade val="20000"/>
              </a:schemeClr>
            </a:contourClr>
          </a:sp3d>
        </a:effectStyle>
      </a:effectStyleLst>
      <a:bgFillStyleLst>
        <a:solidFill>
          <a:schemeClr val="phClr"/>
        </a:solidFill>
        <a:gradFill rotWithShape="1">
          <a:gsLst>
            <a:gs pos="20000">
              <a:schemeClr val="phClr">
                <a:tint val="80000"/>
                <a:lumMod val="100000"/>
              </a:schemeClr>
            </a:gs>
            <a:gs pos="100000">
              <a:schemeClr val="phClr">
                <a:tint val="100000"/>
                <a:lumMod val="80000"/>
              </a:schemeClr>
            </a:gs>
          </a:gsLst>
          <a:path path="circle">
            <a:fillToRect l="50000" t="20000" r="100000" b="100000"/>
          </a:path>
        </a:gradFill>
        <a:gradFill rotWithShape="1">
          <a:gsLst>
            <a:gs pos="0">
              <a:schemeClr val="phClr">
                <a:tint val="100000"/>
                <a:lumMod val="100000"/>
              </a:schemeClr>
            </a:gs>
            <a:gs pos="100000">
              <a:schemeClr val="phClr">
                <a:shade val="100000"/>
                <a:lumMod val="60000"/>
              </a:schemeClr>
            </a:gs>
          </a:gsLst>
          <a:path path="circle">
            <a:fillToRect l="50000" t="2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TC101859861[[fn=Tradeshow]]</Template>
  <TotalTime>183</TotalTime>
  <Words>862</Words>
  <Application>Microsoft Macintosh PowerPoint</Application>
  <PresentationFormat>On-screen Show (4:3)</PresentationFormat>
  <Paragraphs>69</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Tradeshow</vt:lpstr>
      <vt:lpstr>Will Lightning Strike?: Using Active Learning to Help Connect Students to Information Literacy</vt:lpstr>
      <vt:lpstr>PowerPoint Presentation</vt:lpstr>
      <vt:lpstr>PowerPoint Presentation</vt:lpstr>
      <vt:lpstr>ENGLISH 112 Literature and Composition</vt:lpstr>
      <vt:lpstr>PowerPoint Presentation</vt:lpstr>
      <vt:lpstr>PowerPoint Presentation</vt:lpstr>
      <vt:lpstr>What is a primary source?</vt:lpstr>
      <vt:lpstr>THEATRE 107 the theatre major</vt:lpstr>
      <vt:lpstr>PowerPoint Presentation</vt:lpstr>
      <vt:lpstr>Effectiveness of activity?</vt:lpstr>
      <vt:lpstr>Responses to Poll everywhere: http://tinyurl.com/loexactive   These responses, along with my exercises, will be on a wiki: http://loexactivelearningexamples.pbworks.com</vt:lpstr>
    </vt:vector>
  </TitlesOfParts>
  <Company>Miami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Hartsell-Gundy, Arianne</dc:creator>
  <cp:lastModifiedBy>Miami University User</cp:lastModifiedBy>
  <cp:revision>40</cp:revision>
  <dcterms:created xsi:type="dcterms:W3CDTF">2012-04-25T19:11:22Z</dcterms:created>
  <dcterms:modified xsi:type="dcterms:W3CDTF">2014-03-26T20:21:48Z</dcterms:modified>
</cp:coreProperties>
</file>